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7" r:id="rId3"/>
    <p:sldId id="262" r:id="rId4"/>
    <p:sldId id="259" r:id="rId5"/>
    <p:sldId id="263" r:id="rId6"/>
    <p:sldId id="264" r:id="rId7"/>
    <p:sldId id="265" r:id="rId8"/>
    <p:sldId id="266" r:id="rId9"/>
    <p:sldId id="279" r:id="rId10"/>
    <p:sldId id="268" r:id="rId11"/>
    <p:sldId id="260" r:id="rId12"/>
    <p:sldId id="270" r:id="rId13"/>
    <p:sldId id="258" r:id="rId14"/>
    <p:sldId id="273" r:id="rId15"/>
    <p:sldId id="272" r:id="rId16"/>
    <p:sldId id="271" r:id="rId17"/>
    <p:sldId id="275" r:id="rId18"/>
    <p:sldId id="278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232"/>
    <a:srgbClr val="EC7540"/>
    <a:srgbClr val="E38F49"/>
    <a:srgbClr val="C49500"/>
    <a:srgbClr val="FFC27A"/>
    <a:srgbClr val="C88A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83" autoAdjust="0"/>
  </p:normalViewPr>
  <p:slideViewPr>
    <p:cSldViewPr>
      <p:cViewPr>
        <p:scale>
          <a:sx n="100" d="100"/>
          <a:sy n="100" d="100"/>
        </p:scale>
        <p:origin x="-186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72971-7196-4375-9D81-B16D0194C9A7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E7524-82FF-44AD-A545-252669C78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7524-82FF-44AD-A545-252669C784B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7524-82FF-44AD-A545-252669C784B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7524-82FF-44AD-A545-252669C784B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7524-82FF-44AD-A545-252669C784B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7524-82FF-44AD-A545-252669C784B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7524-82FF-44AD-A545-252669C784B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5F721-8E3D-4DBD-A333-0CD73640600C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D0EA2-A9B0-49E3-816E-67195061A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ктейль_детский_облож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blog.explicas.me/wp-content/uploads/2017/05/O6VMJL0-e1495537532411.jpg"/>
          <p:cNvPicPr>
            <a:picLocks noChangeAspect="1" noChangeArrowheads="1"/>
          </p:cNvPicPr>
          <p:nvPr/>
        </p:nvPicPr>
        <p:blipFill>
          <a:blip r:embed="rId2" cstate="print"/>
          <a:srcRect l="17564" t="11503" r="11647" b="-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56992"/>
            <a:ext cx="8280920" cy="1723549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ВИТАМИНЫ</a:t>
            </a:r>
            <a:endParaRPr lang="ru-RU" sz="4000" b="1" dirty="0" smtClean="0"/>
          </a:p>
          <a:p>
            <a:r>
              <a:rPr lang="ru-RU" sz="4000" b="1" dirty="0" smtClean="0"/>
              <a:t>РЕГУЛЯТОРЫ  РОСТА И РАЗВИТИЯ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293096"/>
            <a:ext cx="42484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013176"/>
            <a:ext cx="1512168" cy="15448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6012160" cy="685800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764704"/>
            <a:ext cx="1512168" cy="15448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5576" y="404664"/>
            <a:ext cx="4752528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ВИТАМИН С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dirty="0" smtClean="0"/>
              <a:t>укрепляет защитные возможности организма; стимулирует рост, обмен веществ, деятельность эндокринных желез, кроветворение, формирование костной и зубной ткани, увеличивает работоспособность</a:t>
            </a:r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ru-RU" sz="1200" dirty="0" smtClean="0"/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ВИТАМИНЫ ГРУППЫ B  </a:t>
            </a:r>
            <a:r>
              <a:rPr lang="ru-RU" dirty="0" smtClean="0"/>
              <a:t>участвуют во всех жизненно-важных процессах, особенно важны для нормального обмена веществ и  работы нервной системы</a:t>
            </a:r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ru-RU" sz="1200" dirty="0" smtClean="0"/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ВИТАМИН D3 </a:t>
            </a:r>
            <a:r>
              <a:rPr lang="ru-RU" dirty="0" smtClean="0"/>
              <a:t>способствует укреплению костей и зубов, </a:t>
            </a:r>
            <a:r>
              <a:rPr lang="ru-RU" dirty="0" smtClean="0">
                <a:ea typeface="Calibri"/>
                <a:cs typeface="Times New Roman"/>
              </a:rPr>
              <a:t>повышает психоэмоциональную стабильность</a:t>
            </a:r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ru-RU" sz="1200" dirty="0" smtClean="0"/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ВИТАМИН </a:t>
            </a:r>
            <a:r>
              <a:rPr lang="en-US" b="1" dirty="0" smtClean="0">
                <a:solidFill>
                  <a:schemeClr val="bg1"/>
                </a:solidFill>
              </a:rPr>
              <a:t>A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поддерживает здоровье глаз, повышает сопротивляемость организма инфекциям, улучшает состояние кожи и волос</a:t>
            </a:r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ru-RU" sz="1200" dirty="0" smtClean="0"/>
          </a:p>
          <a:p>
            <a:pPr indent="180975">
              <a:lnSpc>
                <a:spcPts val="18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ВИТАМИН Е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усиливает действие витамина </a:t>
            </a:r>
            <a:r>
              <a:rPr lang="en-US" dirty="0" smtClean="0"/>
              <a:t>A</a:t>
            </a:r>
            <a:r>
              <a:rPr lang="ru-RU" dirty="0" smtClean="0"/>
              <a:t>, стимулирует  процессы регенерации, поддерживает здоровое развитие эндокринных желез</a:t>
            </a:r>
            <a:endParaRPr lang="ru-RU" dirty="0"/>
          </a:p>
        </p:txBody>
      </p:sp>
      <p:pic>
        <p:nvPicPr>
          <p:cNvPr id="9" name="Рисунок 8" descr="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573016"/>
            <a:ext cx="720080" cy="720080"/>
          </a:xfrm>
          <a:prstGeom prst="rect">
            <a:avLst/>
          </a:prstGeom>
        </p:spPr>
      </p:pic>
      <p:pic>
        <p:nvPicPr>
          <p:cNvPr id="10" name="Рисунок 9" descr="B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484784"/>
            <a:ext cx="936104" cy="936104"/>
          </a:xfrm>
          <a:prstGeom prst="rect">
            <a:avLst/>
          </a:prstGeom>
        </p:spPr>
      </p:pic>
      <p:pic>
        <p:nvPicPr>
          <p:cNvPr id="11" name="Рисунок 10" descr="B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2852936"/>
            <a:ext cx="702078" cy="702078"/>
          </a:xfrm>
          <a:prstGeom prst="rect">
            <a:avLst/>
          </a:prstGeom>
        </p:spPr>
      </p:pic>
      <p:pic>
        <p:nvPicPr>
          <p:cNvPr id="12" name="Рисунок 11" descr="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6256" y="5589240"/>
            <a:ext cx="1008112" cy="1008112"/>
          </a:xfrm>
          <a:prstGeom prst="rect">
            <a:avLst/>
          </a:prstGeom>
        </p:spPr>
      </p:pic>
      <p:pic>
        <p:nvPicPr>
          <p:cNvPr id="14" name="Рисунок 13" descr="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24128" y="5157192"/>
            <a:ext cx="618497" cy="618497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12160" y="2492896"/>
            <a:ext cx="3131840" cy="252028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ВИТАМИНЫ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КОКТЕЙЛЕ ВЗРОСЛЕЙ-КА </a:t>
            </a:r>
          </a:p>
        </p:txBody>
      </p:sp>
      <p:pic>
        <p:nvPicPr>
          <p:cNvPr id="13" name="Рисунок 12" descr="D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24328" y="4725144"/>
            <a:ext cx="792088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6012160" cy="685800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908720"/>
            <a:ext cx="1512168" cy="1544899"/>
          </a:xfrm>
          <a:prstGeom prst="rect">
            <a:avLst/>
          </a:prstGeom>
        </p:spPr>
      </p:pic>
      <p:pic>
        <p:nvPicPr>
          <p:cNvPr id="11" name="Рисунок 10" descr="B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5445224"/>
            <a:ext cx="702078" cy="702078"/>
          </a:xfrm>
          <a:prstGeom prst="rect">
            <a:avLst/>
          </a:prstGeom>
        </p:spPr>
      </p:pic>
      <p:pic>
        <p:nvPicPr>
          <p:cNvPr id="14" name="Рисунок 13" descr="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5949280"/>
            <a:ext cx="618497" cy="618497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5536" y="1052736"/>
          <a:ext cx="5256582" cy="4779264"/>
        </p:xfrm>
        <a:graphic>
          <a:graphicData uri="http://schemas.openxmlformats.org/drawingml/2006/table">
            <a:tbl>
              <a:tblPr/>
              <a:tblGrid>
                <a:gridCol w="1080120"/>
                <a:gridCol w="576064"/>
                <a:gridCol w="492349"/>
                <a:gridCol w="654977"/>
                <a:gridCol w="911140"/>
                <a:gridCol w="1541932"/>
              </a:tblGrid>
              <a:tr h="408497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</a:rPr>
                        <a:t>Витамин</a:t>
                      </a: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мг / </a:t>
                      </a:r>
                      <a:endParaRPr lang="kk-KZ" sz="1400" dirty="0" smtClean="0">
                        <a:solidFill>
                          <a:srgbClr val="000000"/>
                        </a:solidFill>
                        <a:latin typeface="+mn-lt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в 22 г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% от рекомендуемого суточного потребления  </a:t>
                      </a:r>
                      <a:endParaRPr lang="kk-KZ" sz="1400" dirty="0" smtClean="0">
                        <a:solidFill>
                          <a:srgbClr val="000000"/>
                        </a:solidFill>
                        <a:latin typeface="+mn-lt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для </a:t>
                      </a: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детей  </a:t>
                      </a:r>
                      <a:r>
                        <a:rPr lang="ru-RU" sz="1400" dirty="0">
                          <a:latin typeface="+mn-lt"/>
                          <a:ea typeface="Times New Roman"/>
                        </a:rPr>
                        <a:t>согласно нормам </a:t>
                      </a:r>
                      <a:endParaRPr lang="ru-RU" sz="1400" dirty="0" smtClean="0">
                        <a:latin typeface="+mn-lt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Times New Roman"/>
                        </a:rPr>
                        <a:t>МР </a:t>
                      </a:r>
                      <a:r>
                        <a:rPr lang="ru-RU" sz="1400" dirty="0">
                          <a:latin typeface="+mn-lt"/>
                          <a:ea typeface="Times New Roman"/>
                        </a:rPr>
                        <a:t>2.3.1.2432-08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в 1 порции (22 г)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27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3-7 лет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7-11 лет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11-14 лет 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мальчики</a:t>
                      </a:r>
                      <a:r>
                        <a:rPr lang="kk-KZ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/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девочки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14-18  лет 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юноши</a:t>
                      </a:r>
                      <a:r>
                        <a:rPr lang="kk-KZ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/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девушки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С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30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21 / 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17 / 21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В1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,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39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32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27 / 27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23 / 27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В2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0,4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40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27 / 27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22 / 27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В6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0,5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42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29 / 31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25 / 31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В3 </a:t>
                      </a: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4,5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41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30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25 / 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23 / 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90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</a:t>
                      </a:r>
                      <a:r>
                        <a:rPr lang="ru-RU" sz="1400" baseline="-25000">
                          <a:latin typeface="+mn-lt"/>
                          <a:ea typeface="Times New Roman"/>
                        </a:rPr>
                        <a:t>12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0,00025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150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150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63 / 63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63 / 63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В9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0,05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17 / 13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 / 13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В5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1,5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50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50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43 / 43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30 / 38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А </a:t>
                      </a: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0,2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40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29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20 / 25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20 / 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Е </a:t>
                      </a: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2,5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25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21 / 22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17 / 17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44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</a:rPr>
                        <a:t>Витамин </a:t>
                      </a:r>
                      <a:r>
                        <a:rPr lang="en-US" sz="1400">
                          <a:latin typeface="+mn-lt"/>
                          <a:ea typeface="Times New Roman"/>
                        </a:rPr>
                        <a:t>D</a:t>
                      </a:r>
                      <a:r>
                        <a:rPr lang="ru-RU" sz="1400" baseline="-25000">
                          <a:latin typeface="+mn-lt"/>
                          <a:ea typeface="Times New Roman"/>
                        </a:rPr>
                        <a:t>3</a:t>
                      </a:r>
                      <a:r>
                        <a:rPr lang="ru-RU" sz="1400">
                          <a:latin typeface="+mn-lt"/>
                          <a:ea typeface="Times New Roman"/>
                        </a:rPr>
                        <a:t> </a:t>
                      </a:r>
                    </a:p>
                  </a:txBody>
                  <a:tcPr marL="66603" marR="6660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0,00125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 / 13</a:t>
                      </a: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 / 13</a:t>
                      </a: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012160" y="2492896"/>
            <a:ext cx="3131840" cy="252028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ВИТАМИНЫ 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КОКТЕЙЛЕ ВЗРОСЛЕЙ-КА </a:t>
            </a:r>
          </a:p>
        </p:txBody>
      </p:sp>
      <p:pic>
        <p:nvPicPr>
          <p:cNvPr id="12" name="Рисунок 11" descr="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4653136"/>
            <a:ext cx="936104" cy="936104"/>
          </a:xfrm>
          <a:prstGeom prst="rect">
            <a:avLst/>
          </a:prstGeom>
        </p:spPr>
      </p:pic>
      <p:pic>
        <p:nvPicPr>
          <p:cNvPr id="13" name="Рисунок 12" descr="D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5661248"/>
            <a:ext cx="777301" cy="777301"/>
          </a:xfrm>
          <a:prstGeom prst="rect">
            <a:avLst/>
          </a:prstGeom>
        </p:spPr>
      </p:pic>
      <p:pic>
        <p:nvPicPr>
          <p:cNvPr id="9" name="Рисунок 8" descr="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36096" y="260648"/>
            <a:ext cx="936104" cy="936104"/>
          </a:xfrm>
          <a:prstGeom prst="rect">
            <a:avLst/>
          </a:prstGeom>
        </p:spPr>
      </p:pic>
      <p:pic>
        <p:nvPicPr>
          <p:cNvPr id="10" name="Рисунок 9" descr="B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1560" y="548680"/>
            <a:ext cx="936104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100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7" y="116632"/>
            <a:ext cx="1512168" cy="15448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39752" y="332656"/>
            <a:ext cx="1656184" cy="1008000"/>
          </a:xfrm>
          <a:prstGeom prst="rect">
            <a:avLst/>
          </a:prstGeom>
          <a:solidFill>
            <a:srgbClr val="C88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://iamforkids.org/wp-content/uploads/2014/07/iStock_000016987065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71107" cy="685177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23528" y="3356992"/>
            <a:ext cx="8280920" cy="1723549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ЛИЗАТЫ</a:t>
            </a:r>
            <a:endParaRPr lang="ru-RU" sz="4000" b="1" dirty="0" smtClean="0"/>
          </a:p>
          <a:p>
            <a:r>
              <a:rPr lang="ru-RU" sz="4000" b="1" dirty="0" smtClean="0"/>
              <a:t>АКТИВАТОРЫ  ИММУНИТЕТА</a:t>
            </a:r>
            <a:endParaRPr lang="ru-RU" sz="4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4293096"/>
            <a:ext cx="2952328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" name="Рисунок 15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5013176"/>
            <a:ext cx="1512168" cy="15448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ЧТО ТАКОЕ ЛИЗАТЫ?</a:t>
            </a:r>
            <a:endParaRPr lang="ru-RU" sz="28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836712"/>
            <a:ext cx="1512168" cy="154489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707904" y="548680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b="1" dirty="0" smtClean="0">
                <a:solidFill>
                  <a:schemeClr val="bg1"/>
                </a:solidFill>
              </a:rPr>
              <a:t>ЛИЗАТЫ - ПРОДУКТЫ РАСЩЕПЛЕНИЯ ПРОБИОТИЧЕСКИХ БАКТЕРИЙ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1772816"/>
            <a:ext cx="504056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b="1" dirty="0" smtClean="0"/>
              <a:t>ВКЛЮЧАЮТ:</a:t>
            </a:r>
          </a:p>
          <a:p>
            <a:pPr>
              <a:buFont typeface="Arial" pitchFamily="34" charset="0"/>
              <a:buChar char="•"/>
              <a:tabLst>
                <a:tab pos="0" algn="l"/>
              </a:tabLst>
            </a:pPr>
            <a:r>
              <a:rPr lang="ru-RU" dirty="0" smtClean="0"/>
              <a:t>   </a:t>
            </a:r>
            <a:r>
              <a:rPr lang="ru-RU" b="1" dirty="0" smtClean="0"/>
              <a:t>ФРАГМЕНТЫ КЛЕТОЧНОЙ СТЕНКИ БАКТЕРИЙ И ИХ ВНУТРИКЛЕТОЧНОГО СОДЕРЖИМОГО </a:t>
            </a:r>
          </a:p>
          <a:p>
            <a:pPr>
              <a:tabLst>
                <a:tab pos="0" algn="l"/>
              </a:tabLst>
            </a:pPr>
            <a:r>
              <a:rPr lang="ru-RU" dirty="0" smtClean="0"/>
              <a:t>«кусочки» бактерий, расщепленные до мельчайших фрагментов белков – пептидов</a:t>
            </a:r>
          </a:p>
          <a:p>
            <a:pPr>
              <a:buFont typeface="Arial" pitchFamily="34" charset="0"/>
              <a:buChar char="•"/>
              <a:tabLst>
                <a:tab pos="0" algn="l"/>
              </a:tabLst>
            </a:pPr>
            <a:r>
              <a:rPr lang="ru-RU" sz="2000" dirty="0" smtClean="0"/>
              <a:t>   </a:t>
            </a:r>
            <a:r>
              <a:rPr lang="ru-RU" b="1" dirty="0" smtClean="0"/>
              <a:t>ПРОДУКТЫ  ЖИЗНЕДЕЯТЕЛЬНОСТИ ПРОБИОТИЧЕСКИХ БАКТЕРИЙ, ИХ ОБМЕНА ВЕЩЕСТВ (МЕТАБОЛИТЫ)</a:t>
            </a:r>
          </a:p>
          <a:p>
            <a:pPr>
              <a:tabLst>
                <a:tab pos="0" algn="l"/>
              </a:tabLst>
            </a:pPr>
            <a:r>
              <a:rPr lang="ru-RU" dirty="0" smtClean="0"/>
              <a:t>полезные для организма вещества – витамины, короткоцепочечные жирные кислоты, бактериоцины и др.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ДЕЙСТВИЕ ЛИЗАТОВ В КОКТЕЙЛЕ ВЗРОСЛЕЙ-КА</a:t>
            </a:r>
            <a:endParaRPr lang="ru-RU" sz="28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836712"/>
            <a:ext cx="1512168" cy="15448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07904" y="69269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АКТИВИРУЮТ ИММУНИТЕТ,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СПОСОБСТВУЮТ ЗДОРОВОМУ ПИЩЕВАРЕНИЮ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1628800"/>
            <a:ext cx="504056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запускают выработку иммунных</a:t>
            </a:r>
          </a:p>
          <a:p>
            <a:r>
              <a:rPr lang="ru-RU" dirty="0" smtClean="0"/>
              <a:t>клеток, повышают активность иммунной  </a:t>
            </a:r>
          </a:p>
          <a:p>
            <a:r>
              <a:rPr lang="ru-RU" dirty="0" smtClean="0"/>
              <a:t>системы в отношении бактерий и </a:t>
            </a:r>
          </a:p>
          <a:p>
            <a:r>
              <a:rPr lang="ru-RU" dirty="0" smtClean="0"/>
              <a:t>вирусов, способствуют профилактике сезонных респираторных и других заболеваний</a:t>
            </a:r>
          </a:p>
          <a:p>
            <a:endParaRPr lang="ru-RU" sz="8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служат питательной средой для микрофлоры кишечника (оказывают пребиотический эффект)</a:t>
            </a:r>
          </a:p>
          <a:p>
            <a:pPr>
              <a:buFont typeface="Arial" pitchFamily="34" charset="0"/>
              <a:buChar char="•"/>
            </a:pPr>
            <a:endParaRPr lang="ru-RU" sz="800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</a:t>
            </a:r>
            <a:r>
              <a:rPr lang="ru-RU" dirty="0" smtClean="0"/>
              <a:t>являются источником полезных для организма органических кислот, витаминов группы </a:t>
            </a:r>
            <a:r>
              <a:rPr lang="en-US" dirty="0" smtClean="0"/>
              <a:t>B</a:t>
            </a:r>
            <a:r>
              <a:rPr lang="ru-RU" dirty="0" smtClean="0"/>
              <a:t>, ферментов, необходимых для нормального пищеварения и обмена веществ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5229200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КОКТЕЙЛЬ ВЗРОСЛЕЙ-КА СОДЕРЖИТ ЛИЗАТЫ ПРОБИОТИЧЕСКИХ БАКТЕРИЙ LACTOCOCCUS LACTIS, BIFIDOBACTERIUM LONGUM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izhova\Desktop\Knife_Little_girls_Glance_Fork_530513_2048x1152.jpg"/>
          <p:cNvPicPr>
            <a:picLocks noChangeAspect="1" noChangeArrowheads="1"/>
          </p:cNvPicPr>
          <p:nvPr/>
        </p:nvPicPr>
        <p:blipFill>
          <a:blip r:embed="rId2" cstate="print"/>
          <a:srcRect r="249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013176"/>
            <a:ext cx="1512168" cy="15448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56992"/>
            <a:ext cx="8280920" cy="1723549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ПРЕБИОТИКИ</a:t>
            </a:r>
            <a:endParaRPr lang="ru-RU" sz="4000" b="1" dirty="0" smtClean="0"/>
          </a:p>
          <a:p>
            <a:r>
              <a:rPr lang="ru-RU" sz="4000" b="1" dirty="0" smtClean="0"/>
              <a:t>ПОДДЕРЖКА ПИЩЕВАРЕНИЯ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93096"/>
            <a:ext cx="482453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6012160" cy="685800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908720"/>
            <a:ext cx="1512168" cy="154489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012160" y="2492896"/>
            <a:ext cx="3131840" cy="252028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ПРЕБИОТИКИ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КОКТЕЙЛЕ ВЗРОСЛЕЙ-КА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420888"/>
            <a:ext cx="50405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обеспечивают активное размножение полезной микрофлоры кишечника, предупреждая развитие дисбиозов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сорбируют и выводят из кишечника различные токсины, регулируют перистальтику кишечника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увеличивают усвоение полезных веществ, в том числе кальция и магния – важнейших  для костной ткани минералов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стимулируют образование короткоцепочечных жирных кислот – важнейших факторов здоровья кишечника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76672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ИНУЛИН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/>
              <a:t>пищевое волокно из клубней и корней растений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ПЕКТИН </a:t>
            </a:r>
          </a:p>
          <a:p>
            <a:r>
              <a:rPr lang="ru-RU" dirty="0" smtClean="0"/>
              <a:t>полисахариды из фруктов, ягод, корнеплодов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ЛАКТУЛОЗА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/>
              <a:t>структурный изомер молочного сахара лактозы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Chizhova\Desktop\f120b915dd8a07b5b4e557531b6ae2aa.jpg"/>
          <p:cNvPicPr>
            <a:picLocks noChangeAspect="1" noChangeArrowheads="1"/>
          </p:cNvPicPr>
          <p:nvPr/>
        </p:nvPicPr>
        <p:blipFill>
          <a:blip r:embed="rId2" cstate="print"/>
          <a:srcRect r="8831" b="16235"/>
          <a:stretch>
            <a:fillRect/>
          </a:stretch>
        </p:blipFill>
        <p:spPr bwMode="auto">
          <a:xfrm>
            <a:off x="1" y="-90010"/>
            <a:ext cx="9143999" cy="6948010"/>
          </a:xfrm>
          <a:prstGeom prst="rect">
            <a:avLst/>
          </a:prstGeom>
          <a:noFill/>
        </p:spPr>
      </p:pic>
      <p:pic>
        <p:nvPicPr>
          <p:cNvPr id="2053" name="Picture 5" descr="\\filer\Artlife\дизайнеры\Продукция_3D\Baby line redesign\cocktail vzrosleyka\cocktail vzrosleyka mini\cocktail vzrosleyka trans (Copy).png"/>
          <p:cNvPicPr>
            <a:picLocks noChangeAspect="1" noChangeArrowheads="1"/>
          </p:cNvPicPr>
          <p:nvPr/>
        </p:nvPicPr>
        <p:blipFill>
          <a:blip r:embed="rId3" cstate="print"/>
          <a:srcRect l="1989" t="2277" r="2517" b="49145"/>
          <a:stretch>
            <a:fillRect/>
          </a:stretch>
        </p:blipFill>
        <p:spPr bwMode="auto">
          <a:xfrm rot="20764545">
            <a:off x="5495657" y="2453607"/>
            <a:ext cx="3184286" cy="4245715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67544" y="1628800"/>
            <a:ext cx="482453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 ИСТОЧНИК ЛЕГКОУСВОЯЕМОГО БЕЛКА</a:t>
            </a:r>
          </a:p>
          <a:p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БЫСТРО И НАДОЛГО НАСЫЩАЕТ</a:t>
            </a:r>
          </a:p>
          <a:p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ОБЕСПЕЧИВАЕТ РЕБЕНКА ВИТАМИНАМИ</a:t>
            </a:r>
          </a:p>
          <a:p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СПОСОБСТВУЕТ ЗДОРОВОМУ ПИЩЕВАРЕНИЮ</a:t>
            </a:r>
          </a:p>
          <a:p>
            <a:pPr>
              <a:buFont typeface="Arial" pitchFamily="34" charset="0"/>
              <a:buChar char="•"/>
            </a:pPr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АКТИВИЗИРУЕТ ЗАЩИТНЫЕ СИЛЫ ОРГАНИЗМА</a:t>
            </a:r>
          </a:p>
        </p:txBody>
      </p:sp>
      <p:pic>
        <p:nvPicPr>
          <p:cNvPr id="14" name="Рисунок 13" descr="коктейль_детский_обложка.jpg"/>
          <p:cNvPicPr>
            <a:picLocks noChangeAspect="1"/>
          </p:cNvPicPr>
          <p:nvPr/>
        </p:nvPicPr>
        <p:blipFill>
          <a:blip r:embed="rId4" cstate="print"/>
          <a:srcRect l="86224" r="2751" b="47900"/>
          <a:stretch>
            <a:fillRect/>
          </a:stretch>
        </p:blipFill>
        <p:spPr>
          <a:xfrm rot="5400000">
            <a:off x="1749996" y="-589756"/>
            <a:ext cx="1008112" cy="3573016"/>
          </a:xfrm>
          <a:prstGeom prst="rect">
            <a:avLst/>
          </a:prstGeom>
        </p:spPr>
      </p:pic>
      <p:pic>
        <p:nvPicPr>
          <p:cNvPr id="15" name="Рисунок 14" descr="коктейль_детский_обложка.jpg"/>
          <p:cNvPicPr>
            <a:picLocks noChangeAspect="1"/>
          </p:cNvPicPr>
          <p:nvPr/>
        </p:nvPicPr>
        <p:blipFill>
          <a:blip r:embed="rId4" cstate="print"/>
          <a:srcRect l="75200" r="12988"/>
          <a:stretch>
            <a:fillRect/>
          </a:stretch>
        </p:blipFill>
        <p:spPr>
          <a:xfrm rot="5400000">
            <a:off x="1942348" y="-1286163"/>
            <a:ext cx="551401" cy="3645025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067944" y="332656"/>
            <a:ext cx="1152128" cy="10801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3+</a:t>
            </a:r>
            <a:endParaRPr lang="ru-RU" sz="48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ктейль_детский_обложка.jpg"/>
          <p:cNvPicPr>
            <a:picLocks noChangeAspect="1"/>
          </p:cNvPicPr>
          <p:nvPr/>
        </p:nvPicPr>
        <p:blipFill>
          <a:blip r:embed="rId2" cstate="print"/>
          <a:srcRect l="3538" r="43700"/>
          <a:stretch>
            <a:fillRect/>
          </a:stretch>
        </p:blipFill>
        <p:spPr>
          <a:xfrm>
            <a:off x="0" y="0"/>
            <a:ext cx="4824536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76056" y="165669"/>
            <a:ext cx="367240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Состав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концентрат сывороточного белка, сахар-песок, концентрат молочного белка, изолят соевого белка, пектин, яблочный концентрат сухой, инулин, лактулоза, глюкоза, ароматизатор натуральный «клубника», «ваниль – пломбир», «яблоко», клубника сублимированная (порошок), свёкла (порошок), биомасса гидролизированная сухая «Ультрализат пептидный LC-Lc» (на основе Lactococcus lactis), биомасса гидролизированная сухая «Ультрализат пептидный ВВ-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Ln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» (на основе Bifidobacterium longum), премикс (витамины А, С, Е,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3, В1, В2, В3, В5, В6, В9, В12).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Способ приготовления: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2,5-3 столовые ложки (22 г) сухого продукта развести в 150 мл молока 2,5 % жирности комнатной температуры, интенсивно взбивая в закрытой ёмкости (шейкере). Продукт следует брать сухой ложкой. Разводить непосредственно перед употреблением.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Условия хранения: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 температуре не выше 25°С и относительной влажности воздуха не более 75%. После вскрытия упаковки рекомендуется употребить в течение месяца.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Противопоказания: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индивидуальная непереносимость компонентов.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Chizhova\Desktop\f120b915dd8a07b5b4e557531b6ae2aa.jpg"/>
          <p:cNvPicPr>
            <a:picLocks noChangeAspect="1" noChangeArrowheads="1"/>
          </p:cNvPicPr>
          <p:nvPr/>
        </p:nvPicPr>
        <p:blipFill>
          <a:blip r:embed="rId2" cstate="print"/>
          <a:srcRect r="8831" b="16235"/>
          <a:stretch>
            <a:fillRect/>
          </a:stretch>
        </p:blipFill>
        <p:spPr bwMode="auto">
          <a:xfrm>
            <a:off x="1" y="-90010"/>
            <a:ext cx="9143999" cy="6948010"/>
          </a:xfrm>
          <a:prstGeom prst="rect">
            <a:avLst/>
          </a:prstGeom>
          <a:noFill/>
        </p:spPr>
      </p:pic>
      <p:pic>
        <p:nvPicPr>
          <p:cNvPr id="2053" name="Picture 5" descr="\\filer\Artlife\дизайнеры\Продукция_3D\Baby line redesign\cocktail vzrosleyka\cocktail vzrosleyka mini\cocktail vzrosleyka trans (Copy).png"/>
          <p:cNvPicPr>
            <a:picLocks noChangeAspect="1" noChangeArrowheads="1"/>
          </p:cNvPicPr>
          <p:nvPr/>
        </p:nvPicPr>
        <p:blipFill>
          <a:blip r:embed="rId3" cstate="print"/>
          <a:srcRect l="1989" t="2277" r="2517" b="49145"/>
          <a:stretch>
            <a:fillRect/>
          </a:stretch>
        </p:blipFill>
        <p:spPr bwMode="auto">
          <a:xfrm rot="20764545">
            <a:off x="5495657" y="2453607"/>
            <a:ext cx="3184286" cy="4245715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67544" y="1628800"/>
            <a:ext cx="482453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 ВОЗДУШНЫЙ И НЕЖНЫЙ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С НАТУРАЛЬНЫМ ЯБЛОЧНЫМ СОКОМ И КЛУБНИКОЙ</a:t>
            </a:r>
          </a:p>
          <a:p>
            <a:endParaRPr lang="ru-RU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СОДЕРЖИТ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ЛЕГКОУСВОЯЕМЫЙ БЕЛОК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ВИТАМИННЫЙ КОМПЛЕКС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ПРЕБИОТИКИ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 АКТИВАТОРЫ ИММУНИТЕТА</a:t>
            </a:r>
          </a:p>
          <a:p>
            <a:endParaRPr lang="ru-RU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14 ПОРЦИЙ</a:t>
            </a:r>
          </a:p>
          <a:p>
            <a:r>
              <a:rPr lang="ru-RU" b="1" dirty="0" smtClean="0"/>
              <a:t>В КАЖДОЙ ПОРЦИИ – 7 Г БЕЛКА! </a:t>
            </a:r>
          </a:p>
        </p:txBody>
      </p:sp>
      <p:pic>
        <p:nvPicPr>
          <p:cNvPr id="14" name="Рисунок 13" descr="коктейль_детский_обложка.jpg"/>
          <p:cNvPicPr>
            <a:picLocks noChangeAspect="1"/>
          </p:cNvPicPr>
          <p:nvPr/>
        </p:nvPicPr>
        <p:blipFill>
          <a:blip r:embed="rId4" cstate="print"/>
          <a:srcRect l="86224" r="2751" b="47900"/>
          <a:stretch>
            <a:fillRect/>
          </a:stretch>
        </p:blipFill>
        <p:spPr>
          <a:xfrm rot="5400000">
            <a:off x="1749996" y="-589756"/>
            <a:ext cx="1008112" cy="3573016"/>
          </a:xfrm>
          <a:prstGeom prst="rect">
            <a:avLst/>
          </a:prstGeom>
        </p:spPr>
      </p:pic>
      <p:pic>
        <p:nvPicPr>
          <p:cNvPr id="15" name="Рисунок 14" descr="коктейль_детский_обложка.jpg"/>
          <p:cNvPicPr>
            <a:picLocks noChangeAspect="1"/>
          </p:cNvPicPr>
          <p:nvPr/>
        </p:nvPicPr>
        <p:blipFill>
          <a:blip r:embed="rId4" cstate="print"/>
          <a:srcRect l="75200" r="12988"/>
          <a:stretch>
            <a:fillRect/>
          </a:stretch>
        </p:blipFill>
        <p:spPr>
          <a:xfrm rot="5400000">
            <a:off x="1942348" y="-1286163"/>
            <a:ext cx="551401" cy="3645025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067944" y="332656"/>
            <a:ext cx="1152128" cy="10801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3+</a:t>
            </a:r>
            <a:endParaRPr lang="ru-RU" sz="4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original-present.ru/wp-content/uploads/2019/03/%D1%87%D1%82%D0%BE-%D0%BF%D0%BE%D0%B4%D0%B0%D1%80%D0%B8%D1%82%D1%8C-%D1%80%D0%B5%D0%B1%D0%B5%D0%BD%D0%BA%D1%83-%D0%BD%D0%B0-1-%D1%81%D0%B5%D0%BD%D1%82%D1%8F%D0%B1%D1%80%D1%8F-p01056-18.jpg"/>
          <p:cNvPicPr>
            <a:picLocks noChangeAspect="1" noChangeArrowheads="1"/>
          </p:cNvPicPr>
          <p:nvPr/>
        </p:nvPicPr>
        <p:blipFill>
          <a:blip r:embed="rId2" cstate="print"/>
          <a:srcRect l="1526" t="13043" r="21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941168"/>
            <a:ext cx="1512168" cy="15448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3068960"/>
            <a:ext cx="4752527" cy="1723549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БЕЛОК</a:t>
            </a:r>
            <a:endParaRPr lang="ru-RU" sz="4000" b="1" dirty="0" smtClean="0"/>
          </a:p>
          <a:p>
            <a:r>
              <a:rPr lang="ru-RU" sz="4000" b="1" dirty="0" smtClean="0"/>
              <a:t>ОСНОВА  РАЦИОНА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005064"/>
            <a:ext cx="237626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ЗАЧЕМ ДЕТЯМ БЕЛОК?</a:t>
            </a:r>
            <a:endParaRPr lang="ru-RU" sz="32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1512168" cy="15448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07904" y="2204864"/>
            <a:ext cx="50405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Белок – важнейший строительный материал для человеческого организма: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формирует различные ткани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участвует в свертывании крови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транспортирует кислород и питательные вещества из крови в клетки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способствует энергообмену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образует гормоны и ферменты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сохраняет генную информацию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образует антитела для борьбы с инфекциями.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530120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НАЧИНАЯ С 3х ЛЕТ РЕБЕНОК ПРИБАВЛЯЕТ </a:t>
            </a:r>
          </a:p>
          <a:p>
            <a:r>
              <a:rPr lang="ru-RU" b="1" dirty="0" smtClean="0"/>
              <a:t>НЕ МЕНЕЕ 4 СМ  В РОСТЕ И 2 КГ В ВЕСЕ В ГОД.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548680"/>
            <a:ext cx="4680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РОСТА ОРГАНИЗМА НУЖНЫ МИЛЛИАРДЫ КЛЕТОК, ОСНОВУ КОТОРЫХ СОСТАВЛЯЕТ БЕЛОК. </a:t>
            </a:r>
          </a:p>
          <a:p>
            <a:r>
              <a:rPr lang="ru-RU" b="1" dirty="0" smtClean="0"/>
              <a:t>МНОГИЕ  КЛЕТКИ ОБНОВЛЯЮТСЯ ЕЖЕДНЕВНО ИЛИ  1 РАЗ В НЕСКОЛЬКО ДНЕЙ!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ЖИВОТНЫЙ ИЛИ РАСТИТЕЛЬНЫЙ</a:t>
            </a:r>
          </a:p>
          <a:p>
            <a:pPr algn="ctr"/>
            <a:r>
              <a:rPr lang="ru-RU" sz="2800" b="1" dirty="0" smtClean="0"/>
              <a:t>БЕЛОК?</a:t>
            </a:r>
            <a:endParaRPr lang="ru-RU" sz="28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836712"/>
            <a:ext cx="1512168" cy="15448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07904" y="1412777"/>
            <a:ext cx="5040560" cy="367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Белки в структуре человеческого организма состоят из аминокислот  - заменимых и незаменимых. </a:t>
            </a:r>
          </a:p>
          <a:p>
            <a:r>
              <a:rPr lang="ru-RU" dirty="0" smtClean="0"/>
              <a:t>Заменимые аминокислоты синтезируются организмом, незаменимые  могут быть получены только из пищи. </a:t>
            </a:r>
          </a:p>
          <a:p>
            <a:r>
              <a:rPr lang="ru-RU" dirty="0" smtClean="0"/>
              <a:t>Белки, которые содержат полный набор аминокислот, называются полноценными. Это белки животного происхождения, их источники – мясные продукты, яйца, молоко, сыры.</a:t>
            </a:r>
          </a:p>
          <a:p>
            <a:r>
              <a:rPr lang="ru-RU" dirty="0" smtClean="0"/>
              <a:t>Белки растительного происхождения содержат не все незаменимые аминокислоты и считаются неполноценными.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404664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ДЛЯ ЗДОРОВОГО РОСТА И РАЗВИТИЯ </a:t>
            </a:r>
          </a:p>
          <a:p>
            <a:r>
              <a:rPr lang="ru-RU" b="1" dirty="0" smtClean="0"/>
              <a:t>РЕБЕНКУ НУЖНЫ ПОЛНОЦЕННЫЕ БЕЛКИ </a:t>
            </a:r>
          </a:p>
          <a:p>
            <a:r>
              <a:rPr lang="ru-RU" b="1" dirty="0" smtClean="0"/>
              <a:t>С ПОЛНЫМ НАБОРОМ АМИНОКИСЛОТ!</a:t>
            </a:r>
            <a:endParaRPr lang="ru-RU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5157192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РАЦИОНЕ РЕБЕНКА ДОЛЖНЫ ПРИСУТСТВОВАТЬ БЕЛКИ РАЗНОГО ПРОИСХОЖДЕНИЯ,  НО ПРЕОБЛАДАТЬ  - ЖИВОТНЫЕ.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СКОЛЬКО НУЖНО БЕЛКА?</a:t>
            </a:r>
            <a:endParaRPr lang="ru-RU" sz="32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836712"/>
            <a:ext cx="1512168" cy="15448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07904" y="47667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ЧЕМ МОЛОЖЕ ОРГАНИЗМ, ТЕМ ВЫШЕ ЕГО ПОТРЕБНОСТЬ В БЕЛКАХ!</a:t>
            </a:r>
            <a:endParaRPr lang="ru-RU" b="1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707904" y="2420888"/>
          <a:ext cx="4824536" cy="2293584"/>
        </p:xfrm>
        <a:graphic>
          <a:graphicData uri="http://schemas.openxmlformats.org/drawingml/2006/table">
            <a:tbl>
              <a:tblPr/>
              <a:tblGrid>
                <a:gridCol w="1584176"/>
                <a:gridCol w="1584176"/>
                <a:gridCol w="1656184"/>
              </a:tblGrid>
              <a:tr h="36364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Возраст ребенка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Количество белка,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г/сутки*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6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всего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из него животного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3-7 лет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7-11 лет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38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11-14 лет (м/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75 (69)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45 (41)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14-18 лет (м/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87 (75)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52 (45)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707904" y="1268760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ФИЗИОЛОГИЧЕСКИЕ ПОТРЕБНОСТИ В БЕЛКЕ ДЕТЕЙ СТАРШЕ 3 ЛЕТ –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ОТ 54 ДО 87 Г В СУТКИ.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4797152"/>
            <a:ext cx="5040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</a:t>
            </a:r>
            <a:r>
              <a:rPr lang="ru-RU" sz="1600" dirty="0" smtClean="0"/>
              <a:t>Нормы физиологических потребностей в энергии и пищевых веществах для детей и подростков РФ согласно МР 2.3.1.2432.08  </a:t>
            </a: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СКОЛЬКО</a:t>
            </a:r>
          </a:p>
          <a:p>
            <a:pPr algn="ctr"/>
            <a:r>
              <a:rPr lang="ru-RU" sz="2800" b="1" dirty="0" smtClean="0"/>
              <a:t>БЕЛКА</a:t>
            </a:r>
          </a:p>
          <a:p>
            <a:pPr algn="ctr"/>
            <a:r>
              <a:rPr lang="ru-RU" sz="2800" b="1" dirty="0" smtClean="0"/>
              <a:t>В ПИЩЕВЫХ</a:t>
            </a:r>
          </a:p>
          <a:p>
            <a:pPr algn="ctr"/>
            <a:r>
              <a:rPr lang="ru-RU" sz="2800" b="1" dirty="0" smtClean="0"/>
              <a:t>ПРОДУКТАХ?</a:t>
            </a:r>
            <a:endParaRPr lang="ru-RU" sz="28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836712"/>
            <a:ext cx="1512168" cy="15448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07904" y="620688"/>
            <a:ext cx="5040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КОЛИЧЕСТВО ЧИСТОГО БЕЛКА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«БЕЛКОВЫХ» ПРОДУКТАХ ГОРАЗДО МЕНЬШЕ,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ЧЕМ ИХ МАССА. </a:t>
            </a:r>
          </a:p>
          <a:p>
            <a:r>
              <a:rPr lang="ru-RU" b="1" dirty="0" smtClean="0"/>
              <a:t>РАЗНЫЕ ИСТОЧНИКИ БЕЛКА ТАКЖЕ ОТЛИЧАЮТСЯ ЕГО БИОДОСТУПНОСТЬЮ.  </a:t>
            </a:r>
            <a:endParaRPr lang="ru-RU" b="1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635896" y="2348880"/>
          <a:ext cx="5040562" cy="3084576"/>
        </p:xfrm>
        <a:graphic>
          <a:graphicData uri="http://schemas.openxmlformats.org/drawingml/2006/table">
            <a:tbl>
              <a:tblPr/>
              <a:tblGrid>
                <a:gridCol w="1728193"/>
                <a:gridCol w="1705160"/>
                <a:gridCol w="1607209"/>
              </a:tblGrid>
              <a:tr h="783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Источники животного белка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Содержание белка, г / 100 г продукта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Коэффициент усвоения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Творог 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Яйца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Молоко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Сыр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Говядина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Мясо курицы белое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Рыба (горбуша)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3131840" cy="2520280"/>
          </a:xfrm>
          <a:prstGeom prst="rect">
            <a:avLst/>
          </a:prstGeom>
          <a:solidFill>
            <a:srgbClr val="FA6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БЕЛОК</a:t>
            </a:r>
          </a:p>
          <a:p>
            <a:pPr algn="ctr"/>
            <a:r>
              <a:rPr lang="ru-RU" sz="3200" b="1" dirty="0" smtClean="0"/>
              <a:t> В КОКТЕЙЛЕ ВЗРОСЛЕЙ-КА</a:t>
            </a:r>
            <a:endParaRPr lang="ru-RU" sz="3200" b="1" dirty="0"/>
          </a:p>
        </p:txBody>
      </p:sp>
      <p:pic>
        <p:nvPicPr>
          <p:cNvPr id="4" name="Рисунок 3" descr="коктейль_детск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836712"/>
            <a:ext cx="1512168" cy="15448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07904" y="47667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КОКТЕЙЛЬ ВЗРОСЛЕЙ-КА СОДЕРЖИТ ЛЕГКОУСВОЯЕМЫЙ МИКС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ЖИВОТНОГО И РАСТИТЕЛЬНОГО БЕЛКА!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1628800"/>
            <a:ext cx="504056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МОЛОЧНЫЙ БЕЛОК </a:t>
            </a:r>
          </a:p>
          <a:p>
            <a:r>
              <a:rPr lang="ru-RU" dirty="0" smtClean="0"/>
              <a:t>Сочетание сывороточного («быстрого») и молочного («медленного») белка  обеспечивает быстрое насыщение и долгое ощущение сытости.</a:t>
            </a:r>
          </a:p>
          <a:p>
            <a:r>
              <a:rPr lang="ru-RU" dirty="0" smtClean="0"/>
              <a:t>Молочный белок содержит весь комплекс незаменимых аминокислот, легко переваривается и усваивается организмом.</a:t>
            </a:r>
          </a:p>
          <a:p>
            <a:endParaRPr lang="ru-RU" sz="1200" dirty="0" smtClean="0"/>
          </a:p>
          <a:p>
            <a:r>
              <a:rPr lang="ru-RU" b="1" dirty="0" smtClean="0"/>
              <a:t>СОЕВЫЙ БЕЛОК (изолят)</a:t>
            </a:r>
          </a:p>
          <a:p>
            <a:r>
              <a:rPr lang="ru-RU" dirty="0" smtClean="0"/>
              <a:t>лучший по доступности белок растительного происхождения, источник натурального биодоступного железа, кальция, фосфора, магния; богат аргинином, влияющим на активность иммунитета.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0"/>
            <a:ext cx="6012160" cy="6858000"/>
          </a:xfrm>
          <a:prstGeom prst="rect">
            <a:avLst/>
          </a:prstGeom>
          <a:solidFill>
            <a:srgbClr val="FFC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2636912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 РАЗВЕДЕНИИ СМЕСИ В 150 МЛ МОЛОКА 2,5% ЖИРНОСТИ </a:t>
            </a:r>
          </a:p>
          <a:p>
            <a:r>
              <a:rPr lang="ru-RU" b="1" dirty="0" smtClean="0"/>
              <a:t>КОЛИЧЕСТВО БЕЛКА УВЕЛИЧИТСЯ ДО 11 Г </a:t>
            </a:r>
            <a:endParaRPr lang="ru-RU" b="1" dirty="0"/>
          </a:p>
        </p:txBody>
      </p:sp>
      <p:pic>
        <p:nvPicPr>
          <p:cNvPr id="14" name="Picture 5" descr="\\filer\Artlife\дизайнеры\Продукция_3D\Baby line redesign\cocktail vzrosleyka\cocktail vzrosleyka mini\cocktail vzrosleyka trans (Copy).png"/>
          <p:cNvPicPr>
            <a:picLocks noChangeAspect="1" noChangeArrowheads="1"/>
          </p:cNvPicPr>
          <p:nvPr/>
        </p:nvPicPr>
        <p:blipFill>
          <a:blip r:embed="rId3" cstate="print"/>
          <a:srcRect l="1989" t="2277" r="2517" b="49145"/>
          <a:stretch>
            <a:fillRect/>
          </a:stretch>
        </p:blipFill>
        <p:spPr bwMode="auto">
          <a:xfrm rot="20764545">
            <a:off x="519073" y="1409215"/>
            <a:ext cx="2824123" cy="376549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707904" y="548680"/>
            <a:ext cx="16674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7 г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07904" y="1916832"/>
            <a:ext cx="3192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БЕЛКА В 1 ПОРЦИИ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7904" y="3429000"/>
            <a:ext cx="22397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11 г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07904" y="4653136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ПРИ ДОБАВЛЕНИИ МОЛОКА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</TotalTime>
  <Words>1116</Words>
  <Application>Microsoft Office PowerPoint</Application>
  <PresentationFormat>Экран (4:3)</PresentationFormat>
  <Paragraphs>261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skhs</dc:creator>
  <cp:lastModifiedBy>Чижова Марина</cp:lastModifiedBy>
  <cp:revision>264</cp:revision>
  <dcterms:created xsi:type="dcterms:W3CDTF">2019-10-17T05:25:36Z</dcterms:created>
  <dcterms:modified xsi:type="dcterms:W3CDTF">2020-02-12T08:54:19Z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