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4" r:id="rId2"/>
    <p:sldId id="288" r:id="rId3"/>
    <p:sldId id="266" r:id="rId4"/>
    <p:sldId id="263" r:id="rId5"/>
    <p:sldId id="264" r:id="rId6"/>
    <p:sldId id="280" r:id="rId7"/>
    <p:sldId id="257" r:id="rId8"/>
    <p:sldId id="275" r:id="rId9"/>
    <p:sldId id="281" r:id="rId10"/>
    <p:sldId id="282" r:id="rId11"/>
    <p:sldId id="283" r:id="rId12"/>
    <p:sldId id="284" r:id="rId13"/>
    <p:sldId id="285" r:id="rId14"/>
    <p:sldId id="287" r:id="rId15"/>
    <p:sldId id="278" r:id="rId16"/>
    <p:sldId id="286" r:id="rId17"/>
    <p:sldId id="276" r:id="rId18"/>
    <p:sldId id="290" r:id="rId19"/>
    <p:sldId id="289" r:id="rId20"/>
    <p:sldId id="260" r:id="rId21"/>
    <p:sldId id="279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7ACF6F"/>
    <a:srgbClr val="65C2FB"/>
    <a:srgbClr val="AFE9FF"/>
    <a:srgbClr val="8BD1FC"/>
    <a:srgbClr val="40C45F"/>
    <a:srgbClr val="99C991"/>
    <a:srgbClr val="F7DA6C"/>
    <a:srgbClr val="BA6270"/>
    <a:srgbClr val="C0EE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82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3128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8212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083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919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0613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3104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71372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803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08396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896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289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727025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354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585706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9031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8596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5874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DA36EE5-A34F-4931-B61D-EA9C70D57954}" type="datetimeFigureOut">
              <a:rPr lang="ru-RU" smtClean="0"/>
              <a:t>16.05.2022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17943D9-2AE3-4608-AE27-0D529141901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9916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11" Type="http://schemas.openxmlformats.org/officeDocument/2006/relationships/image" Target="../media/image5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8.png"/><Relationship Id="rId7" Type="http://schemas.openxmlformats.org/officeDocument/2006/relationships/image" Target="../media/image31.jpe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4.png"/><Relationship Id="rId4" Type="http://schemas.openxmlformats.org/officeDocument/2006/relationships/image" Target="../media/image29.png"/><Relationship Id="rId9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475" y="761301"/>
            <a:ext cx="3421358" cy="759541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76615" y="4499654"/>
            <a:ext cx="6963949" cy="889014"/>
          </a:xfrm>
        </p:spPr>
        <p:txBody>
          <a:bodyPr>
            <a:noAutofit/>
          </a:bodyPr>
          <a:lstStyle/>
          <a:p>
            <a:pPr algn="r"/>
            <a:r>
              <a:rPr lang="ru-RU" sz="6400" b="1" dirty="0">
                <a:solidFill>
                  <a:srgbClr val="8BD1FC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Альдеприм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370029" y="5287070"/>
            <a:ext cx="4941507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5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таблетки для рассасывания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0" y="6241018"/>
            <a:ext cx="1219199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800" dirty="0">
                <a:solidFill>
                  <a:srgbClr val="DAF0FE"/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1186307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032" b="33569"/>
          <a:stretch/>
        </p:blipFill>
        <p:spPr>
          <a:xfrm rot="11004469">
            <a:off x="-146787" y="-94802"/>
            <a:ext cx="1638401" cy="3630273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0" y="1652415"/>
            <a:ext cx="12192000" cy="584995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7" t="42957" r="11770"/>
          <a:stretch/>
        </p:blipFill>
        <p:spPr>
          <a:xfrm rot="2624306">
            <a:off x="8440650" y="175937"/>
            <a:ext cx="4203719" cy="180430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87054" y="1732188"/>
            <a:ext cx="93795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Плохое настроение – один из признаков депрессии!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087055" y="541524"/>
            <a:ext cx="8857045" cy="58600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Актуализация проблемы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087054" y="2762292"/>
            <a:ext cx="99002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dirty="0">
                <a:solidFill>
                  <a:srgbClr val="262626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Во время перепадов настроения человек не может адекватно оценивать ситуацию, ему кажется, что у него нет друзей, призвания, всё плохо и в жизни нет смысла. Когда нет настроения, возникают только отрицательные выводы, которые рано или поздно приводят к депрессивным состояниям.</a:t>
            </a:r>
          </a:p>
          <a:p>
            <a:endParaRPr lang="ru-RU" sz="2100" dirty="0">
              <a:solidFill>
                <a:srgbClr val="262626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r>
              <a:rPr lang="ru-RU" sz="2100" b="1" dirty="0">
                <a:solidFill>
                  <a:srgbClr val="262626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Депрессивное состояние</a:t>
            </a:r>
            <a:r>
              <a:rPr lang="ru-RU" sz="2100" dirty="0">
                <a:solidFill>
                  <a:srgbClr val="262626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 — расстройство настроения, то есть комплекс психических нарушений, связанных прежде всего с эмоциональной сферой.</a:t>
            </a:r>
          </a:p>
          <a:p>
            <a:endParaRPr lang="ru-RU" sz="2100" dirty="0">
              <a:solidFill>
                <a:srgbClr val="262626"/>
              </a:solidFill>
              <a:latin typeface="Verdana" panose="020B060403050404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8129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3" r="37030" b="17955"/>
          <a:stretch/>
        </p:blipFill>
        <p:spPr>
          <a:xfrm rot="15256884">
            <a:off x="7341354" y="2010111"/>
            <a:ext cx="7254005" cy="285981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056B009-7630-4794-B1E5-3A95B066C6AE}"/>
              </a:ext>
            </a:extLst>
          </p:cNvPr>
          <p:cNvSpPr/>
          <p:nvPr/>
        </p:nvSpPr>
        <p:spPr>
          <a:xfrm>
            <a:off x="1042230" y="585305"/>
            <a:ext cx="9520995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Причины депрессивного состояния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D1007A3-4318-4BB9-B74C-5C2B27DD3943}"/>
              </a:ext>
            </a:extLst>
          </p:cNvPr>
          <p:cNvSpPr txBox="1"/>
          <p:nvPr/>
        </p:nvSpPr>
        <p:spPr>
          <a:xfrm>
            <a:off x="1042230" y="2031855"/>
            <a:ext cx="10544387" cy="3760004"/>
          </a:xfrm>
          <a:prstGeom prst="rect">
            <a:avLst/>
          </a:prstGeom>
        </p:spPr>
        <p:txBody>
          <a:bodyPr>
            <a:noAutofit/>
          </a:bodyPr>
          <a:lstStyle>
            <a:defPPr>
              <a:defRPr lang="ru-RU"/>
            </a:defPPr>
            <a:lvl1pPr marL="228600" indent="-228600">
              <a:lnSpc>
                <a:spcPct val="150000"/>
              </a:lnSpc>
              <a:spcBef>
                <a:spcPts val="1000"/>
              </a:spcBef>
              <a:buFont typeface="Wingdings" panose="05000000000000000000" pitchFamily="2" charset="2"/>
              <a:buChar char="Ø"/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Окружающий мир  или социум  предъявляет  высокие  требования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 современному  человеку;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Высокие нагрузки  на  нервную  систему;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Информационный  шум (соц. сети и мессенджеры);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Недостаток сна;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Нарушение  циркадных ритмов, перелёты и командировки, дежурства, учеба,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«ночной образ жизни»;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Недостаточная  физическая  нагрузка;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Негативное влияние 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TV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chemeClr val="bg1"/>
              </a:solidFill>
            </a:endParaRPr>
          </a:p>
        </p:txBody>
      </p:sp>
      <p:grpSp>
        <p:nvGrpSpPr>
          <p:cNvPr id="17" name="Группа 16"/>
          <p:cNvGrpSpPr/>
          <p:nvPr/>
        </p:nvGrpSpPr>
        <p:grpSpPr>
          <a:xfrm>
            <a:off x="818769" y="2195539"/>
            <a:ext cx="98290" cy="3321648"/>
            <a:chOff x="818769" y="1748790"/>
            <a:chExt cx="98290" cy="3321648"/>
          </a:xfrm>
        </p:grpSpPr>
        <p:sp>
          <p:nvSpPr>
            <p:cNvPr id="8" name="Овал 7"/>
            <p:cNvSpPr/>
            <p:nvPr/>
          </p:nvSpPr>
          <p:spPr>
            <a:xfrm>
              <a:off x="818771" y="1748790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818771" y="2482051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818771" y="291213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818771" y="3356991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818771" y="3774997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4" name="Овал 13"/>
            <p:cNvSpPr/>
            <p:nvPr/>
          </p:nvSpPr>
          <p:spPr>
            <a:xfrm>
              <a:off x="818770" y="4515979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5" name="Овал 14"/>
            <p:cNvSpPr/>
            <p:nvPr/>
          </p:nvSpPr>
          <p:spPr>
            <a:xfrm>
              <a:off x="818769" y="4962321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01081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419C729-0955-41EE-B1CA-030B82DAA231}"/>
              </a:ext>
            </a:extLst>
          </p:cNvPr>
          <p:cNvSpPr txBox="1"/>
          <p:nvPr/>
        </p:nvSpPr>
        <p:spPr>
          <a:xfrm>
            <a:off x="1048890" y="1582959"/>
            <a:ext cx="7079109" cy="40934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0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Женщины страдают депрессивными состояниями в два раза чаще, чем мужчины. Скорее всего, дело не в "иммунитете" сильной половины человечества, а в том, что мужчины, в отличие от женщин, редко обращаются за врачебной помощью, предпочитая глушить симптомы депрессии алкоголем, уходить в работу и т.п. </a:t>
            </a:r>
          </a:p>
          <a:p>
            <a:endParaRPr lang="ru-RU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К тому же существуют депрессивные состояния, которые по причинам чисто физиологическим, встречаются только у женщин: ПМС, депрессия, сопровождающая климакс, </a:t>
            </a:r>
            <a:b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а также сильное депрессивное состояние, которое  проявляется в послеродовой период у 10% женщин. </a:t>
            </a:r>
          </a:p>
        </p:txBody>
      </p:sp>
      <p:sp>
        <p:nvSpPr>
          <p:cNvPr id="3" name="Прямоугольник 2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pic>
        <p:nvPicPr>
          <p:cNvPr id="6158" name="Picture 14" descr="Как связаны тревога и депрессия с риском преждевременной смерти?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92" r="7999"/>
          <a:stretch/>
        </p:blipFill>
        <p:spPr bwMode="auto">
          <a:xfrm>
            <a:off x="7531372" y="-182847"/>
            <a:ext cx="6591021" cy="8233514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2B79346-8B1F-46F2-88E9-65E59A411ED5}"/>
              </a:ext>
            </a:extLst>
          </p:cNvPr>
          <p:cNvSpPr/>
          <p:nvPr/>
        </p:nvSpPr>
        <p:spPr>
          <a:xfrm>
            <a:off x="1048890" y="432291"/>
            <a:ext cx="2898419" cy="535531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Факты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4" t="68132" r="23689"/>
          <a:stretch/>
        </p:blipFill>
        <p:spPr>
          <a:xfrm rot="20683088">
            <a:off x="-303418" y="-94259"/>
            <a:ext cx="1907530" cy="100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32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01B8A08-E17B-4461-B89E-A13B289F064E}"/>
              </a:ext>
            </a:extLst>
          </p:cNvPr>
          <p:cNvSpPr txBox="1"/>
          <p:nvPr/>
        </p:nvSpPr>
        <p:spPr>
          <a:xfrm>
            <a:off x="1125844" y="1582959"/>
            <a:ext cx="6544956" cy="378565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>
              <a:defRPr sz="200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Еще не так давно пик заболеваний депрессией приходился на возраст между 30 и 40 годами, </a:t>
            </a:r>
            <a:b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но на сегодняшний день депрессия резко "помолодела" и ею часто заболевают люди </a:t>
            </a:r>
            <a:b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</a:br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до 25 лет. </a:t>
            </a:r>
          </a:p>
          <a:p>
            <a:endParaRPr lang="ru-RU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По прогнозам ВОЗ, в этом 2022 году, депрессия выйдет на первое место в мире среди всех заболеваний. </a:t>
            </a:r>
          </a:p>
          <a:p>
            <a:endParaRPr lang="ru-RU" dirty="0">
              <a:solidFill>
                <a:schemeClr val="bg1"/>
              </a:solidFill>
              <a:ea typeface="Verdana" panose="020B0604030504040204" pitchFamily="34" charset="0"/>
            </a:endParaRPr>
          </a:p>
          <a:p>
            <a:r>
              <a:rPr lang="ru-RU" dirty="0">
                <a:solidFill>
                  <a:schemeClr val="bg1"/>
                </a:solidFill>
                <a:ea typeface="Verdana" panose="020B0604030504040204" pitchFamily="34" charset="0"/>
              </a:rPr>
              <a:t>При этом  75 %  пациентов с депрессивными состояниями никогда не обращаются к врачам.</a:t>
            </a:r>
          </a:p>
        </p:txBody>
      </p:sp>
      <p:sp>
        <p:nvSpPr>
          <p:cNvPr id="4" name="Прямоугольник 3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2B79346-8B1F-46F2-88E9-65E59A411ED5}"/>
              </a:ext>
            </a:extLst>
          </p:cNvPr>
          <p:cNvSpPr/>
          <p:nvPr/>
        </p:nvSpPr>
        <p:spPr>
          <a:xfrm>
            <a:off x="1125844" y="447514"/>
            <a:ext cx="2898419" cy="535531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Факты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692" y="-152401"/>
            <a:ext cx="7424708" cy="7228891"/>
          </a:xfrm>
          <a:prstGeom prst="parallelogram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4" t="68132" r="23689"/>
          <a:stretch/>
        </p:blipFill>
        <p:spPr>
          <a:xfrm rot="20683088">
            <a:off x="-303418" y="-94259"/>
            <a:ext cx="1907530" cy="1007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8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/>
        </p:nvSpPr>
        <p:spPr>
          <a:xfrm>
            <a:off x="0" y="4316125"/>
            <a:ext cx="12192000" cy="482600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8891" y="1449338"/>
            <a:ext cx="1081925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Возникновение депрессивных состояний происходит из-за нарушения функций нейромедиаторов, находящихся в головном мозге.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Эти вещества передают сигналы от нейрона к нейрону и отвечают за настроение человека. Дисфункция приводит к замедлению скорости этой передачи и уменьшению количества самих нейромедиаторов. Более всего страдает так называемый «гормон счастья» – серотонин. </a:t>
            </a:r>
          </a:p>
          <a:p>
            <a:endParaRPr lang="ru-RU" sz="2000" dirty="0">
              <a:solidFill>
                <a:schemeClr val="bg1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  <a:p>
            <a:pPr>
              <a:spcBef>
                <a:spcPts val="1800"/>
              </a:spcBef>
            </a:pP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Как следствие появляются:</a:t>
            </a:r>
          </a:p>
          <a:p>
            <a:pPr marL="288000" lvl="1">
              <a:spcBef>
                <a:spcPts val="1800"/>
              </a:spcBef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Тревожность;        Эмоциональная нестабильность;        Ухудшение сна.</a:t>
            </a:r>
          </a:p>
        </p:txBody>
      </p:sp>
      <p:grpSp>
        <p:nvGrpSpPr>
          <p:cNvPr id="15" name="Группа 14"/>
          <p:cNvGrpSpPr/>
          <p:nvPr/>
        </p:nvGrpSpPr>
        <p:grpSpPr>
          <a:xfrm>
            <a:off x="1215898" y="4499640"/>
            <a:ext cx="6730863" cy="108117"/>
            <a:chOff x="1215898" y="4196715"/>
            <a:chExt cx="6730863" cy="108117"/>
          </a:xfrm>
        </p:grpSpPr>
        <p:sp>
          <p:nvSpPr>
            <p:cNvPr id="7" name="Овал 6"/>
            <p:cNvSpPr/>
            <p:nvPr/>
          </p:nvSpPr>
          <p:spPr>
            <a:xfrm>
              <a:off x="1215898" y="4196715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3349498" y="4196715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7848473" y="4196715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>
            <a:off x="1048891" y="5084873"/>
            <a:ext cx="1087831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Альдеприм работает на уровне регуляции нейромедиаторов. </a:t>
            </a:r>
          </a:p>
          <a:p>
            <a:pPr>
              <a:spcBef>
                <a:spcPts val="1200"/>
              </a:spcBef>
            </a:pPr>
            <a:r>
              <a:rPr lang="ru-RU" sz="2000" i="1" dirty="0">
                <a:solidFill>
                  <a:schemeClr val="bg1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Воздействие на причину делает комплекс максимально эффективным.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74" t="68132" r="23689"/>
          <a:stretch/>
        </p:blipFill>
        <p:spPr>
          <a:xfrm rot="20683088">
            <a:off x="-303418" y="-94259"/>
            <a:ext cx="1907530" cy="1007994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92B79346-8B1F-46F2-88E9-65E59A411ED5}"/>
              </a:ext>
            </a:extLst>
          </p:cNvPr>
          <p:cNvSpPr/>
          <p:nvPr/>
        </p:nvSpPr>
        <p:spPr>
          <a:xfrm>
            <a:off x="1125844" y="447514"/>
            <a:ext cx="2898419" cy="535531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Факты</a:t>
            </a:r>
          </a:p>
        </p:txBody>
      </p:sp>
    </p:spTree>
    <p:extLst>
      <p:ext uri="{BB962C8B-B14F-4D97-AF65-F5344CB8AC3E}">
        <p14:creationId xmlns:p14="http://schemas.microsoft.com/office/powerpoint/2010/main" val="27960412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048889" y="4157337"/>
            <a:ext cx="5298756" cy="743890"/>
            <a:chOff x="1087397" y="4175298"/>
            <a:chExt cx="5298756" cy="743890"/>
          </a:xfrm>
        </p:grpSpPr>
        <p:pic>
          <p:nvPicPr>
            <p:cNvPr id="8" name="Рисунок 7" descr="\\filer\Artlife\Дизайнеры\Вергуш\Значки\png\Повышение устойчивости к стрессу и психоэмоциональному напряжению.png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86128" y="4175298"/>
              <a:ext cx="700025" cy="723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Рисунок 2" descr="5-HTP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7397" y="4175298"/>
              <a:ext cx="723900" cy="723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Рисунок 7" descr="Защита от стрессов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9345" y="4195288"/>
              <a:ext cx="742950" cy="723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Рисунок 12" descr="\\filer\Artlife\Дизайнеры\Вергуш\Значки\png\Метабиотик.png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7268" y="4178665"/>
              <a:ext cx="729059" cy="72548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Рисунок 13" descr="\\filer\Artlife\Дизайнеры\Вергуш\Значки\png\Улучшение качества сна.png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99396" y="4175298"/>
              <a:ext cx="704850" cy="7239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" name="Рисунок 14" descr="\\filer\Artlife\Дизайнеры\Вергуш\Значки\png\Улучшает память и внимание.png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2260" y="4175298"/>
              <a:ext cx="723900" cy="7239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" name="Прямоугольник 11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92B79346-8B1F-46F2-88E9-65E59A411ED5}"/>
              </a:ext>
            </a:extLst>
          </p:cNvPr>
          <p:cNvSpPr/>
          <p:nvPr/>
        </p:nvSpPr>
        <p:spPr>
          <a:xfrm>
            <a:off x="1048890" y="643335"/>
            <a:ext cx="4398763" cy="535531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5400" b="1" dirty="0" err="1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Альдеприм</a:t>
            </a:r>
            <a:endParaRPr lang="ru-RU" sz="5400" b="1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grpSp>
        <p:nvGrpSpPr>
          <p:cNvPr id="31" name="Группа 30"/>
          <p:cNvGrpSpPr/>
          <p:nvPr/>
        </p:nvGrpSpPr>
        <p:grpSpPr>
          <a:xfrm>
            <a:off x="1048890" y="2103291"/>
            <a:ext cx="6084062" cy="1553054"/>
            <a:chOff x="1048891" y="2250342"/>
            <a:chExt cx="6084062" cy="1553054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198491" y="2250342"/>
              <a:ext cx="5934462" cy="1553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ru-RU" sz="2200" dirty="0">
                  <a:solidFill>
                    <a:schemeClr val="bg1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Улучшение эмоционального баланса; </a:t>
              </a:r>
            </a:p>
            <a:p>
              <a:pPr>
                <a:lnSpc>
                  <a:spcPct val="150000"/>
                </a:lnSpc>
              </a:pPr>
              <a:r>
                <a:rPr lang="ru-RU" sz="2200" dirty="0">
                  <a:solidFill>
                    <a:schemeClr val="bg1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Укрепление нервной системы; </a:t>
              </a:r>
            </a:p>
            <a:p>
              <a:pPr>
                <a:lnSpc>
                  <a:spcPct val="150000"/>
                </a:lnSpc>
              </a:pPr>
              <a:r>
                <a:rPr lang="ru-RU" sz="2200" dirty="0">
                  <a:solidFill>
                    <a:schemeClr val="bg1"/>
                  </a:solidFill>
                  <a:latin typeface="Arial" panose="020B0604020202020204" pitchFamily="34" charset="0"/>
                  <a:ea typeface="Verdana" panose="020B0604030504040204" pitchFamily="34" charset="0"/>
                  <a:cs typeface="Arial" panose="020B0604020202020204" pitchFamily="34" charset="0"/>
                </a:rPr>
                <a:t>Устойчивость к стрессорным факторам.</a:t>
              </a:r>
            </a:p>
          </p:txBody>
        </p:sp>
        <p:grpSp>
          <p:nvGrpSpPr>
            <p:cNvPr id="9" name="Группа 8"/>
            <p:cNvGrpSpPr/>
            <p:nvPr/>
          </p:nvGrpSpPr>
          <p:grpSpPr>
            <a:xfrm>
              <a:off x="1048891" y="2527221"/>
              <a:ext cx="98288" cy="1097499"/>
              <a:chOff x="1048891" y="2408972"/>
              <a:chExt cx="98288" cy="1097499"/>
            </a:xfrm>
          </p:grpSpPr>
          <p:sp>
            <p:nvSpPr>
              <p:cNvPr id="19" name="Овал 18"/>
              <p:cNvSpPr/>
              <p:nvPr/>
            </p:nvSpPr>
            <p:spPr>
              <a:xfrm>
                <a:off x="1048891" y="2408972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21" name="Овал 20"/>
              <p:cNvSpPr/>
              <p:nvPr/>
            </p:nvSpPr>
            <p:spPr>
              <a:xfrm>
                <a:off x="1048891" y="2909300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22" name="Овал 21"/>
              <p:cNvSpPr/>
              <p:nvPr/>
            </p:nvSpPr>
            <p:spPr>
              <a:xfrm>
                <a:off x="1048891" y="3398354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</p:grpSp>
      <p:grpSp>
        <p:nvGrpSpPr>
          <p:cNvPr id="34" name="Группа 33"/>
          <p:cNvGrpSpPr/>
          <p:nvPr/>
        </p:nvGrpSpPr>
        <p:grpSpPr>
          <a:xfrm>
            <a:off x="7291058" y="-208626"/>
            <a:ext cx="3582443" cy="7032858"/>
            <a:chOff x="7291058" y="-208626"/>
            <a:chExt cx="3582443" cy="7032858"/>
          </a:xfrm>
        </p:grpSpPr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1058" y="2087481"/>
              <a:ext cx="3143870" cy="3352169"/>
            </a:xfrm>
            <a:prstGeom prst="rect">
              <a:avLst/>
            </a:prstGeom>
          </p:spPr>
        </p:pic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4324" y="2330449"/>
              <a:ext cx="2024226" cy="4493783"/>
            </a:xfrm>
            <a:prstGeom prst="rect">
              <a:avLst/>
            </a:prstGeom>
          </p:spPr>
        </p:pic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8528" y="-208626"/>
              <a:ext cx="2954936" cy="3352169"/>
            </a:xfrm>
            <a:prstGeom prst="rect">
              <a:avLst/>
            </a:prstGeom>
          </p:spPr>
        </p:pic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2947" y="3559028"/>
              <a:ext cx="3580554" cy="22346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85983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569474"/>
            <a:ext cx="12192000" cy="472133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70424" y="1579942"/>
            <a:ext cx="9783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Экстракт Гриффонии</a:t>
            </a:r>
            <a:r>
              <a:rPr lang="ru-RU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(5-НТР)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34075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</p:txBody>
      </p:sp>
      <p:pic>
        <p:nvPicPr>
          <p:cNvPr id="5" name="Picture 10" descr="Atooto, Bandeiraea Seeds (Griffonia simplicifolia) - Cena: €3.9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8" r="-1"/>
          <a:stretch/>
        </p:blipFill>
        <p:spPr bwMode="auto">
          <a:xfrm>
            <a:off x="7143750" y="-349135"/>
            <a:ext cx="6724650" cy="7406640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870424" y="2469718"/>
            <a:ext cx="7042611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ru-RU" sz="2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Аминокислота 5-гидрокситриптофан </a:t>
            </a: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оказывает мощное комплексное воздействие на организм, улучшая настроение, сон, самочувствие, помогая чувствовать себя счастливыми и спокойными. 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Это антидепрессант растительного происхождения 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 высокой степенью усвоения. Повышает уровень серотонина в головном мозге. </a:t>
            </a:r>
          </a:p>
          <a:p>
            <a:endParaRPr lang="ru-RU" sz="22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9757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870424" y="389991"/>
            <a:ext cx="689354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Свойства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 </a:t>
            </a:r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5-HTP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67913" y="1706425"/>
            <a:ext cx="10537805" cy="3952052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Нормализует уровень мелатонина и серотонина в организме, </a:t>
            </a:r>
            <a:br>
              <a:rPr lang="en-US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предупреждая развитие депрессии, апатии, раздражительности – </a:t>
            </a:r>
            <a:br>
              <a:rPr lang="en-US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повышает стрессоустойчивость;</a:t>
            </a:r>
          </a:p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Обеспечивает подъем настроения; </a:t>
            </a:r>
          </a:p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Сокращает время погружения в сон без нарушения структуры 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продолжительности сна;</a:t>
            </a:r>
          </a:p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Обеспечивает поддержку работы мозга и нервной системы;</a:t>
            </a:r>
          </a:p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Помогает расслабиться и успокоиться;</a:t>
            </a:r>
          </a:p>
          <a:p>
            <a:pPr>
              <a:spcBef>
                <a:spcPts val="10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Улучшает пищеварение.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742572" y="1863090"/>
            <a:ext cx="98290" cy="3446293"/>
            <a:chOff x="770280" y="1977390"/>
            <a:chExt cx="98290" cy="3446293"/>
          </a:xfrm>
        </p:grpSpPr>
        <p:sp>
          <p:nvSpPr>
            <p:cNvPr id="8" name="Овал 7"/>
            <p:cNvSpPr/>
            <p:nvPr/>
          </p:nvSpPr>
          <p:spPr>
            <a:xfrm>
              <a:off x="770282" y="1977390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770282" y="3147663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770282" y="3592518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770282" y="4374211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770281" y="4858355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4" name="Овал 13"/>
            <p:cNvSpPr/>
            <p:nvPr/>
          </p:nvSpPr>
          <p:spPr>
            <a:xfrm>
              <a:off x="770280" y="531556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0" r="36866"/>
          <a:stretch/>
        </p:blipFill>
        <p:spPr>
          <a:xfrm rot="15256884">
            <a:off x="7625129" y="1608193"/>
            <a:ext cx="7286507" cy="3485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243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70424" y="2645961"/>
            <a:ext cx="7289877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Lactobacillus casei</a:t>
            </a:r>
            <a:r>
              <a:rPr lang="ru-RU" sz="20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специальный штамм, который является продуцентом ГАМК</a:t>
            </a:r>
          </a:p>
          <a:p>
            <a:endParaRPr lang="ru-RU" sz="20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ru-RU" sz="2000" i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ГАМК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– это единственный важнейший нейромедиатор центральной нервной системы - контролирует процесс торможения в коре головного мозга - </a:t>
            </a:r>
            <a:r>
              <a:rPr lang="ru-RU" sz="2000" i="1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главный тормозный медиатор</a:t>
            </a:r>
          </a:p>
          <a:p>
            <a:endParaRPr lang="ru-RU" sz="2000" dirty="0">
              <a:solidFill>
                <a:schemeClr val="bg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34075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1693301"/>
            <a:ext cx="12192000" cy="563155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39393" y="1759434"/>
            <a:ext cx="72209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Ультрализат пептидный 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LB-Cs </a:t>
            </a:r>
          </a:p>
        </p:txBody>
      </p:sp>
      <p:pic>
        <p:nvPicPr>
          <p:cNvPr id="1040" name="Picture 16" descr="Метабиотики: новая идея или естественное развитие пробиотической концепции  «Да Сигна» №10 от 02.10.2017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02" r="36666" b="331"/>
          <a:stretch/>
        </p:blipFill>
        <p:spPr bwMode="auto">
          <a:xfrm>
            <a:off x="7520921" y="-213080"/>
            <a:ext cx="6395858" cy="7375937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824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гамма аминомасляная кисло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141" y="-400050"/>
            <a:ext cx="8147888" cy="8115300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35022" y="970052"/>
            <a:ext cx="6912034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Функция торможения очень важна. </a:t>
            </a:r>
          </a:p>
          <a:p>
            <a:pPr>
              <a:spcBef>
                <a:spcPts val="6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Для контроля информационных потоков энергии мозг на торможение тратит гораздо больше, 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чем на возбуждение. </a:t>
            </a:r>
            <a:endParaRPr lang="ru-RU" sz="22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84166" y="3036400"/>
            <a:ext cx="804862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Функции процесса торможения:</a:t>
            </a:r>
          </a:p>
          <a:p>
            <a:pPr marL="360000">
              <a:spcBef>
                <a:spcPts val="22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Внимание – настройка на определенный </a:t>
            </a:r>
            <a:b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информационный поток; </a:t>
            </a:r>
          </a:p>
          <a:p>
            <a:pPr marL="360000">
              <a:spcBef>
                <a:spcPts val="6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Двигательный контроль;</a:t>
            </a:r>
          </a:p>
          <a:p>
            <a:pPr marL="360000">
              <a:spcBef>
                <a:spcPts val="600"/>
              </a:spcBef>
            </a:pPr>
            <a:r>
              <a:rPr lang="ru-RU" sz="22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Эмоциональный контроль.</a:t>
            </a:r>
          </a:p>
        </p:txBody>
      </p:sp>
      <p:grpSp>
        <p:nvGrpSpPr>
          <p:cNvPr id="3" name="Группа 2"/>
          <p:cNvGrpSpPr/>
          <p:nvPr/>
        </p:nvGrpSpPr>
        <p:grpSpPr>
          <a:xfrm>
            <a:off x="990678" y="3827020"/>
            <a:ext cx="98288" cy="1263120"/>
            <a:chOff x="685878" y="3885440"/>
            <a:chExt cx="98288" cy="1263120"/>
          </a:xfrm>
        </p:grpSpPr>
        <p:sp>
          <p:nvSpPr>
            <p:cNvPr id="8" name="Овал 7"/>
            <p:cNvSpPr/>
            <p:nvPr/>
          </p:nvSpPr>
          <p:spPr>
            <a:xfrm>
              <a:off x="685878" y="3885440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685878" y="4630622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685878" y="5040443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375729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4"/>
          <p:cNvSpPr txBox="1">
            <a:spLocks/>
          </p:cNvSpPr>
          <p:nvPr/>
        </p:nvSpPr>
        <p:spPr>
          <a:xfrm>
            <a:off x="870424" y="1642565"/>
            <a:ext cx="6302326" cy="186509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Гиперфункция пресинаптических D2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–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рецепторов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мезолимбической системе мозга приводит к нарушению регуляции эмоций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поведения, что приводит к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эмоциональной нестабильности и депрессивным состояниям. </a:t>
            </a:r>
          </a:p>
        </p:txBody>
      </p:sp>
      <p:pic>
        <p:nvPicPr>
          <p:cNvPr id="4098" name="Picture 2" descr="Откуда берется агрессия | Кот Шрёдингера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32" r="6258"/>
          <a:stretch/>
        </p:blipFill>
        <p:spPr bwMode="auto">
          <a:xfrm>
            <a:off x="5767460" y="-274482"/>
            <a:ext cx="9484182" cy="7600341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7663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D2 – рецепторы</a:t>
            </a:r>
          </a:p>
          <a:p>
            <a:endParaRPr lang="ru-RU" dirty="0"/>
          </a:p>
        </p:txBody>
      </p:sp>
      <p:grpSp>
        <p:nvGrpSpPr>
          <p:cNvPr id="14" name="Группа 13"/>
          <p:cNvGrpSpPr/>
          <p:nvPr/>
        </p:nvGrpSpPr>
        <p:grpSpPr>
          <a:xfrm>
            <a:off x="870424" y="3574294"/>
            <a:ext cx="6302326" cy="2129242"/>
            <a:chOff x="870424" y="3456219"/>
            <a:chExt cx="6302326" cy="2129242"/>
          </a:xfrm>
        </p:grpSpPr>
        <p:sp>
          <p:nvSpPr>
            <p:cNvPr id="10" name="Содержимое 4"/>
            <p:cNvSpPr txBox="1">
              <a:spLocks/>
            </p:cNvSpPr>
            <p:nvPr/>
          </p:nvSpPr>
          <p:spPr>
            <a:xfrm>
              <a:off x="870424" y="3456219"/>
              <a:ext cx="6302326" cy="2129242"/>
            </a:xfrm>
            <a:prstGeom prst="rect">
              <a:avLst/>
            </a:prstGeom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10000"/>
                </a:lnSpc>
                <a:spcBef>
                  <a:spcPts val="1800"/>
                </a:spcBef>
                <a:buFont typeface="Arial" panose="020B0604020202020204" pitchFamily="34" charset="0"/>
                <a:buNone/>
              </a:pPr>
              <a:r>
                <a:rPr lang="ru-RU" sz="20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Как следствие появляются: </a:t>
              </a:r>
            </a:p>
            <a:p>
              <a:pPr marL="360000" lvl="1" indent="0">
                <a:lnSpc>
                  <a:spcPct val="110000"/>
                </a:lnSpc>
                <a:spcBef>
                  <a:spcPts val="1200"/>
                </a:spcBef>
                <a:buNone/>
              </a:pPr>
              <a:r>
                <a:rPr lang="ru-RU" sz="20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Сниженная работоспособность; </a:t>
              </a:r>
            </a:p>
            <a:p>
              <a:pPr marL="360000" lvl="1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ru-RU" sz="20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Апатия; </a:t>
              </a:r>
            </a:p>
            <a:p>
              <a:pPr marL="360000" lvl="1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ru-RU" sz="20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Агрессия; </a:t>
              </a:r>
            </a:p>
            <a:p>
              <a:pPr marL="360000" lvl="1" indent="0">
                <a:lnSpc>
                  <a:spcPct val="110000"/>
                </a:lnSpc>
                <a:spcBef>
                  <a:spcPts val="600"/>
                </a:spcBef>
                <a:buNone/>
              </a:pPr>
              <a:r>
                <a:rPr lang="ru-RU" sz="20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Тревожные состояния.</a:t>
              </a:r>
            </a:p>
          </p:txBody>
        </p:sp>
        <p:grpSp>
          <p:nvGrpSpPr>
            <p:cNvPr id="7" name="Группа 6"/>
            <p:cNvGrpSpPr/>
            <p:nvPr/>
          </p:nvGrpSpPr>
          <p:grpSpPr>
            <a:xfrm>
              <a:off x="1085019" y="4069357"/>
              <a:ext cx="98288" cy="1263593"/>
              <a:chOff x="1085019" y="4069357"/>
              <a:chExt cx="98288" cy="1263593"/>
            </a:xfrm>
          </p:grpSpPr>
          <p:sp>
            <p:nvSpPr>
              <p:cNvPr id="9" name="Овал 8"/>
              <p:cNvSpPr/>
              <p:nvPr/>
            </p:nvSpPr>
            <p:spPr>
              <a:xfrm>
                <a:off x="1085019" y="4069357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1" name="Овал 10"/>
              <p:cNvSpPr/>
              <p:nvPr/>
            </p:nvSpPr>
            <p:spPr>
              <a:xfrm>
                <a:off x="1085019" y="4466781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2" name="Овал 11"/>
              <p:cNvSpPr/>
              <p:nvPr/>
            </p:nvSpPr>
            <p:spPr>
              <a:xfrm>
                <a:off x="1085019" y="4827409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3" name="Овал 12"/>
              <p:cNvSpPr/>
              <p:nvPr/>
            </p:nvSpPr>
            <p:spPr>
              <a:xfrm>
                <a:off x="1085019" y="5224833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1318932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1396274"/>
            <a:ext cx="12192000" cy="815838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51164" y="1396274"/>
            <a:ext cx="72209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Комплекс экстрактов копеечника чайного </a:t>
            </a:r>
            <a:b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альпийского</a:t>
            </a:r>
            <a:endParaRPr lang="ru-RU" sz="2200" b="1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Копеечн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014" y="-405518"/>
            <a:ext cx="6829632" cy="7760813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51164" y="3121710"/>
            <a:ext cx="722090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 гиперфункции пресинаптических D2 – рецепторов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экстракт копеечника экранирует эти рецепторы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 действия медиатора, при этом рецепторы не переходят в активное состояние. Происходит ликвидация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негативной симптоматики.</a:t>
            </a:r>
          </a:p>
          <a:p>
            <a:pPr>
              <a:spcBef>
                <a:spcPts val="1200"/>
              </a:spcBef>
              <a:buNone/>
            </a:pP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Экстракт копеечника обладает избирательным высокоселективным действием по отношению к 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 – рецепторам, не оказывая действие на другие рецепторы ЦНС. Поэтому</a:t>
            </a:r>
            <a:r>
              <a:rPr lang="en-US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отсутствуют побочные эффекты, в том числе и </a:t>
            </a:r>
            <a:r>
              <a:rPr lang="ru-RU" sz="2000" u="sng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депримирующее действие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(сонливость).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7663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968712" y="2338566"/>
            <a:ext cx="53812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Механизм действия:</a:t>
            </a:r>
          </a:p>
        </p:txBody>
      </p:sp>
    </p:spTree>
    <p:extLst>
      <p:ext uri="{BB962C8B-B14F-4D97-AF65-F5344CB8AC3E}">
        <p14:creationId xmlns:p14="http://schemas.microsoft.com/office/powerpoint/2010/main" val="3137476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37015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0" y="1396274"/>
            <a:ext cx="12192000" cy="815838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Picture 2" descr="Копеечник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9014" y="-405518"/>
            <a:ext cx="6829632" cy="7760813"/>
          </a:xfrm>
          <a:prstGeom prst="parallelogram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12737" y="1411219"/>
            <a:ext cx="610032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Комплекс экстрактов копеечника чайного </a:t>
            </a:r>
            <a:b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альпийского</a:t>
            </a:r>
            <a:endParaRPr lang="ru-RU" sz="2200" b="1" u="sng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870424" y="3227920"/>
            <a:ext cx="6095764" cy="2246769"/>
            <a:chOff x="856846" y="2890519"/>
            <a:chExt cx="6095764" cy="2246769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1012737" y="2890519"/>
              <a:ext cx="5939873" cy="22467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Регулирует работу нервной системы;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Поднимает настроение;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Способствует восстановлению сна;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Помогает противостоять стрессам; 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Улучшает общее самочувствие.</a:t>
              </a:r>
            </a:p>
          </p:txBody>
        </p:sp>
        <p:grpSp>
          <p:nvGrpSpPr>
            <p:cNvPr id="2" name="Группа 1"/>
            <p:cNvGrpSpPr/>
            <p:nvPr/>
          </p:nvGrpSpPr>
          <p:grpSpPr>
            <a:xfrm>
              <a:off x="856846" y="3081703"/>
              <a:ext cx="98288" cy="1884606"/>
              <a:chOff x="885874" y="3081703"/>
              <a:chExt cx="98288" cy="1884606"/>
            </a:xfrm>
          </p:grpSpPr>
          <p:sp>
            <p:nvSpPr>
              <p:cNvPr id="14" name="Овал 13"/>
              <p:cNvSpPr/>
              <p:nvPr/>
            </p:nvSpPr>
            <p:spPr>
              <a:xfrm>
                <a:off x="885874" y="3081703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5" name="Овал 14"/>
              <p:cNvSpPr/>
              <p:nvPr/>
            </p:nvSpPr>
            <p:spPr>
              <a:xfrm>
                <a:off x="885874" y="3552757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6" name="Овал 15"/>
              <p:cNvSpPr/>
              <p:nvPr/>
            </p:nvSpPr>
            <p:spPr>
              <a:xfrm>
                <a:off x="885874" y="3990211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7" name="Овал 16"/>
              <p:cNvSpPr/>
              <p:nvPr/>
            </p:nvSpPr>
            <p:spPr>
              <a:xfrm>
                <a:off x="885874" y="4427665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8" name="Овал 17"/>
              <p:cNvSpPr/>
              <p:nvPr/>
            </p:nvSpPr>
            <p:spPr>
              <a:xfrm>
                <a:off x="885874" y="4858192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</p:grpSp>
      <p:sp>
        <p:nvSpPr>
          <p:cNvPr id="4" name="Прямоугольник 3"/>
          <p:cNvSpPr/>
          <p:nvPr/>
        </p:nvSpPr>
        <p:spPr>
          <a:xfrm>
            <a:off x="968712" y="2338566"/>
            <a:ext cx="34782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Свойства:</a:t>
            </a:r>
          </a:p>
        </p:txBody>
      </p:sp>
    </p:spTree>
    <p:extLst>
      <p:ext uri="{BB962C8B-B14F-4D97-AF65-F5344CB8AC3E}">
        <p14:creationId xmlns:p14="http://schemas.microsoft.com/office/powerpoint/2010/main" val="33411850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0424" y="2343766"/>
            <a:ext cx="647957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Заменимая аминокислота, влияющая на мозговой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метаболизм;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Легко проникает в большинство биологических      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жидкостей и тканей организма, в том числе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в головной мозг;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Является регулятором обмена веществ;   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Нормализует и активирует процессы защитного 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торможения в центральной нервной системе;   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Уменьшает психоэмоциональное напряжение;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Повышает умственную работоспособность;  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Оказывает седативное и антидепрессивное </a:t>
            </a:r>
          </a:p>
          <a:p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действие.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7663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1569474"/>
            <a:ext cx="12192000" cy="472133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70424" y="1579942"/>
            <a:ext cx="9783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Глицин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5" r="-3109"/>
          <a:stretch/>
        </p:blipFill>
        <p:spPr>
          <a:xfrm>
            <a:off x="6534150" y="-66675"/>
            <a:ext cx="7448549" cy="7118537"/>
          </a:xfrm>
          <a:prstGeom prst="parallelogram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/>
          <p:cNvSpPr/>
          <p:nvPr/>
        </p:nvSpPr>
        <p:spPr>
          <a:xfrm>
            <a:off x="810099" y="2495988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10099" y="4336189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0099" y="3096210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810099" y="4022934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812092" y="4921508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810099" y="5234763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8" name="Овал 17"/>
          <p:cNvSpPr/>
          <p:nvPr/>
        </p:nvSpPr>
        <p:spPr>
          <a:xfrm>
            <a:off x="810099" y="5548018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371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70424" y="380466"/>
            <a:ext cx="7663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  <a:p>
            <a:endParaRPr lang="ru-RU" dirty="0"/>
          </a:p>
        </p:txBody>
      </p:sp>
      <p:grpSp>
        <p:nvGrpSpPr>
          <p:cNvPr id="12" name="Группа 11"/>
          <p:cNvGrpSpPr/>
          <p:nvPr/>
        </p:nvGrpSpPr>
        <p:grpSpPr>
          <a:xfrm>
            <a:off x="870424" y="2481873"/>
            <a:ext cx="6825776" cy="2092890"/>
            <a:chOff x="1115642" y="2287563"/>
            <a:chExt cx="6825776" cy="209289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1274890" y="2287563"/>
              <a:ext cx="6666528" cy="2092890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ts val="10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Повышают работоспособность мозга; 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Способствуют улучшению памяти;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Поддерживают эмоциональное здоровье; </a:t>
              </a:r>
            </a:p>
            <a:p>
              <a:pPr>
                <a:spcBef>
                  <a:spcPts val="600"/>
                </a:spcBef>
              </a:pPr>
              <a:r>
                <a:rPr lang="ru-RU" sz="2400" dirty="0">
                  <a:solidFill>
                    <a:schemeClr val="bg1"/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Помогают справляться со стрессами, депрессивными состояниями, повышенными эмоциональными нагрузками.</a:t>
              </a:r>
            </a:p>
            <a:p>
              <a:pPr>
                <a:spcBef>
                  <a:spcPts val="1000"/>
                </a:spcBef>
                <a:buFont typeface="Arial" panose="020B0604020202020204" pitchFamily="34" charset="0"/>
                <a:buNone/>
              </a:pPr>
              <a:endParaRPr lang="ru-RU" sz="24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1" name="Группа 10"/>
            <p:cNvGrpSpPr/>
            <p:nvPr/>
          </p:nvGrpSpPr>
          <p:grpSpPr>
            <a:xfrm>
              <a:off x="1115642" y="2496804"/>
              <a:ext cx="98288" cy="1419460"/>
              <a:chOff x="1161362" y="2496804"/>
              <a:chExt cx="98288" cy="1419460"/>
            </a:xfrm>
          </p:grpSpPr>
          <p:sp>
            <p:nvSpPr>
              <p:cNvPr id="6" name="Овал 5"/>
              <p:cNvSpPr/>
              <p:nvPr/>
            </p:nvSpPr>
            <p:spPr>
              <a:xfrm>
                <a:off x="1161362" y="2496804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7" name="Овал 6"/>
              <p:cNvSpPr/>
              <p:nvPr/>
            </p:nvSpPr>
            <p:spPr>
              <a:xfrm>
                <a:off x="1161362" y="2951938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1161362" y="3391832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9" name="Овал 8"/>
              <p:cNvSpPr/>
              <p:nvPr/>
            </p:nvSpPr>
            <p:spPr>
              <a:xfrm>
                <a:off x="1161362" y="3808147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</p:grpSp>
      <p:sp>
        <p:nvSpPr>
          <p:cNvPr id="15" name="Прямоугольник 14"/>
          <p:cNvSpPr/>
          <p:nvPr/>
        </p:nvSpPr>
        <p:spPr>
          <a:xfrm>
            <a:off x="0" y="1569474"/>
            <a:ext cx="12192000" cy="472133"/>
          </a:xfrm>
          <a:prstGeom prst="rect">
            <a:avLst/>
          </a:prstGeom>
          <a:solidFill>
            <a:srgbClr val="7ACF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70424" y="1579942"/>
            <a:ext cx="97830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Витамины группы В</a:t>
            </a:r>
            <a:endParaRPr lang="ru-RU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5" r="16404" b="833"/>
          <a:stretch/>
        </p:blipFill>
        <p:spPr>
          <a:xfrm>
            <a:off x="7094706" y="-76103"/>
            <a:ext cx="6964194" cy="7361241"/>
          </a:xfrm>
          <a:prstGeom prst="parallelogram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1389" y="218126"/>
            <a:ext cx="726869" cy="6870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Picture 6" descr="Витамин B5 (Пантотеновая кислота). Функции, источники и применение пантотеновой кислот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707" y="4458834"/>
            <a:ext cx="726216" cy="700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Витамин B1 (Тиамин). Описание, функции, источники и другая информация о витамине B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510" y="5701069"/>
            <a:ext cx="715274" cy="70012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1228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86199" y="1330861"/>
            <a:ext cx="1044023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Витамины группы В </a:t>
            </a: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принимают участие в процессах проведения нервного возбуждения в синапсах: ацетилирования и окисления, участвуют в углеводном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жировом обмене, синтезе ацетилхолина, стероидных гормонов и холестерина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обмене веществ; необходимы для нормального функционирования центральной </a:t>
            </a:r>
            <a:b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 периферической нервной системы.</a:t>
            </a:r>
          </a:p>
        </p:txBody>
      </p:sp>
      <p:grpSp>
        <p:nvGrpSpPr>
          <p:cNvPr id="2" name="Группа 1"/>
          <p:cNvGrpSpPr/>
          <p:nvPr/>
        </p:nvGrpSpPr>
        <p:grpSpPr>
          <a:xfrm>
            <a:off x="502201" y="3435142"/>
            <a:ext cx="10635700" cy="3269229"/>
            <a:chOff x="667656" y="3200519"/>
            <a:chExt cx="10849637" cy="3334990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32980" y="4712550"/>
              <a:ext cx="3651477" cy="1822959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656" y="4718047"/>
              <a:ext cx="3129621" cy="1817462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20160" y="4712550"/>
              <a:ext cx="2797133" cy="1822959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648442" y="3225329"/>
              <a:ext cx="1338872" cy="130313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</p:spPr>
        </p:pic>
        <p:pic>
          <p:nvPicPr>
            <p:cNvPr id="2054" name="Picture 6" descr="Витамин B5 (Пантотеновая кислота). Функции, источники и применение пантотеновой кислоты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1672" y="3212924"/>
              <a:ext cx="1337668" cy="1327940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Витамин B1 (Тиамин). Описание, функции, источники и другая информация о витамине B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5686" y="3200519"/>
              <a:ext cx="1317513" cy="1327941"/>
            </a:xfrm>
            <a:prstGeom prst="round2DiagRect">
              <a:avLst>
                <a:gd name="adj1" fmla="val 16667"/>
                <a:gd name="adj2" fmla="val 0"/>
              </a:avLst>
            </a:prstGeom>
            <a:ln w="88900" cap="sq">
              <a:solidFill>
                <a:srgbClr val="FFFFFF"/>
              </a:solidFill>
              <a:miter lim="800000"/>
            </a:ln>
            <a:effectLst>
              <a:outerShdw blurRad="254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7178AF9-7190-43D2-873B-3090F258A0C9}"/>
              </a:ext>
            </a:extLst>
          </p:cNvPr>
          <p:cNvSpPr/>
          <p:nvPr/>
        </p:nvSpPr>
        <p:spPr>
          <a:xfrm>
            <a:off x="886199" y="304266"/>
            <a:ext cx="7663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Состав:</a:t>
            </a:r>
          </a:p>
          <a:p>
            <a:endParaRPr lang="ru-RU" dirty="0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587" b="34950"/>
          <a:stretch/>
        </p:blipFill>
        <p:spPr>
          <a:xfrm rot="11004469">
            <a:off x="-192745" y="-147670"/>
            <a:ext cx="1866259" cy="355480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5" r="24111"/>
          <a:stretch/>
        </p:blipFill>
        <p:spPr>
          <a:xfrm rot="2624306">
            <a:off x="10063503" y="-1428028"/>
            <a:ext cx="3291972" cy="3163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311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9728" y="1676887"/>
            <a:ext cx="9431121" cy="3197919"/>
          </a:xfrm>
          <a:prstGeom prst="rect">
            <a:avLst/>
          </a:prstGeom>
        </p:spPr>
        <p:txBody>
          <a:bodyPr>
            <a:noAutofit/>
          </a:bodyPr>
          <a:lstStyle/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Для нормализации эмоционального фона; 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При повышенной возбудимости;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Для улучшения «красок жизни» - улучшает настроение;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При повышенных умственных и физических нагрузках;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Для снятия симптомов тревоги, чувства страха, беспокойства;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При комплексной терапии неврозов, психоэмоциональных расстройств;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При острых и хронических стрессах;</a:t>
            </a:r>
          </a:p>
          <a:p>
            <a:pPr>
              <a:spcBef>
                <a:spcPts val="600"/>
              </a:spcBef>
            </a:pPr>
            <a:r>
              <a:rPr lang="ru-RU" sz="2400" dirty="0">
                <a:solidFill>
                  <a:schemeClr val="bg1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rPr>
              <a:t>При бессоннице.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81096" y="442412"/>
            <a:ext cx="9181681" cy="8402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ru-RU" sz="54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Показания к применению:</a:t>
            </a:r>
          </a:p>
        </p:txBody>
      </p:sp>
      <p:grpSp>
        <p:nvGrpSpPr>
          <p:cNvPr id="14" name="Группа 13"/>
          <p:cNvGrpSpPr/>
          <p:nvPr/>
        </p:nvGrpSpPr>
        <p:grpSpPr>
          <a:xfrm>
            <a:off x="976314" y="1869138"/>
            <a:ext cx="98288" cy="3550683"/>
            <a:chOff x="1062390" y="2135838"/>
            <a:chExt cx="98288" cy="3550683"/>
          </a:xfrm>
        </p:grpSpPr>
        <p:sp>
          <p:nvSpPr>
            <p:cNvPr id="7" name="Овал 6"/>
            <p:cNvSpPr/>
            <p:nvPr/>
          </p:nvSpPr>
          <p:spPr>
            <a:xfrm>
              <a:off x="1062390" y="5578404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8" name="Овал 7"/>
            <p:cNvSpPr/>
            <p:nvPr/>
          </p:nvSpPr>
          <p:spPr>
            <a:xfrm>
              <a:off x="1062390" y="5125547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9" name="Овал 8"/>
            <p:cNvSpPr/>
            <p:nvPr/>
          </p:nvSpPr>
          <p:spPr>
            <a:xfrm>
              <a:off x="1062390" y="431004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0" name="Овал 9"/>
            <p:cNvSpPr/>
            <p:nvPr/>
          </p:nvSpPr>
          <p:spPr>
            <a:xfrm>
              <a:off x="1062390" y="386764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1" name="Овал 10"/>
            <p:cNvSpPr/>
            <p:nvPr/>
          </p:nvSpPr>
          <p:spPr>
            <a:xfrm>
              <a:off x="1062390" y="342524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2" name="Овал 11"/>
            <p:cNvSpPr/>
            <p:nvPr/>
          </p:nvSpPr>
          <p:spPr>
            <a:xfrm>
              <a:off x="1062390" y="2990466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  <p:sp>
          <p:nvSpPr>
            <p:cNvPr id="13" name="Овал 12"/>
            <p:cNvSpPr/>
            <p:nvPr/>
          </p:nvSpPr>
          <p:spPr>
            <a:xfrm>
              <a:off x="1062390" y="2135838"/>
              <a:ext cx="98288" cy="108117"/>
            </a:xfrm>
            <a:prstGeom prst="ellipse">
              <a:avLst/>
            </a:prstGeom>
            <a:solidFill>
              <a:srgbClr val="FF00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srgbClr val="7ACF6F"/>
                </a:solidFill>
              </a:endParaRPr>
            </a:p>
          </p:txBody>
        </p:sp>
      </p:grp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r="37224" b="16653"/>
          <a:stretch/>
        </p:blipFill>
        <p:spPr>
          <a:xfrm rot="15256884">
            <a:off x="6774625" y="2052779"/>
            <a:ext cx="7353781" cy="2905187"/>
          </a:xfrm>
          <a:prstGeom prst="rect">
            <a:avLst/>
          </a:prstGeom>
        </p:spPr>
      </p:pic>
      <p:sp>
        <p:nvSpPr>
          <p:cNvPr id="16" name="Овал 15"/>
          <p:cNvSpPr/>
          <p:nvPr/>
        </p:nvSpPr>
        <p:spPr>
          <a:xfrm>
            <a:off x="976314" y="2296452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" y="6241018"/>
            <a:ext cx="10388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</p:spTree>
    <p:extLst>
      <p:ext uri="{BB962C8B-B14F-4D97-AF65-F5344CB8AC3E}">
        <p14:creationId xmlns:p14="http://schemas.microsoft.com/office/powerpoint/2010/main" val="1207999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Группа 23"/>
          <p:cNvGrpSpPr/>
          <p:nvPr/>
        </p:nvGrpSpPr>
        <p:grpSpPr>
          <a:xfrm>
            <a:off x="8004174" y="234535"/>
            <a:ext cx="3582443" cy="7032858"/>
            <a:chOff x="7291058" y="-208626"/>
            <a:chExt cx="3582443" cy="7032858"/>
          </a:xfrm>
        </p:grpSpPr>
        <p:pic>
          <p:nvPicPr>
            <p:cNvPr id="25" name="Рисунок 2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1058" y="2087481"/>
              <a:ext cx="3143870" cy="3352169"/>
            </a:xfrm>
            <a:prstGeom prst="rect">
              <a:avLst/>
            </a:prstGeom>
          </p:spPr>
        </p:pic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64324" y="2330449"/>
              <a:ext cx="2024226" cy="4493783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98528" y="-208626"/>
              <a:ext cx="2954936" cy="3352169"/>
            </a:xfrm>
            <a:prstGeom prst="rect">
              <a:avLst/>
            </a:prstGeom>
          </p:spPr>
        </p:pic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92947" y="3559028"/>
              <a:ext cx="3580554" cy="2234610"/>
            </a:xfrm>
            <a:prstGeom prst="rect">
              <a:avLst/>
            </a:prstGeom>
          </p:spPr>
        </p:pic>
      </p:grpSp>
      <p:sp>
        <p:nvSpPr>
          <p:cNvPr id="4" name="Прямоугольник 3"/>
          <p:cNvSpPr/>
          <p:nvPr/>
        </p:nvSpPr>
        <p:spPr>
          <a:xfrm>
            <a:off x="880866" y="234535"/>
            <a:ext cx="8318496" cy="7571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ru-RU" sz="48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Преимущества комплекса:</a:t>
            </a:r>
          </a:p>
        </p:txBody>
      </p:sp>
      <p:sp>
        <p:nvSpPr>
          <p:cNvPr id="6" name="Прямоугольник 5"/>
          <p:cNvSpPr/>
          <p:nvPr/>
        </p:nvSpPr>
        <p:spPr>
          <a:xfrm rot="16200000">
            <a:off x="8567485" y="3259446"/>
            <a:ext cx="64691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chemeClr val="tx1">
                    <a:lumMod val="85000"/>
                  </a:schemeClr>
                </a:solidFill>
              </a:rPr>
              <a:t>БАД. Не является лекарственным средством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874159" y="1268352"/>
            <a:ext cx="7296496" cy="4708981"/>
            <a:chOff x="1062532" y="1221817"/>
            <a:chExt cx="7296496" cy="4708981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1183726" y="1221817"/>
              <a:ext cx="7175302" cy="4708981"/>
            </a:xfrm>
            <a:prstGeom prst="rect">
              <a:avLst/>
            </a:prstGeom>
          </p:spPr>
          <p:txBody>
            <a:bodyPr>
              <a:noAutofit/>
            </a:bodyPr>
            <a:lstStyle/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Способствует поднятию настроения;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Повышает жизненный тонус, яркость восприятия жизни;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Улучшает мозговую деятельность;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Значительно повышаются память, мышление, концентрация внимания, скорость усвоения информации.</a:t>
              </a:r>
            </a:p>
            <a:p>
              <a:pPr>
                <a:spcBef>
                  <a:spcPts val="600"/>
                </a:spcBef>
              </a:pPr>
              <a:endParaRPr lang="ru-RU" sz="2000" dirty="0">
                <a:solidFill>
                  <a:srgbClr val="000000"/>
                </a:solidFill>
                <a:latin typeface="Arial" panose="020B0604020202020204" pitchFamily="34" charset="0"/>
                <a:ea typeface="Tahoma" pitchFamily="34" charset="0"/>
                <a:cs typeface="Arial" panose="020B0604020202020204" pitchFamily="34" charset="0"/>
              </a:endParaRP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Сублингвальная форма – высокая степень усвоения;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Имеет приятный вкус грейпфрута;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Удобный режим приема - всего 1 таблетка в день;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Подходит для длительного применения;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Безопасен и не вызывает «синдрома отмены»;</a:t>
              </a:r>
            </a:p>
            <a:p>
              <a:pPr>
                <a:spcBef>
                  <a:spcPts val="600"/>
                </a:spcBef>
              </a:pPr>
              <a:r>
                <a:rPr lang="ru-RU" sz="2000" dirty="0">
                  <a:solidFill>
                    <a:srgbClr val="000000"/>
                  </a:solidFill>
                  <a:latin typeface="Arial" panose="020B0604020202020204" pitchFamily="34" charset="0"/>
                  <a:ea typeface="Tahoma" pitchFamily="34" charset="0"/>
                  <a:cs typeface="Arial" panose="020B0604020202020204" pitchFamily="34" charset="0"/>
                </a:rPr>
                <a:t>Без сонливости.</a:t>
              </a:r>
            </a:p>
          </p:txBody>
        </p:sp>
        <p:grpSp>
          <p:nvGrpSpPr>
            <p:cNvPr id="5" name="Группа 4"/>
            <p:cNvGrpSpPr/>
            <p:nvPr/>
          </p:nvGrpSpPr>
          <p:grpSpPr>
            <a:xfrm>
              <a:off x="1063339" y="1390761"/>
              <a:ext cx="112648" cy="1240263"/>
              <a:chOff x="1004748" y="1457175"/>
              <a:chExt cx="112648" cy="1240263"/>
            </a:xfrm>
          </p:grpSpPr>
          <p:sp>
            <p:nvSpPr>
              <p:cNvPr id="16" name="Овал 15"/>
              <p:cNvSpPr/>
              <p:nvPr/>
            </p:nvSpPr>
            <p:spPr>
              <a:xfrm>
                <a:off x="1004748" y="2589321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7" name="Овал 16"/>
              <p:cNvSpPr/>
              <p:nvPr/>
            </p:nvSpPr>
            <p:spPr>
              <a:xfrm>
                <a:off x="1007958" y="2189725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8" name="Овал 17"/>
              <p:cNvSpPr/>
              <p:nvPr/>
            </p:nvSpPr>
            <p:spPr>
              <a:xfrm>
                <a:off x="1019108" y="1845516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9" name="Овал 18"/>
              <p:cNvSpPr/>
              <p:nvPr/>
            </p:nvSpPr>
            <p:spPr>
              <a:xfrm>
                <a:off x="1019108" y="1457175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  <p:grpSp>
          <p:nvGrpSpPr>
            <p:cNvPr id="22" name="Группа 21"/>
            <p:cNvGrpSpPr/>
            <p:nvPr/>
          </p:nvGrpSpPr>
          <p:grpSpPr>
            <a:xfrm>
              <a:off x="1062532" y="3565670"/>
              <a:ext cx="109745" cy="1659579"/>
              <a:chOff x="1003941" y="3941109"/>
              <a:chExt cx="109745" cy="1659579"/>
            </a:xfrm>
          </p:grpSpPr>
          <p:sp>
            <p:nvSpPr>
              <p:cNvPr id="13" name="Овал 12"/>
              <p:cNvSpPr/>
              <p:nvPr/>
            </p:nvSpPr>
            <p:spPr>
              <a:xfrm>
                <a:off x="1003941" y="4704359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4" name="Овал 13"/>
              <p:cNvSpPr/>
              <p:nvPr/>
            </p:nvSpPr>
            <p:spPr>
              <a:xfrm>
                <a:off x="1010069" y="4331093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15" name="Овал 14"/>
              <p:cNvSpPr/>
              <p:nvPr/>
            </p:nvSpPr>
            <p:spPr>
              <a:xfrm>
                <a:off x="1010069" y="3941109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20" name="Овал 19"/>
              <p:cNvSpPr/>
              <p:nvPr/>
            </p:nvSpPr>
            <p:spPr>
              <a:xfrm>
                <a:off x="1015398" y="5492571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  <p:sp>
            <p:nvSpPr>
              <p:cNvPr id="21" name="Овал 20"/>
              <p:cNvSpPr/>
              <p:nvPr/>
            </p:nvSpPr>
            <p:spPr>
              <a:xfrm>
                <a:off x="1015398" y="5104373"/>
                <a:ext cx="98288" cy="108117"/>
              </a:xfrm>
              <a:prstGeom prst="ellipse">
                <a:avLst/>
              </a:prstGeom>
              <a:solidFill>
                <a:srgbClr val="FF0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rgbClr val="7ACF6F"/>
                  </a:solidFill>
                </a:endParaRPr>
              </a:p>
            </p:txBody>
          </p:sp>
        </p:grpSp>
      </p:grpSp>
      <p:sp>
        <p:nvSpPr>
          <p:cNvPr id="29" name="Овал 28"/>
          <p:cNvSpPr/>
          <p:nvPr/>
        </p:nvSpPr>
        <p:spPr>
          <a:xfrm>
            <a:off x="874159" y="5548749"/>
            <a:ext cx="98288" cy="108117"/>
          </a:xfrm>
          <a:prstGeom prst="ellipse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7ACF6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825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2575">
            <a:off x="-411314" y="-231400"/>
            <a:ext cx="11347251" cy="694451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22053" y="5301343"/>
            <a:ext cx="1163501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ВЫБИРАЙ </a:t>
            </a:r>
            <a:r>
              <a:rPr lang="ru-RU" sz="4400" b="1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ЯРКУЮ</a:t>
            </a:r>
            <a:r>
              <a:rPr lang="ru-RU" sz="4400" b="1" dirty="0">
                <a:solidFill>
                  <a:schemeClr val="bg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ЖИЗНЬ!</a:t>
            </a:r>
            <a:endParaRPr lang="ru-RU" sz="4400" dirty="0">
              <a:solidFill>
                <a:schemeClr val="bg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310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2850978"/>
            <a:ext cx="12192000" cy="1325563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60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спасибо за внимание!</a:t>
            </a:r>
            <a:br>
              <a:rPr lang="ru-RU" sz="6000" b="1" dirty="0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</a:br>
            <a:endParaRPr lang="ru-RU" sz="6000" b="1" dirty="0">
              <a:solidFill>
                <a:schemeClr val="bg2">
                  <a:lumMod val="75000"/>
                </a:schemeClr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51914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3153</TotalTime>
  <Words>1076</Words>
  <Application>Microsoft Office PowerPoint</Application>
  <PresentationFormat>Широкоэкранный</PresentationFormat>
  <Paragraphs>129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Century Gothic</vt:lpstr>
      <vt:lpstr>Times New Roman</vt:lpstr>
      <vt:lpstr>Verdana</vt:lpstr>
      <vt:lpstr>Wingdings</vt:lpstr>
      <vt:lpstr>Wingdings 3</vt:lpstr>
      <vt:lpstr>Сектор</vt:lpstr>
      <vt:lpstr>Альдеприм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 Лукашова</dc:creator>
  <cp:lastModifiedBy>Елена Помигуева</cp:lastModifiedBy>
  <cp:revision>129</cp:revision>
  <dcterms:created xsi:type="dcterms:W3CDTF">2022-01-12T10:27:33Z</dcterms:created>
  <dcterms:modified xsi:type="dcterms:W3CDTF">2022-05-16T05:46:12Z</dcterms:modified>
</cp:coreProperties>
</file>