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80" r:id="rId2"/>
    <p:sldId id="276" r:id="rId3"/>
    <p:sldId id="258" r:id="rId4"/>
    <p:sldId id="257" r:id="rId5"/>
    <p:sldId id="270" r:id="rId6"/>
    <p:sldId id="260" r:id="rId7"/>
    <p:sldId id="272" r:id="rId8"/>
    <p:sldId id="273" r:id="rId9"/>
    <p:sldId id="274" r:id="rId10"/>
    <p:sldId id="275" r:id="rId11"/>
    <p:sldId id="271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2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6471" autoAdjust="0"/>
  </p:normalViewPr>
  <p:slideViewPr>
    <p:cSldViewPr>
      <p:cViewPr varScale="1">
        <p:scale>
          <a:sx n="88" d="100"/>
          <a:sy n="88" d="100"/>
        </p:scale>
        <p:origin x="227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4B77B6-27A9-48C6-BACC-910E27AE16D7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34C8B5-FC88-4599-A4D0-33B0E9A6CB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023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679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974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8702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832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9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8917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887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60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9748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4C8B5-FC88-4599-A4D0-33B0E9A6CBC8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8913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2E779-23D2-40B7-936F-AE5B6EA58976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986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976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825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013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493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992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142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93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893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773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651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643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B8AD6-5B35-4C21-BC4C-C6AF60EA06C3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1EC9B-C098-4363-BADE-2BFDE1F74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089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6905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886700" cy="2991866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«</a:t>
            </a:r>
            <a:r>
              <a:rPr lang="ru-RU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Неовирол</a:t>
            </a:r>
            <a:r>
              <a:rPr lang="ru-RU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»</a:t>
            </a:r>
            <a:endParaRPr lang="ru-RU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4770096"/>
            <a:ext cx="66967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Комплекс для профилактики, снижения вирусной нагрузки и укрепления иммунитета </a:t>
            </a:r>
          </a:p>
          <a:p>
            <a:pPr algn="ctr"/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 период эпидемий </a:t>
            </a:r>
            <a:r>
              <a:rPr lang="ru-RU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коронавирусной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инфекции, гриппа, ОРВИ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060848"/>
            <a:ext cx="1673701" cy="5284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648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1" y="0"/>
            <a:ext cx="8892528" cy="7028708"/>
            <a:chOff x="-12452" y="0"/>
            <a:chExt cx="8892528" cy="7028708"/>
          </a:xfrm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73B82B46-4CEA-4157-A1EE-F6D0ED8350BB}"/>
                </a:ext>
              </a:extLst>
            </p:cNvPr>
            <p:cNvSpPr/>
            <p:nvPr/>
          </p:nvSpPr>
          <p:spPr>
            <a:xfrm>
              <a:off x="-12452" y="0"/>
              <a:ext cx="1980000" cy="6858000"/>
            </a:xfrm>
            <a:prstGeom prst="rect">
              <a:avLst/>
            </a:prstGeom>
            <a:solidFill>
              <a:srgbClr val="00B2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800"/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12098850">
              <a:off x="6335017" y="2664404"/>
              <a:ext cx="2545059" cy="4364304"/>
            </a:xfrm>
            <a:prstGeom prst="rect">
              <a:avLst/>
            </a:prstGeom>
          </p:spPr>
        </p:pic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79809" y="1772816"/>
            <a:ext cx="6192688" cy="4104456"/>
          </a:xfrm>
        </p:spPr>
        <p:txBody>
          <a:bodyPr>
            <a:normAutofit/>
          </a:bodyPr>
          <a:lstStyle/>
          <a:p>
            <a:pPr algn="l"/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Пандемия </a:t>
            </a:r>
            <a:r>
              <a:rPr lang="ru-RU" sz="22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коронавирусной</a:t>
            </a:r>
            <a:r>
              <a:rPr lang="ru-RU" sz="2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инфекции стимулировала 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поиск </a:t>
            </a:r>
            <a:r>
              <a:rPr lang="ru-RU" sz="2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биологически 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активных компонентов с </a:t>
            </a:r>
            <a:r>
              <a:rPr lang="ru-RU" sz="2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доказанной противовирусной активностью </a:t>
            </a:r>
            <a:r>
              <a:rPr lang="ru-RU" sz="2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создание </a:t>
            </a:r>
            <a:r>
              <a:rPr lang="ru-RU" sz="2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соответствующей линейки 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продуктов </a:t>
            </a:r>
            <a:r>
              <a:rPr lang="en-US" sz="2800" dirty="0">
                <a:solidFill>
                  <a:schemeClr val="tx1"/>
                </a:solidFill>
              </a:rPr>
              <a:t/>
            </a:r>
            <a:br>
              <a:rPr lang="en-US" sz="2800" dirty="0">
                <a:solidFill>
                  <a:schemeClr val="tx1"/>
                </a:solidFill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9B499CC-843F-4979-AD10-2B095136B5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95487"/>
            <a:ext cx="992745" cy="9892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98613" y="6339055"/>
            <a:ext cx="8280920" cy="54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  <a:endParaRPr lang="ru-RU" sz="2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628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DCE2AE-1E3A-4CB7-9A9E-A144210A28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9" r="33862"/>
          <a:stretch/>
        </p:blipFill>
        <p:spPr>
          <a:xfrm rot="12274580">
            <a:off x="6882227" y="2663825"/>
            <a:ext cx="2417475" cy="4145522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1760" y="692696"/>
            <a:ext cx="5768304" cy="4680520"/>
          </a:xfrm>
        </p:spPr>
        <p:txBody>
          <a:bodyPr>
            <a:normAutofit/>
          </a:bodyPr>
          <a:lstStyle/>
          <a:p>
            <a:pPr algn="l"/>
            <a:r>
              <a:rPr lang="ru-RU" sz="2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22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Неовирол</a:t>
            </a:r>
            <a:r>
              <a:rPr lang="ru-RU" sz="2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 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– обновленный комплекс уже известного «</a:t>
            </a:r>
            <a:r>
              <a:rPr lang="ru-RU" sz="2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Авирол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 с усиленным </a:t>
            </a:r>
            <a:r>
              <a:rPr lang="ru-RU" sz="2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антибактериальным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</a:t>
            </a:r>
            <a:r>
              <a:rPr lang="ru-RU" sz="2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противовирусным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действием</a:t>
            </a:r>
            <a:r>
              <a:rPr lang="ru-RU" sz="2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l"/>
            <a:r>
              <a:rPr lang="ru-RU" sz="2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Активен 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отношении гриппа, в том числе </a:t>
            </a:r>
            <a:r>
              <a:rPr lang="ru-RU" sz="2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высокопатогенных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субтипов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ОРВИ, мутаций респираторных заболеваний (</a:t>
            </a:r>
            <a:r>
              <a:rPr lang="ru-RU" sz="2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коронавирусов</a:t>
            </a:r>
            <a:r>
              <a:rPr lang="ru-RU" sz="2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и других известных вирусных инфекций.</a:t>
            </a:r>
          </a:p>
          <a:p>
            <a:endParaRPr lang="ru-RU" sz="2100" dirty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573016"/>
            <a:ext cx="1916775" cy="6052220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-4981634" y="1890552"/>
            <a:ext cx="5832648" cy="1440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2000" b="1" dirty="0" smtClean="0">
              <a:solidFill>
                <a:schemeClr val="tx1"/>
              </a:solidFill>
            </a:endParaRPr>
          </a:p>
          <a:p>
            <a:pPr algn="l"/>
            <a:endParaRPr lang="ru-RU" sz="2100" dirty="0" smtClean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3B82B46-4CEA-4157-A1EE-F6D0ED8350BB}"/>
              </a:ext>
            </a:extLst>
          </p:cNvPr>
          <p:cNvSpPr/>
          <p:nvPr/>
        </p:nvSpPr>
        <p:spPr>
          <a:xfrm>
            <a:off x="0" y="0"/>
            <a:ext cx="1980000" cy="6858000"/>
          </a:xfrm>
          <a:prstGeom prst="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19B499CC-843F-4979-AD10-2B095136B5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67495"/>
            <a:ext cx="992745" cy="989297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2172235" y="6362078"/>
            <a:ext cx="6954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3545983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0" y="4805"/>
            <a:ext cx="9422182" cy="6858000"/>
            <a:chOff x="-12452" y="36195"/>
            <a:chExt cx="9422182" cy="6858000"/>
          </a:xfrm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73B82B46-4CEA-4157-A1EE-F6D0ED8350BB}"/>
                </a:ext>
              </a:extLst>
            </p:cNvPr>
            <p:cNvSpPr/>
            <p:nvPr/>
          </p:nvSpPr>
          <p:spPr>
            <a:xfrm>
              <a:off x="-12452" y="36195"/>
              <a:ext cx="1980000" cy="6858000"/>
            </a:xfrm>
            <a:prstGeom prst="rect">
              <a:avLst/>
            </a:prstGeom>
            <a:solidFill>
              <a:srgbClr val="00B2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800"/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8659" y="212707"/>
            <a:ext cx="7200800" cy="1008112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+mn-lt"/>
                <a:ea typeface="Tahoma" panose="020B0604030504040204" pitchFamily="34" charset="0"/>
                <a:cs typeface="Times New Roman" panose="02020603050405020304" pitchFamily="18" charset="0"/>
              </a:rPr>
              <a:t>Встречаем </a:t>
            </a:r>
            <a:r>
              <a:rPr lang="ru-RU" sz="2800" b="1" dirty="0" err="1" smtClean="0">
                <a:latin typeface="+mn-lt"/>
                <a:ea typeface="Tahoma" panose="020B0604030504040204" pitchFamily="34" charset="0"/>
                <a:cs typeface="Times New Roman" panose="02020603050405020304" pitchFamily="18" charset="0"/>
              </a:rPr>
              <a:t>Неовирол</a:t>
            </a:r>
            <a:r>
              <a:rPr lang="ru-RU" sz="2800" b="1" dirty="0" smtClean="0">
                <a:latin typeface="+mn-lt"/>
                <a:ea typeface="Tahoma" panose="020B0604030504040204" pitchFamily="34" charset="0"/>
                <a:cs typeface="Times New Roman" panose="02020603050405020304" pitchFamily="18" charset="0"/>
              </a:rPr>
              <a:t>!</a:t>
            </a:r>
            <a:endParaRPr lang="ru-RU" sz="2800" b="1" dirty="0">
              <a:latin typeface="+mn-lt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8659" y="1772816"/>
            <a:ext cx="5976664" cy="3600400"/>
          </a:xfrm>
        </p:spPr>
        <p:txBody>
          <a:bodyPr>
            <a:normAutofit fontScale="77500" lnSpcReduction="20000"/>
          </a:bodyPr>
          <a:lstStyle/>
          <a:p>
            <a:pPr algn="l">
              <a:lnSpc>
                <a:spcPct val="120000"/>
              </a:lnSpc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Эффективность </a:t>
            </a:r>
            <a:r>
              <a:rPr lang="ru-RU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2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Неовирола</a:t>
            </a:r>
            <a:r>
              <a:rPr lang="ru-RU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 </a:t>
            </a: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обусловлена 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уникальным составом активных веществ  направленного действия </a:t>
            </a:r>
            <a:r>
              <a:rPr lang="ru-RU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</a:t>
            </a: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l"/>
            <a:endParaRPr lang="ru-RU" sz="2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800" b="1" dirty="0">
                <a:solidFill>
                  <a:srgbClr val="00B2A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активацию</a:t>
            </a: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иммунной 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системы</a:t>
            </a:r>
            <a:endParaRPr lang="ru-RU" sz="2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800" b="1" dirty="0">
                <a:solidFill>
                  <a:srgbClr val="00B2A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блокирование вируса  </a:t>
            </a: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предотвращение его репликации</a:t>
            </a: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уменьшение </a:t>
            </a:r>
            <a:r>
              <a:rPr lang="ru-RU" sz="2800" b="1" dirty="0" smtClean="0">
                <a:solidFill>
                  <a:srgbClr val="00B2A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воспалительного процесса </a:t>
            </a:r>
            <a:endParaRPr lang="ru-RU" sz="2800" b="1" dirty="0">
              <a:solidFill>
                <a:srgbClr val="00B2AD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800" b="1" dirty="0" smtClean="0">
                <a:solidFill>
                  <a:srgbClr val="00B2A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облегчение </a:t>
            </a:r>
            <a:r>
              <a:rPr lang="ru-RU" sz="2800" b="1" dirty="0">
                <a:solidFill>
                  <a:srgbClr val="00B2A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симптомов </a:t>
            </a: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заболевания </a:t>
            </a:r>
            <a:endParaRPr lang="ru-RU" sz="2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800" b="1" dirty="0" smtClean="0">
                <a:solidFill>
                  <a:srgbClr val="00B2A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сокращение продолжительности </a:t>
            </a:r>
            <a:r>
              <a:rPr lang="ru-RU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болезни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tx1"/>
              </a:solidFill>
            </a:endParaRPr>
          </a:p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9B499CC-843F-4979-AD10-2B095136B5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27" y="548680"/>
            <a:ext cx="992745" cy="989297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2189339" y="6257889"/>
            <a:ext cx="6954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3803007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63499E2-995D-40E6-B3BD-A33A4F3FBDA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9958" r="5731" b="30021"/>
          <a:stretch/>
        </p:blipFill>
        <p:spPr>
          <a:xfrm>
            <a:off x="1" y="3370226"/>
            <a:ext cx="9145017" cy="34563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DCE2AE-1E3A-4CB7-9A9E-A144210A28F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9" r="33862"/>
          <a:stretch/>
        </p:blipFill>
        <p:spPr>
          <a:xfrm rot="20136222">
            <a:off x="6662666" y="-15658"/>
            <a:ext cx="2759515" cy="47320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08185" y="276572"/>
            <a:ext cx="7200800" cy="1008112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Встречаем </a:t>
            </a:r>
            <a:r>
              <a:rPr lang="ru-RU" sz="2800" b="1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Неовирол</a:t>
            </a:r>
            <a:r>
              <a:rPr lang="ru-RU" sz="2800" b="1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!</a:t>
            </a:r>
            <a:endParaRPr lang="ru-RU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31596" y="1800843"/>
            <a:ext cx="5976664" cy="3600400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tx1"/>
              </a:solidFill>
            </a:endParaRPr>
          </a:p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12" name="Rettangolo con angoli arrotondati sullo stesso lato 28">
            <a:extLst>
              <a:ext uri="{FF2B5EF4-FFF2-40B4-BE49-F238E27FC236}">
                <a16:creationId xmlns:a16="http://schemas.microsoft.com/office/drawing/2014/main" id="{CBB854F5-EC61-084C-A033-71AED51EA619}"/>
              </a:ext>
            </a:extLst>
          </p:cNvPr>
          <p:cNvSpPr/>
          <p:nvPr/>
        </p:nvSpPr>
        <p:spPr>
          <a:xfrm rot="5400000" flipH="1">
            <a:off x="3830160" y="-320575"/>
            <a:ext cx="846162" cy="4547058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5AC0C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marL="231775">
              <a:lnSpc>
                <a:spcPct val="90000"/>
              </a:lnSpc>
              <a:spcBef>
                <a:spcPts val="1200"/>
              </a:spcBef>
            </a:pP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Эффективность на всех стадиях </a:t>
            </a:r>
            <a:endParaRPr lang="it-IT" sz="22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339752" y="2985492"/>
            <a:ext cx="914400" cy="914400"/>
          </a:xfrm>
          <a:prstGeom prst="ellipse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1</a:t>
            </a:r>
            <a:endParaRPr lang="ru-RU" sz="2400" b="1" dirty="0"/>
          </a:p>
        </p:txBody>
      </p:sp>
      <p:sp>
        <p:nvSpPr>
          <p:cNvPr id="16" name="Овал 15"/>
          <p:cNvSpPr/>
          <p:nvPr/>
        </p:nvSpPr>
        <p:spPr>
          <a:xfrm>
            <a:off x="2339752" y="4149080"/>
            <a:ext cx="914400" cy="914400"/>
          </a:xfrm>
          <a:prstGeom prst="ellipse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2</a:t>
            </a:r>
            <a:endParaRPr lang="ru-RU" sz="2400" b="1" dirty="0"/>
          </a:p>
        </p:txBody>
      </p:sp>
      <p:sp>
        <p:nvSpPr>
          <p:cNvPr id="17" name="Овал 16"/>
          <p:cNvSpPr/>
          <p:nvPr/>
        </p:nvSpPr>
        <p:spPr>
          <a:xfrm>
            <a:off x="2339752" y="5355511"/>
            <a:ext cx="914400" cy="914400"/>
          </a:xfrm>
          <a:prstGeom prst="ellipse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3</a:t>
            </a:r>
            <a:endParaRPr lang="ru-RU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613904" y="3240375"/>
            <a:ext cx="40666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latin typeface="Calibri" panose="020F0502020204030204" pitchFamily="34" charset="0"/>
                <a:cs typeface="Calibri" panose="020F0502020204030204" pitchFamily="34" charset="0"/>
              </a:rPr>
              <a:t>При появлении первых симптомов</a:t>
            </a:r>
            <a:endParaRPr lang="ru-RU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13904" y="4390836"/>
            <a:ext cx="40666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latin typeface="Calibri" panose="020F0502020204030204" pitchFamily="34" charset="0"/>
                <a:cs typeface="Calibri" panose="020F0502020204030204" pitchFamily="34" charset="0"/>
              </a:rPr>
              <a:t>В пик заболевания</a:t>
            </a:r>
            <a:endParaRPr lang="ru-RU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81675" y="5583526"/>
            <a:ext cx="40666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В период выздоровления</a:t>
            </a:r>
            <a:endParaRPr lang="ru-RU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0" y="-31390"/>
            <a:ext cx="9422182" cy="6858000"/>
            <a:chOff x="-12452" y="0"/>
            <a:chExt cx="9422182" cy="6858000"/>
          </a:xfrm>
        </p:grpSpPr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73B82B46-4CEA-4157-A1EE-F6D0ED8350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-12452" y="0"/>
              <a:ext cx="1980000" cy="6858000"/>
            </a:xfrm>
            <a:prstGeom prst="rect">
              <a:avLst/>
            </a:prstGeom>
            <a:solidFill>
              <a:srgbClr val="00B2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800"/>
            </a:p>
          </p:txBody>
        </p:sp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19B499CC-843F-4979-AD10-2B095136B5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71" y="540576"/>
            <a:ext cx="992745" cy="989297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2169907" y="6311879"/>
            <a:ext cx="6954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19564576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-16829" y="0"/>
            <a:ext cx="9439477" cy="6818890"/>
            <a:chOff x="-29747" y="39110"/>
            <a:chExt cx="9439477" cy="6818890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363499E2-995D-40E6-B3BD-A33A4F3FBD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/>
            <a:srcRect l="9958" r="5731" b="30021"/>
            <a:stretch/>
          </p:blipFill>
          <p:spPr>
            <a:xfrm>
              <a:off x="-29747" y="3401616"/>
              <a:ext cx="9145017" cy="3456384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9617" y="138914"/>
            <a:ext cx="7200800" cy="1008112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«</a:t>
            </a:r>
            <a:r>
              <a:rPr lang="ru-RU" sz="2800" b="1" dirty="0" err="1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Неовирол</a:t>
            </a:r>
            <a:r>
              <a:rPr lang="ru-RU" sz="2800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» способствует </a:t>
            </a:r>
            <a:endParaRPr lang="ru-RU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0145" y="1332637"/>
            <a:ext cx="3888432" cy="530022"/>
          </a:xfrm>
          <a:prstGeom prst="round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Борьбе с вирусами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20145" y="3046262"/>
            <a:ext cx="3888432" cy="530022"/>
          </a:xfrm>
          <a:prstGeom prst="round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Укреплению иммунитета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46465" y="4731118"/>
            <a:ext cx="3862111" cy="530022"/>
          </a:xfrm>
          <a:prstGeom prst="round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Борьбе с вирусами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0145" y="2088222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Грипп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ОРВИ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коронавирусные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мутации, </a:t>
            </a:r>
            <a:endParaRPr lang="ru-RU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герпес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, кишечные инфекции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0903" y="3761895"/>
            <a:ext cx="4790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Содержит иммуномодуляторы 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естественного происхождения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0145" y="5393683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Содержит растительные антибактериальные компоненты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716015" y="1332637"/>
            <a:ext cx="4104455" cy="530022"/>
          </a:xfrm>
          <a:prstGeom prst="round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Облегчению симптомов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17243" y="2082017"/>
            <a:ext cx="45352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Мягкое воздействие при повышенной температуре, кашле, мышечных и головных болях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735604" y="3046262"/>
            <a:ext cx="4084867" cy="530022"/>
          </a:xfrm>
          <a:prstGeom prst="round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Быстрому выздоровлению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453" y="3794048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Помогает справиться со слабостью после болезни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35604" y="5393683"/>
            <a:ext cx="3868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Снижает риск развития заболевания после контакта с носителем вируса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735604" y="4712169"/>
            <a:ext cx="4084867" cy="530022"/>
          </a:xfrm>
          <a:prstGeom prst="roundRect">
            <a:avLst/>
          </a:prstGeom>
          <a:solidFill>
            <a:srgbClr val="00B2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403648" y="6293146"/>
            <a:ext cx="6954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35228827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63499E2-995D-40E6-B3BD-A33A4F3FBD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9958" r="5731" b="30021"/>
          <a:stretch/>
        </p:blipFill>
        <p:spPr>
          <a:xfrm>
            <a:off x="1" y="3370226"/>
            <a:ext cx="9145017" cy="3456384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0" y="0"/>
            <a:ext cx="9133522" cy="6885384"/>
            <a:chOff x="-12451" y="54768"/>
            <a:chExt cx="9133522" cy="6885384"/>
          </a:xfrm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73B82B46-4CEA-4157-A1EE-F6D0ED8350BB}"/>
                </a:ext>
              </a:extLst>
            </p:cNvPr>
            <p:cNvSpPr/>
            <p:nvPr/>
          </p:nvSpPr>
          <p:spPr>
            <a:xfrm>
              <a:off x="-12451" y="54768"/>
              <a:ext cx="1980000" cy="6885384"/>
            </a:xfrm>
            <a:prstGeom prst="rect">
              <a:avLst/>
            </a:prstGeom>
            <a:solidFill>
              <a:srgbClr val="00B2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800"/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361556" y="41950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865" y="375476"/>
            <a:ext cx="7200800" cy="1008112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Механизм действия </a:t>
            </a:r>
            <a:endParaRPr lang="ru-RU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31596" y="1800843"/>
            <a:ext cx="5976664" cy="3600400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tx1"/>
              </a:solidFill>
            </a:endParaRPr>
          </a:p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83497" y="1875477"/>
            <a:ext cx="5976664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+mj-lt"/>
                <a:cs typeface="Times New Roman" panose="02020603050405020304" pitchFamily="18" charset="0"/>
              </a:rPr>
              <a:t>«</a:t>
            </a:r>
            <a:r>
              <a:rPr lang="ru-RU" sz="2200" dirty="0" err="1">
                <a:latin typeface="+mj-lt"/>
                <a:cs typeface="Times New Roman" panose="02020603050405020304" pitchFamily="18" charset="0"/>
              </a:rPr>
              <a:t>Неовирол</a:t>
            </a:r>
            <a:r>
              <a:rPr lang="ru-RU" sz="2200" dirty="0">
                <a:latin typeface="+mj-lt"/>
                <a:cs typeface="Times New Roman" panose="02020603050405020304" pitchFamily="18" charset="0"/>
              </a:rPr>
              <a:t>» активирует защитные механизмы естественного иммунитета, </a:t>
            </a:r>
            <a:r>
              <a:rPr lang="ru-RU" sz="2200" b="1" dirty="0">
                <a:latin typeface="+mj-lt"/>
                <a:cs typeface="Times New Roman" panose="02020603050405020304" pitchFamily="18" charset="0"/>
              </a:rPr>
              <a:t>не вызывая его избыточной продуктивности</a:t>
            </a:r>
            <a:r>
              <a:rPr lang="ru-RU" sz="2200" dirty="0">
                <a:latin typeface="+mj-lt"/>
                <a:cs typeface="Times New Roman" panose="02020603050405020304" pitchFamily="18" charset="0"/>
              </a:rPr>
              <a:t>: </a:t>
            </a:r>
            <a:r>
              <a:rPr lang="ru-RU" sz="2200" dirty="0" smtClean="0">
                <a:latin typeface="+mj-lt"/>
                <a:cs typeface="Times New Roman" panose="02020603050405020304" pitchFamily="18" charset="0"/>
              </a:rPr>
              <a:t>на </a:t>
            </a:r>
            <a:r>
              <a:rPr lang="ru-RU" sz="2200" dirty="0">
                <a:latin typeface="+mj-lt"/>
                <a:cs typeface="Times New Roman" panose="02020603050405020304" pitchFamily="18" charset="0"/>
              </a:rPr>
              <a:t>ранней стадии </a:t>
            </a:r>
            <a:r>
              <a:rPr lang="ru-RU" sz="2200" b="1" dirty="0">
                <a:latin typeface="+mj-lt"/>
                <a:cs typeface="Times New Roman" panose="02020603050405020304" pitchFamily="18" charset="0"/>
              </a:rPr>
              <a:t>подавляет размножение вирусов </a:t>
            </a:r>
            <a:r>
              <a:rPr lang="ru-RU" sz="2200" dirty="0">
                <a:latin typeface="+mj-lt"/>
                <a:cs typeface="Times New Roman" panose="02020603050405020304" pitchFamily="18" charset="0"/>
              </a:rPr>
              <a:t>и препятствует их проникновению в здоровые </a:t>
            </a:r>
            <a:r>
              <a:rPr lang="ru-RU" sz="2200" dirty="0" smtClean="0">
                <a:latin typeface="+mj-lt"/>
                <a:cs typeface="Times New Roman" panose="02020603050405020304" pitchFamily="18" charset="0"/>
              </a:rPr>
              <a:t>клетки, </a:t>
            </a:r>
            <a:r>
              <a:rPr lang="ru-RU" sz="2200" b="1" dirty="0" err="1" smtClean="0">
                <a:latin typeface="+mj-lt"/>
                <a:cs typeface="Times New Roman" panose="02020603050405020304" pitchFamily="18" charset="0"/>
              </a:rPr>
              <a:t>cокращает</a:t>
            </a:r>
            <a:r>
              <a:rPr lang="ru-RU" sz="2200" b="1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2200" b="1" dirty="0">
                <a:latin typeface="+mj-lt"/>
                <a:cs typeface="Times New Roman" panose="02020603050405020304" pitchFamily="18" charset="0"/>
              </a:rPr>
              <a:t>продолжительность болезни</a:t>
            </a:r>
            <a:r>
              <a:rPr lang="ru-RU" sz="2200" dirty="0">
                <a:latin typeface="+mj-lt"/>
                <a:cs typeface="Times New Roman" panose="02020603050405020304" pitchFamily="18" charset="0"/>
              </a:rPr>
              <a:t>, снижает инфекционную нагрузку, </a:t>
            </a:r>
            <a:r>
              <a:rPr lang="ru-RU" sz="2200" dirty="0" smtClean="0">
                <a:latin typeface="+mj-lt"/>
                <a:cs typeface="Times New Roman" panose="02020603050405020304" pitchFamily="18" charset="0"/>
              </a:rPr>
              <a:t>воспалительные </a:t>
            </a:r>
            <a:r>
              <a:rPr lang="ru-RU" sz="2200" dirty="0">
                <a:latin typeface="+mj-lt"/>
                <a:cs typeface="Times New Roman" panose="02020603050405020304" pitchFamily="18" charset="0"/>
              </a:rPr>
              <a:t>реакции и </a:t>
            </a:r>
            <a:r>
              <a:rPr lang="ru-RU" sz="2200" b="1" dirty="0">
                <a:latin typeface="+mj-lt"/>
                <a:cs typeface="Times New Roman" panose="02020603050405020304" pitchFamily="18" charset="0"/>
              </a:rPr>
              <a:t>риск развития осложнений.</a:t>
            </a: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9B499CC-843F-4979-AD10-2B095136B5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11" y="586704"/>
            <a:ext cx="1213988" cy="120977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145512" y="6247937"/>
            <a:ext cx="6954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3716133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63499E2-995D-40E6-B3BD-A33A4F3FBD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9958" r="5731" b="30021"/>
          <a:stretch/>
        </p:blipFill>
        <p:spPr>
          <a:xfrm>
            <a:off x="-13064" y="3374232"/>
            <a:ext cx="9145017" cy="34563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DCE2AE-1E3A-4CB7-9A9E-A144210A28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9" r="33862"/>
          <a:stretch/>
        </p:blipFill>
        <p:spPr>
          <a:xfrm rot="20136222">
            <a:off x="6370057" y="3959684"/>
            <a:ext cx="2759515" cy="47320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1674" y="260649"/>
            <a:ext cx="7200800" cy="1008112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Почему «</a:t>
            </a:r>
            <a:r>
              <a:rPr lang="ru-RU" sz="2800" b="1" dirty="0" err="1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Неовирол</a:t>
            </a:r>
            <a:r>
              <a:rPr lang="ru-RU" sz="2800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»</a:t>
            </a:r>
            <a:r>
              <a:rPr lang="en-US" sz="2800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?</a:t>
            </a:r>
            <a:endParaRPr lang="ru-RU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31596" y="1800843"/>
            <a:ext cx="5976664" cy="3600400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tx1"/>
              </a:solidFill>
            </a:endParaRPr>
          </a:p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743515"/>
            <a:ext cx="1155963" cy="11559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40866" y="1835222"/>
            <a:ext cx="70031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ru-RU" b="1" dirty="0" smtClean="0">
                <a:solidFill>
                  <a:srgbClr val="00B2AD"/>
                </a:solidFill>
              </a:rPr>
              <a:t>Избирательное воздействие</a:t>
            </a:r>
            <a:endParaRPr lang="ru-RU" b="1" dirty="0">
              <a:solidFill>
                <a:srgbClr val="00B2AD"/>
              </a:solidFill>
            </a:endParaRPr>
          </a:p>
          <a:p>
            <a:pPr fontAlgn="ctr"/>
            <a:r>
              <a:rPr lang="ru-RU" dirty="0" smtClean="0"/>
              <a:t>Не оказывает влияния на здоровые клетки и не вызывает избыточной активности иммунитета</a:t>
            </a:r>
          </a:p>
          <a:p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2140866" y="3118277"/>
            <a:ext cx="62583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ru-RU" b="1" dirty="0">
                <a:solidFill>
                  <a:srgbClr val="00B2AD"/>
                </a:solidFill>
              </a:rPr>
              <a:t>Безопасность</a:t>
            </a:r>
          </a:p>
          <a:p>
            <a:pPr fontAlgn="ctr"/>
            <a:r>
              <a:rPr lang="ru-RU" dirty="0"/>
              <a:t>Не содержит синтетических компонентов, способных вызвать негативную реакцию организма. </a:t>
            </a:r>
          </a:p>
          <a:p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41" y="3140968"/>
            <a:ext cx="1155963" cy="115596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41" y="4540346"/>
            <a:ext cx="1155963" cy="115596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38548" y="4513337"/>
            <a:ext cx="63697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ru-RU" b="1" dirty="0">
                <a:solidFill>
                  <a:srgbClr val="00B2AD"/>
                </a:solidFill>
              </a:rPr>
              <a:t>Отсутствие резистентности</a:t>
            </a:r>
          </a:p>
          <a:p>
            <a:pPr fontAlgn="ctr"/>
            <a:r>
              <a:rPr lang="ru-RU" dirty="0"/>
              <a:t>Антибактериальные компоненты растительного происхождения не формируют устойчивости вируса. Подходит для длительного применения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553598" y="6279158"/>
            <a:ext cx="6954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2217489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DCE2AE-1E3A-4CB7-9A9E-A144210A28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9" r="33862"/>
          <a:stretch/>
        </p:blipFill>
        <p:spPr>
          <a:xfrm rot="20136222">
            <a:off x="6121367" y="434350"/>
            <a:ext cx="2759515" cy="47320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9014" y="238658"/>
            <a:ext cx="7200800" cy="1008112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Состав «</a:t>
            </a:r>
            <a:r>
              <a:rPr lang="ru-RU" sz="2800" b="1" dirty="0" err="1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Неовирол</a:t>
            </a:r>
            <a:r>
              <a:rPr lang="ru-RU" sz="2800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»</a:t>
            </a:r>
            <a:endParaRPr lang="ru-RU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31596" y="1800843"/>
            <a:ext cx="5976664" cy="3600400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tx1"/>
              </a:solidFill>
            </a:endParaRPr>
          </a:p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1347" y="1532745"/>
            <a:ext cx="796870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ru-RU" b="1" dirty="0">
                <a:solidFill>
                  <a:srgbClr val="00B2AD"/>
                </a:solidFill>
              </a:rPr>
              <a:t>L-лизин </a:t>
            </a:r>
            <a:r>
              <a:rPr lang="ru-RU" dirty="0"/>
              <a:t>– незаменимая аминокислота, способствует выработке иммуноглобулина</a:t>
            </a:r>
            <a:r>
              <a:rPr lang="ru-RU" dirty="0" smtClean="0"/>
              <a:t>, </a:t>
            </a:r>
            <a:r>
              <a:rPr lang="ru-RU" dirty="0"/>
              <a:t>обладает мощным </a:t>
            </a:r>
            <a:r>
              <a:rPr lang="ru-RU" dirty="0" err="1"/>
              <a:t>антигерпетическим</a:t>
            </a:r>
            <a:r>
              <a:rPr lang="ru-RU" dirty="0"/>
              <a:t> действием</a:t>
            </a:r>
            <a:r>
              <a:rPr lang="ru-RU" dirty="0" smtClean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00B2AD"/>
                </a:solidFill>
              </a:rPr>
              <a:t>Экстракт корня Вайды красильной</a:t>
            </a:r>
            <a:r>
              <a:rPr lang="ru-RU" dirty="0"/>
              <a:t>: противовирусный и антибактериальный компонент. Обладает активностью в </a:t>
            </a:r>
            <a:r>
              <a:rPr lang="ru-RU" dirty="0" err="1"/>
              <a:t>т.ч</a:t>
            </a:r>
            <a:r>
              <a:rPr lang="ru-RU" dirty="0"/>
              <a:t>. в отношении вируса гриппа </a:t>
            </a:r>
            <a:r>
              <a:rPr lang="ru-RU" dirty="0" err="1"/>
              <a:t>субтипа</a:t>
            </a:r>
            <a:r>
              <a:rPr lang="ru-RU" dirty="0"/>
              <a:t> H5N1 («птичий грипп»). Натуральный салицилат, уменьшает воспалительный процесс, оказывает </a:t>
            </a:r>
            <a:r>
              <a:rPr lang="ru-RU" dirty="0" err="1"/>
              <a:t>антиагрегантное</a:t>
            </a:r>
            <a:r>
              <a:rPr lang="ru-RU" dirty="0"/>
              <a:t> действие.</a:t>
            </a:r>
            <a:br>
              <a:rPr lang="ru-RU" dirty="0"/>
            </a:br>
            <a:endParaRPr lang="ru-RU" dirty="0" smtClean="0"/>
          </a:p>
          <a:p>
            <a:pPr fontAlgn="ctr"/>
            <a:r>
              <a:rPr lang="ru-RU" b="1" dirty="0" smtClean="0">
                <a:solidFill>
                  <a:srgbClr val="00B2AD"/>
                </a:solidFill>
              </a:rPr>
              <a:t>Манжетка </a:t>
            </a:r>
            <a:r>
              <a:rPr lang="ru-RU" b="1" dirty="0">
                <a:solidFill>
                  <a:srgbClr val="00B2AD"/>
                </a:solidFill>
              </a:rPr>
              <a:t>обыкновенная, Спирея </a:t>
            </a:r>
            <a:r>
              <a:rPr lang="ru-RU" b="1" dirty="0" err="1">
                <a:solidFill>
                  <a:srgbClr val="00B2AD"/>
                </a:solidFill>
              </a:rPr>
              <a:t>зверобоелистная</a:t>
            </a:r>
            <a:r>
              <a:rPr lang="ru-RU" b="1" dirty="0">
                <a:solidFill>
                  <a:srgbClr val="00B2AD"/>
                </a:solidFill>
              </a:rPr>
              <a:t>, </a:t>
            </a:r>
            <a:r>
              <a:rPr lang="ru-RU" b="1" dirty="0" smtClean="0">
                <a:solidFill>
                  <a:srgbClr val="00B2AD"/>
                </a:solidFill>
              </a:rPr>
              <a:t> </a:t>
            </a:r>
            <a:r>
              <a:rPr lang="ru-RU" b="1" dirty="0" err="1">
                <a:solidFill>
                  <a:srgbClr val="00B2AD"/>
                </a:solidFill>
              </a:rPr>
              <a:t>Терминалия</a:t>
            </a:r>
            <a:r>
              <a:rPr lang="ru-RU" b="1" dirty="0">
                <a:solidFill>
                  <a:srgbClr val="00B2AD"/>
                </a:solidFill>
              </a:rPr>
              <a:t> </a:t>
            </a:r>
            <a:r>
              <a:rPr lang="ru-RU" b="1" dirty="0" err="1">
                <a:solidFill>
                  <a:srgbClr val="00B2AD"/>
                </a:solidFill>
              </a:rPr>
              <a:t>чебула</a:t>
            </a:r>
            <a:r>
              <a:rPr lang="ru-RU" b="1" dirty="0">
                <a:solidFill>
                  <a:srgbClr val="00B2AD"/>
                </a:solidFill>
              </a:rPr>
              <a:t>, </a:t>
            </a:r>
            <a:r>
              <a:rPr lang="ru-RU" b="1" dirty="0" err="1">
                <a:solidFill>
                  <a:srgbClr val="00B2AD"/>
                </a:solidFill>
              </a:rPr>
              <a:t>Монарда</a:t>
            </a:r>
            <a:r>
              <a:rPr lang="ru-RU" b="1" dirty="0">
                <a:solidFill>
                  <a:srgbClr val="00B2AD"/>
                </a:solidFill>
              </a:rPr>
              <a:t> дудчатая</a:t>
            </a:r>
            <a:r>
              <a:rPr lang="ru-RU" dirty="0"/>
              <a:t> активны в отношении различных типов гриппа, герпеса, клещевого энцефалита, вируса папилломы человека, Эпштейна-</a:t>
            </a:r>
            <a:r>
              <a:rPr lang="ru-RU" dirty="0" err="1"/>
              <a:t>Барра</a:t>
            </a:r>
            <a:r>
              <a:rPr lang="ru-RU" dirty="0"/>
              <a:t>, </a:t>
            </a:r>
            <a:r>
              <a:rPr lang="ru-RU" dirty="0" err="1"/>
              <a:t>цитомегаловируса</a:t>
            </a:r>
            <a:r>
              <a:rPr lang="ru-RU" dirty="0"/>
              <a:t>, гепатита и т.д.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00B2AD"/>
                </a:solidFill>
              </a:rPr>
              <a:t>Корень солодки</a:t>
            </a:r>
            <a:r>
              <a:rPr lang="ru-RU" dirty="0"/>
              <a:t> за счет действия </a:t>
            </a:r>
            <a:r>
              <a:rPr lang="ru-RU" dirty="0" err="1"/>
              <a:t>глицирризиновой</a:t>
            </a:r>
            <a:r>
              <a:rPr lang="ru-RU" dirty="0"/>
              <a:t> кислоты способствует подавлению репликации вирусов, вызывающих атипичную пневмонию. Обладает антибактериальным, противовоспалительным действием. </a:t>
            </a:r>
            <a:endParaRPr lang="ru-RU" dirty="0" smtClean="0"/>
          </a:p>
          <a:p>
            <a:pPr fontAlgn="ctr"/>
            <a:r>
              <a:rPr lang="ru-RU" dirty="0" smtClean="0"/>
              <a:t>Выводит </a:t>
            </a:r>
            <a:r>
              <a:rPr lang="ru-RU" dirty="0"/>
              <a:t>мокроту, снижает интоксикацию.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6334780"/>
            <a:ext cx="6954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2334709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DCE2AE-1E3A-4CB7-9A9E-A144210A28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9" r="33862"/>
          <a:stretch/>
        </p:blipFill>
        <p:spPr>
          <a:xfrm rot="20136222">
            <a:off x="6191962" y="3711314"/>
            <a:ext cx="2759515" cy="47320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919" y="116632"/>
            <a:ext cx="7200800" cy="1008112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>
                <a:latin typeface="+mn-lt"/>
                <a:ea typeface="Tahoma" panose="020B0604030504040204" pitchFamily="34" charset="0"/>
                <a:cs typeface="Times New Roman" panose="02020603050405020304" pitchFamily="18" charset="0"/>
              </a:rPr>
              <a:t>Состав «</a:t>
            </a:r>
            <a:r>
              <a:rPr lang="ru-RU" sz="2800" b="1" dirty="0" err="1">
                <a:latin typeface="+mn-lt"/>
                <a:ea typeface="Tahoma" panose="020B0604030504040204" pitchFamily="34" charset="0"/>
                <a:cs typeface="Times New Roman" panose="02020603050405020304" pitchFamily="18" charset="0"/>
              </a:rPr>
              <a:t>Неовирол</a:t>
            </a:r>
            <a:r>
              <a:rPr lang="ru-RU" sz="2800" b="1" dirty="0">
                <a:latin typeface="+mn-lt"/>
                <a:ea typeface="Tahoma" panose="020B0604030504040204" pitchFamily="34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rgbClr val="FF0000"/>
              </a:solidFill>
              <a:latin typeface="+mn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31596" y="1800843"/>
            <a:ext cx="5976664" cy="3600400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tx1"/>
              </a:solidFill>
            </a:endParaRPr>
          </a:p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  <a:p>
            <a:pPr algn="l"/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980728"/>
            <a:ext cx="842493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ru-RU" b="1" dirty="0">
                <a:solidFill>
                  <a:srgbClr val="00B2AD"/>
                </a:solidFill>
              </a:rPr>
              <a:t>Жимолость японская</a:t>
            </a:r>
            <a:r>
              <a:rPr lang="ru-RU" dirty="0"/>
              <a:t> - природный антибиотик, активен в отношении кишечной и дизентерийной палочки, стафилококка и брюшного тифа</a:t>
            </a:r>
            <a:r>
              <a:rPr lang="ru-RU" dirty="0" smtClean="0"/>
              <a:t>.</a:t>
            </a:r>
          </a:p>
          <a:p>
            <a:pPr fontAlgn="ctr"/>
            <a:r>
              <a:rPr lang="ru-RU" dirty="0" smtClean="0"/>
              <a:t>Оказывает умеренное спазмолитическое</a:t>
            </a:r>
            <a:r>
              <a:rPr lang="ru-RU" dirty="0"/>
              <a:t>, мочегонное, жаропонижающее действие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00B2AD"/>
                </a:solidFill>
              </a:rPr>
              <a:t>Кора ивы</a:t>
            </a:r>
            <a:r>
              <a:rPr lang="ru-RU" dirty="0"/>
              <a:t> – </a:t>
            </a:r>
            <a:r>
              <a:rPr lang="ru-RU" dirty="0" smtClean="0"/>
              <a:t>натуральный </a:t>
            </a:r>
            <a:r>
              <a:rPr lang="ru-RU" dirty="0" err="1" smtClean="0"/>
              <a:t>саллицилат</a:t>
            </a:r>
            <a:r>
              <a:rPr lang="ru-RU" dirty="0" smtClean="0"/>
              <a:t> («аспирин»), </a:t>
            </a:r>
            <a:r>
              <a:rPr lang="ru-RU" dirty="0"/>
              <a:t>оказывает мягкое </a:t>
            </a:r>
            <a:r>
              <a:rPr lang="ru-RU" dirty="0" smtClean="0"/>
              <a:t>симптоматическое </a:t>
            </a:r>
            <a:r>
              <a:rPr lang="ru-RU" dirty="0"/>
              <a:t>действие при повышенной температуре, мышечных и головных болях.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00B2AD"/>
                </a:solidFill>
              </a:rPr>
              <a:t>Эхинацея </a:t>
            </a:r>
            <a:r>
              <a:rPr lang="ru-RU" dirty="0"/>
              <a:t>активирует иммунитет, стимулирует выработку интерферона.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>
                <a:solidFill>
                  <a:srgbClr val="00B2AD"/>
                </a:solidFill>
              </a:rPr>
              <a:t>Цинк  </a:t>
            </a:r>
            <a:r>
              <a:rPr lang="ru-RU" dirty="0"/>
              <a:t>спо</a:t>
            </a:r>
            <a:r>
              <a:rPr lang="ru-RU" dirty="0" smtClean="0"/>
              <a:t>собствует </a:t>
            </a:r>
            <a:r>
              <a:rPr lang="ru-RU" dirty="0"/>
              <a:t>снижению активности целого ряда вирусов, в т. ч. </a:t>
            </a:r>
            <a:r>
              <a:rPr lang="ru-RU" dirty="0" err="1"/>
              <a:t>коронавирусного</a:t>
            </a:r>
            <a:r>
              <a:rPr lang="ru-RU" dirty="0"/>
              <a:t> типа,  блокируя на клеточном уровне и разрушая механизм их </a:t>
            </a:r>
            <a:r>
              <a:rPr lang="ru-RU" dirty="0" smtClean="0"/>
              <a:t>репликации.</a:t>
            </a:r>
            <a:endParaRPr lang="ru-RU" b="1" dirty="0" smtClean="0">
              <a:solidFill>
                <a:srgbClr val="00B2AD"/>
              </a:solidFill>
            </a:endParaRPr>
          </a:p>
          <a:p>
            <a:pPr fontAlgn="ctr"/>
            <a:endParaRPr lang="ru-RU" b="1" dirty="0">
              <a:solidFill>
                <a:srgbClr val="00B2AD"/>
              </a:solidFill>
            </a:endParaRPr>
          </a:p>
          <a:p>
            <a:pPr fontAlgn="ctr"/>
            <a:r>
              <a:rPr lang="ru-RU" b="1" dirty="0">
                <a:solidFill>
                  <a:srgbClr val="00B2AD"/>
                </a:solidFill>
              </a:rPr>
              <a:t>В</a:t>
            </a:r>
            <a:r>
              <a:rPr lang="ru-RU" b="1" dirty="0" smtClean="0">
                <a:solidFill>
                  <a:srgbClr val="00B2AD"/>
                </a:solidFill>
              </a:rPr>
              <a:t>итамины </a:t>
            </a:r>
            <a:r>
              <a:rPr lang="ru-RU" b="1" dirty="0">
                <a:solidFill>
                  <a:srgbClr val="00B2AD"/>
                </a:solidFill>
              </a:rPr>
              <a:t>А, С, E </a:t>
            </a:r>
            <a:r>
              <a:rPr lang="ru-RU" dirty="0"/>
              <a:t>– </a:t>
            </a:r>
            <a:r>
              <a:rPr lang="ru-RU" dirty="0" smtClean="0"/>
              <a:t>мощный антиоксидантный </a:t>
            </a:r>
            <a:r>
              <a:rPr lang="ru-RU" dirty="0"/>
              <a:t>комплекс, повышает общую сопротивляемость организма, способствует быстрому выздоровлению и восстановлению.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err="1">
                <a:solidFill>
                  <a:srgbClr val="00B2AD"/>
                </a:solidFill>
              </a:rPr>
              <a:t>Кверцетин</a:t>
            </a:r>
            <a:r>
              <a:rPr lang="ru-RU" b="1" dirty="0">
                <a:solidFill>
                  <a:srgbClr val="00B2AD"/>
                </a:solidFill>
              </a:rPr>
              <a:t> </a:t>
            </a:r>
            <a:r>
              <a:rPr lang="ru-RU" dirty="0"/>
              <a:t>укрепляет и повышает прочность </a:t>
            </a:r>
            <a:r>
              <a:rPr lang="ru-RU" dirty="0" smtClean="0"/>
              <a:t>капилляров, снижает проницаемость сосудов. В комплексе с цинком и витамином С проявляют особую активность в отношении различных вирусов </a:t>
            </a:r>
            <a:endParaRPr lang="ru-RU" dirty="0"/>
          </a:p>
          <a:p>
            <a:pPr fontAlgn="ctr"/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08004" y="6488668"/>
            <a:ext cx="4541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41459203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1" y="0"/>
            <a:ext cx="9422182" cy="6858000"/>
            <a:chOff x="-12452" y="0"/>
            <a:chExt cx="9422182" cy="6858000"/>
          </a:xfrm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73B82B46-4CEA-4157-A1EE-F6D0ED8350BB}"/>
                </a:ext>
              </a:extLst>
            </p:cNvPr>
            <p:cNvSpPr/>
            <p:nvPr/>
          </p:nvSpPr>
          <p:spPr>
            <a:xfrm>
              <a:off x="-12452" y="0"/>
              <a:ext cx="1980000" cy="6858000"/>
            </a:xfrm>
            <a:prstGeom prst="rect">
              <a:avLst/>
            </a:prstGeom>
            <a:solidFill>
              <a:srgbClr val="00B2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800"/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63089" y="346153"/>
            <a:ext cx="7200800" cy="1001533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Показания к применению</a:t>
            </a:r>
            <a:endParaRPr lang="ru-RU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5736" y="1347686"/>
            <a:ext cx="6840760" cy="5249665"/>
          </a:xfrm>
        </p:spPr>
        <p:txBody>
          <a:bodyPr>
            <a:normAutofit/>
          </a:bodyPr>
          <a:lstStyle/>
          <a:p>
            <a:pPr marL="342900" indent="-342900" algn="l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chemeClr val="tx1"/>
                </a:solidFill>
              </a:rPr>
              <a:t>Инфекции </a:t>
            </a:r>
            <a:r>
              <a:rPr lang="ru-RU" sz="2200" b="1" dirty="0" err="1">
                <a:solidFill>
                  <a:schemeClr val="tx1"/>
                </a:solidFill>
              </a:rPr>
              <a:t>коронавирусного</a:t>
            </a:r>
            <a:r>
              <a:rPr lang="ru-RU" sz="2200" b="1" dirty="0">
                <a:solidFill>
                  <a:schemeClr val="tx1"/>
                </a:solidFill>
              </a:rPr>
              <a:t> </a:t>
            </a:r>
            <a:r>
              <a:rPr lang="ru-RU" sz="2200" dirty="0">
                <a:solidFill>
                  <a:schemeClr val="tx1"/>
                </a:solidFill>
              </a:rPr>
              <a:t>типа, в </a:t>
            </a:r>
            <a:r>
              <a:rPr lang="ru-RU" sz="2200" dirty="0" err="1">
                <a:solidFill>
                  <a:schemeClr val="tx1"/>
                </a:solidFill>
              </a:rPr>
              <a:t>т.ч</a:t>
            </a:r>
            <a:r>
              <a:rPr lang="ru-RU" sz="2200" dirty="0">
                <a:solidFill>
                  <a:schemeClr val="tx1"/>
                </a:solidFill>
              </a:rPr>
              <a:t>. SARS </a:t>
            </a:r>
            <a:r>
              <a:rPr lang="ru-RU" sz="2200" dirty="0" smtClean="0">
                <a:solidFill>
                  <a:schemeClr val="tx1"/>
                </a:solidFill>
              </a:rPr>
              <a:t>– ассоциированные</a:t>
            </a:r>
          </a:p>
          <a:p>
            <a:pPr marL="342900" indent="-342900" algn="l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tx1"/>
                </a:solidFill>
              </a:rPr>
              <a:t>грипп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  <a:r>
              <a:rPr lang="ru-RU" sz="2200" dirty="0">
                <a:solidFill>
                  <a:schemeClr val="tx1"/>
                </a:solidFill>
              </a:rPr>
              <a:t>различных </a:t>
            </a:r>
            <a:r>
              <a:rPr lang="ru-RU" sz="2200" dirty="0" smtClean="0">
                <a:solidFill>
                  <a:schemeClr val="tx1"/>
                </a:solidFill>
              </a:rPr>
              <a:t>штаммов, в </a:t>
            </a:r>
            <a:r>
              <a:rPr lang="ru-RU" sz="2200" dirty="0" err="1" smtClean="0">
                <a:solidFill>
                  <a:schemeClr val="tx1"/>
                </a:solidFill>
              </a:rPr>
              <a:t>т.ч</a:t>
            </a:r>
            <a:r>
              <a:rPr lang="ru-RU" sz="2200" dirty="0" smtClean="0">
                <a:solidFill>
                  <a:schemeClr val="tx1"/>
                </a:solidFill>
              </a:rPr>
              <a:t>. </a:t>
            </a:r>
            <a:r>
              <a:rPr lang="ru-RU" sz="2200" dirty="0" err="1">
                <a:solidFill>
                  <a:schemeClr val="tx1"/>
                </a:solidFill>
              </a:rPr>
              <a:t>в</a:t>
            </a:r>
            <a:r>
              <a:rPr lang="ru-RU" sz="2200" dirty="0" err="1" smtClean="0">
                <a:solidFill>
                  <a:schemeClr val="tx1"/>
                </a:solidFill>
              </a:rPr>
              <a:t>ысокопатогенных</a:t>
            </a:r>
            <a:r>
              <a:rPr lang="ru-RU" sz="2200" dirty="0">
                <a:solidFill>
                  <a:schemeClr val="tx1"/>
                </a:solidFill>
              </a:rPr>
              <a:t>,</a:t>
            </a:r>
            <a:r>
              <a:rPr lang="ru-RU" sz="2200" dirty="0" smtClean="0">
                <a:solidFill>
                  <a:schemeClr val="tx1"/>
                </a:solidFill>
              </a:rPr>
              <a:t>  ОРВИ</a:t>
            </a:r>
          </a:p>
          <a:p>
            <a:pPr marL="342900" indent="-342900" algn="l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chemeClr val="tx1"/>
                </a:solidFill>
              </a:rPr>
              <a:t>инфекционные </a:t>
            </a:r>
            <a:r>
              <a:rPr lang="ru-RU" sz="2200" dirty="0">
                <a:solidFill>
                  <a:schemeClr val="tx1"/>
                </a:solidFill>
              </a:rPr>
              <a:t>и хронические </a:t>
            </a:r>
            <a:r>
              <a:rPr lang="ru-RU" sz="2200" b="1" dirty="0">
                <a:solidFill>
                  <a:schemeClr val="tx1"/>
                </a:solidFill>
              </a:rPr>
              <a:t>заболевания дыхательных путей</a:t>
            </a:r>
            <a:r>
              <a:rPr lang="ru-RU" sz="2200" dirty="0">
                <a:solidFill>
                  <a:schemeClr val="tx1"/>
                </a:solidFill>
              </a:rPr>
              <a:t>, в </a:t>
            </a:r>
            <a:r>
              <a:rPr lang="ru-RU" sz="2200" dirty="0" err="1" smtClean="0">
                <a:solidFill>
                  <a:schemeClr val="tx1"/>
                </a:solidFill>
              </a:rPr>
              <a:t>т.ч</a:t>
            </a:r>
            <a:r>
              <a:rPr lang="ru-RU" sz="2200" dirty="0" smtClean="0">
                <a:solidFill>
                  <a:schemeClr val="tx1"/>
                </a:solidFill>
              </a:rPr>
              <a:t>. </a:t>
            </a:r>
            <a:r>
              <a:rPr lang="ru-RU" sz="2200" dirty="0" err="1" smtClean="0">
                <a:solidFill>
                  <a:schemeClr val="tx1"/>
                </a:solidFill>
              </a:rPr>
              <a:t>обструктивные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  <a:r>
              <a:rPr lang="ru-RU" sz="2200" dirty="0">
                <a:solidFill>
                  <a:schemeClr val="tx1"/>
                </a:solidFill>
              </a:rPr>
              <a:t>бронхиты и бронхиальная </a:t>
            </a:r>
            <a:r>
              <a:rPr lang="ru-RU" sz="2200" dirty="0" smtClean="0">
                <a:solidFill>
                  <a:schemeClr val="tx1"/>
                </a:solidFill>
              </a:rPr>
              <a:t>астма</a:t>
            </a:r>
          </a:p>
          <a:p>
            <a:pPr marL="342900" indent="-342900" algn="l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tx1"/>
                </a:solidFill>
              </a:rPr>
              <a:t>герпес-вирусные </a:t>
            </a:r>
            <a:r>
              <a:rPr lang="ru-RU" sz="2200" b="1" dirty="0">
                <a:solidFill>
                  <a:schemeClr val="tx1"/>
                </a:solidFill>
              </a:rPr>
              <a:t>инфекции </a:t>
            </a:r>
            <a:r>
              <a:rPr lang="ru-RU" sz="2200" dirty="0">
                <a:solidFill>
                  <a:schemeClr val="tx1"/>
                </a:solidFill>
              </a:rPr>
              <a:t>(вирус простого герпеса, папилломы человека, </a:t>
            </a:r>
            <a:r>
              <a:rPr lang="ru-RU" sz="2200" dirty="0" smtClean="0">
                <a:solidFill>
                  <a:schemeClr val="tx1"/>
                </a:solidFill>
              </a:rPr>
              <a:t>Эпштейна-</a:t>
            </a:r>
            <a:r>
              <a:rPr lang="ru-RU" sz="2200" dirty="0" err="1" smtClean="0">
                <a:solidFill>
                  <a:schemeClr val="tx1"/>
                </a:solidFill>
              </a:rPr>
              <a:t>Барра</a:t>
            </a:r>
            <a:r>
              <a:rPr lang="ru-RU" sz="2200" dirty="0" smtClean="0">
                <a:solidFill>
                  <a:schemeClr val="tx1"/>
                </a:solidFill>
              </a:rPr>
              <a:t>, </a:t>
            </a:r>
            <a:r>
              <a:rPr lang="ru-RU" sz="2200" dirty="0" err="1" smtClean="0">
                <a:solidFill>
                  <a:schemeClr val="tx1"/>
                </a:solidFill>
              </a:rPr>
              <a:t>цитомегаловирус</a:t>
            </a:r>
            <a:r>
              <a:rPr lang="ru-RU" sz="2200" dirty="0" smtClean="0">
                <a:solidFill>
                  <a:schemeClr val="tx1"/>
                </a:solidFill>
              </a:rPr>
              <a:t>)</a:t>
            </a:r>
          </a:p>
          <a:p>
            <a:pPr marL="342900" indent="-342900" algn="l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tx1"/>
                </a:solidFill>
              </a:rPr>
              <a:t>кишечные инфекции</a:t>
            </a:r>
            <a:endParaRPr lang="ru-RU" sz="2200" dirty="0">
              <a:solidFill>
                <a:schemeClr val="tx1"/>
              </a:solidFill>
            </a:endParaRPr>
          </a:p>
          <a:p>
            <a:pPr marL="342900" indent="-342900" algn="l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tx1"/>
                </a:solidFill>
              </a:rPr>
              <a:t>гепатиты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  <a:r>
              <a:rPr lang="ru-RU" sz="2200" dirty="0">
                <a:solidFill>
                  <a:schemeClr val="tx1"/>
                </a:solidFill>
              </a:rPr>
              <a:t>А, </a:t>
            </a:r>
            <a:r>
              <a:rPr lang="en-US" sz="2200" dirty="0">
                <a:solidFill>
                  <a:schemeClr val="tx1"/>
                </a:solidFill>
              </a:rPr>
              <a:t>B</a:t>
            </a:r>
            <a:r>
              <a:rPr lang="ru-RU" sz="2200" dirty="0">
                <a:solidFill>
                  <a:schemeClr val="tx1"/>
                </a:solidFill>
              </a:rPr>
              <a:t>, </a:t>
            </a:r>
            <a:r>
              <a:rPr lang="ru-RU" sz="2200" dirty="0" smtClean="0">
                <a:solidFill>
                  <a:schemeClr val="tx1"/>
                </a:solidFill>
              </a:rPr>
              <a:t>С</a:t>
            </a:r>
          </a:p>
          <a:p>
            <a:pPr marL="342900" indent="-342900" algn="l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ru-RU" sz="2200" dirty="0" smtClean="0">
                <a:solidFill>
                  <a:schemeClr val="tx1"/>
                </a:solidFill>
              </a:rPr>
              <a:t>в </a:t>
            </a:r>
            <a:r>
              <a:rPr lang="ru-RU" sz="2200" dirty="0" smtClean="0">
                <a:solidFill>
                  <a:schemeClr val="tx1"/>
                </a:solidFill>
              </a:rPr>
              <a:t>качестве </a:t>
            </a:r>
            <a:r>
              <a:rPr lang="ru-RU" sz="2200" b="1" dirty="0">
                <a:solidFill>
                  <a:schemeClr val="tx1"/>
                </a:solidFill>
              </a:rPr>
              <a:t>средства </a:t>
            </a:r>
            <a:r>
              <a:rPr lang="ru-RU" sz="2200" b="1" dirty="0" smtClean="0">
                <a:solidFill>
                  <a:schemeClr val="tx1"/>
                </a:solidFill>
              </a:rPr>
              <a:t>профилактики</a:t>
            </a:r>
            <a:endParaRPr lang="ru-RU" sz="2200" dirty="0">
              <a:solidFill>
                <a:schemeClr val="tx1"/>
              </a:solidFill>
            </a:endParaRPr>
          </a:p>
          <a:p>
            <a:pPr algn="l">
              <a:buClr>
                <a:srgbClr val="FF0000"/>
              </a:buClr>
            </a:pPr>
            <a:endParaRPr lang="ru-RU" sz="2800" b="1" dirty="0">
              <a:solidFill>
                <a:srgbClr val="FF0000"/>
              </a:solidFill>
            </a:endParaRPr>
          </a:p>
          <a:p>
            <a:pPr algn="l">
              <a:buClr>
                <a:srgbClr val="FF0000"/>
              </a:buClr>
            </a:pPr>
            <a:endParaRPr lang="ru-RU" sz="2800" b="1" dirty="0" smtClean="0">
              <a:solidFill>
                <a:srgbClr val="FF0000"/>
              </a:solidFill>
            </a:endParaRPr>
          </a:p>
          <a:p>
            <a:pPr algn="l">
              <a:buClr>
                <a:srgbClr val="FF0000"/>
              </a:buClr>
            </a:pPr>
            <a:endParaRPr lang="ru-RU" sz="2800" b="1" dirty="0">
              <a:solidFill>
                <a:srgbClr val="FF0000"/>
              </a:solidFill>
            </a:endParaRPr>
          </a:p>
          <a:p>
            <a:pPr algn="l">
              <a:buClr>
                <a:srgbClr val="FF0000"/>
              </a:buClr>
            </a:pPr>
            <a:endParaRPr lang="ru-RU" sz="2800" b="1" dirty="0" smtClean="0">
              <a:solidFill>
                <a:srgbClr val="FF0000"/>
              </a:solidFill>
            </a:endParaRPr>
          </a:p>
          <a:p>
            <a:pPr algn="l">
              <a:buClr>
                <a:srgbClr val="FF0000"/>
              </a:buClr>
            </a:pPr>
            <a:endParaRPr lang="ru-RU" sz="2800" b="1" dirty="0">
              <a:solidFill>
                <a:srgbClr val="FF0000"/>
              </a:solidFill>
            </a:endParaRPr>
          </a:p>
          <a:p>
            <a:pPr marL="34290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2100" dirty="0">
              <a:solidFill>
                <a:schemeClr val="tx1"/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9B499CC-843F-4979-AD10-2B095136B5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04" y="380418"/>
            <a:ext cx="992745" cy="989297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138785" y="6335741"/>
            <a:ext cx="6954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bg1">
                    <a:lumMod val="75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40717236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-01.jpg">
            <a:extLst>
              <a:ext uri="{FF2B5EF4-FFF2-40B4-BE49-F238E27FC236}">
                <a16:creationId xmlns:a16="http://schemas.microsoft.com/office/drawing/2014/main" id="{2B2AB89E-0A24-4CC0-8664-EAD1AA76EA6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12" y="11570"/>
            <a:ext cx="9144000" cy="6846430"/>
          </a:xfrm>
          <a:prstGeom prst="rect">
            <a:avLst/>
          </a:prstGeom>
        </p:spPr>
      </p:pic>
      <p:sp>
        <p:nvSpPr>
          <p:cNvPr id="8" name="Объект 2">
            <a:extLst>
              <a:ext uri="{FF2B5EF4-FFF2-40B4-BE49-F238E27FC236}">
                <a16:creationId xmlns:a16="http://schemas.microsoft.com/office/drawing/2014/main" id="{BFDA3393-C864-4FDB-819D-D3F7565027F9}"/>
              </a:ext>
            </a:extLst>
          </p:cNvPr>
          <p:cNvSpPr txBox="1">
            <a:spLocks/>
          </p:cNvSpPr>
          <p:nvPr/>
        </p:nvSpPr>
        <p:spPr>
          <a:xfrm>
            <a:off x="432851" y="994294"/>
            <a:ext cx="5867270" cy="7065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ru-RU" sz="3200" b="1" dirty="0">
              <a:solidFill>
                <a:srgbClr val="EC1B3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524432" y="2491318"/>
            <a:ext cx="6178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«</a:t>
            </a:r>
            <a:r>
              <a:rPr lang="ru-RU" sz="32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Неовирол</a:t>
            </a:r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 – мощный ответ на вызов иммунитету!</a:t>
            </a:r>
            <a:endParaRPr lang="ru-RU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9B499CC-843F-4979-AD10-2B095136B5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016" y="358254"/>
            <a:ext cx="992745" cy="98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4325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6546</TotalTime>
  <Words>409</Words>
  <Application>Microsoft Office PowerPoint</Application>
  <PresentationFormat>Экран (4:3)</PresentationFormat>
  <Paragraphs>105</Paragraphs>
  <Slides>12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Tahoma</vt:lpstr>
      <vt:lpstr>Times New Roman</vt:lpstr>
      <vt:lpstr>Wingdings</vt:lpstr>
      <vt:lpstr>Wingdings 3</vt:lpstr>
      <vt:lpstr>Тема Office</vt:lpstr>
      <vt:lpstr>«Неовирол»</vt:lpstr>
      <vt:lpstr>Презентация PowerPoint</vt:lpstr>
      <vt:lpstr>Презентация PowerPoint</vt:lpstr>
      <vt:lpstr>Встречаем Неовирол!</vt:lpstr>
      <vt:lpstr>Встречаем Неовирол!</vt:lpstr>
      <vt:lpstr>«Неовирол» способствует </vt:lpstr>
      <vt:lpstr>Механизм действия </vt:lpstr>
      <vt:lpstr>Почему «Неовирол»?</vt:lpstr>
      <vt:lpstr>Состав «Неовирол»</vt:lpstr>
      <vt:lpstr>Состав «Неовирол»</vt:lpstr>
      <vt:lpstr>Показания к применению</vt:lpstr>
      <vt:lpstr>Презентация PowerPoint</vt:lpstr>
    </vt:vector>
  </TitlesOfParts>
  <Company>Артлайф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Неовирол</dc:title>
  <dc:creator>Ольга Кузнецова</dc:creator>
  <cp:lastModifiedBy>Елена Помигуева</cp:lastModifiedBy>
  <cp:revision>65</cp:revision>
  <dcterms:created xsi:type="dcterms:W3CDTF">2021-05-24T10:31:14Z</dcterms:created>
  <dcterms:modified xsi:type="dcterms:W3CDTF">2022-02-15T02:16:33Z</dcterms:modified>
</cp:coreProperties>
</file>