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8" r:id="rId2"/>
    <p:sldId id="281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B2F"/>
    <a:srgbClr val="00B2AD"/>
    <a:srgbClr val="008DA8"/>
    <a:srgbClr val="09989F"/>
    <a:srgbClr val="B1E2DF"/>
    <a:srgbClr val="EC1B30"/>
    <a:srgbClr val="2B6CAA"/>
    <a:srgbClr val="00B5AC"/>
    <a:srgbClr val="A4DAE7"/>
    <a:srgbClr val="ADAE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2065" autoAdjust="0"/>
  </p:normalViewPr>
  <p:slideViewPr>
    <p:cSldViewPr>
      <p:cViewPr varScale="1">
        <p:scale>
          <a:sx n="71" d="100"/>
          <a:sy n="71" d="100"/>
        </p:scale>
        <p:origin x="207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5BE320-2C25-4792-9D60-4BBB4000FB3E}" type="doc">
      <dgm:prSet loTypeId="urn:microsoft.com/office/officeart/2005/8/layout/chevron2" loCatId="list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BA246245-F613-44F3-9F10-9694AC728E48}">
      <dgm:prSet phldrT="[Текст]" custT="1"/>
      <dgm:spPr/>
      <dgm:t>
        <a:bodyPr/>
        <a:lstStyle/>
        <a:p>
          <a:endParaRPr lang="ru-RU" sz="1700" dirty="0"/>
        </a:p>
      </dgm:t>
    </dgm:pt>
    <dgm:pt modelId="{173CAA3E-EFEC-4F7E-AD01-DC229149ABE4}" type="parTrans" cxnId="{54DB324D-E4D9-4663-A72A-537DDAE46F85}">
      <dgm:prSet/>
      <dgm:spPr/>
      <dgm:t>
        <a:bodyPr/>
        <a:lstStyle/>
        <a:p>
          <a:endParaRPr lang="ru-RU" sz="1700"/>
        </a:p>
      </dgm:t>
    </dgm:pt>
    <dgm:pt modelId="{F51BC314-3E86-40EF-A257-7B63C21FA20D}" type="sibTrans" cxnId="{54DB324D-E4D9-4663-A72A-537DDAE46F85}">
      <dgm:prSet/>
      <dgm:spPr/>
      <dgm:t>
        <a:bodyPr/>
        <a:lstStyle/>
        <a:p>
          <a:endParaRPr lang="ru-RU" sz="1700"/>
        </a:p>
      </dgm:t>
    </dgm:pt>
    <dgm:pt modelId="{9168A906-E34A-4525-842B-65A8D94FF983}">
      <dgm:prSet phldrT="[Текст]" custT="1"/>
      <dgm:spPr/>
      <dgm:t>
        <a:bodyPr/>
        <a:lstStyle/>
        <a:p>
          <a:r>
            <a:rPr lang="ru-RU" sz="1700" dirty="0" smtClean="0"/>
            <a:t>глубокое насыщение влагой;</a:t>
          </a:r>
          <a:endParaRPr lang="ru-RU" sz="1700" dirty="0"/>
        </a:p>
      </dgm:t>
    </dgm:pt>
    <dgm:pt modelId="{976B2E00-9026-4AD2-A9E8-903628AE26C4}" type="parTrans" cxnId="{0F673EA9-F313-4469-B27F-74B6AC3919A8}">
      <dgm:prSet/>
      <dgm:spPr/>
      <dgm:t>
        <a:bodyPr/>
        <a:lstStyle/>
        <a:p>
          <a:endParaRPr lang="ru-RU" sz="1700"/>
        </a:p>
      </dgm:t>
    </dgm:pt>
    <dgm:pt modelId="{7C3A7945-A7ED-4FFE-9C7A-E31546EA0CF3}" type="sibTrans" cxnId="{0F673EA9-F313-4469-B27F-74B6AC3919A8}">
      <dgm:prSet/>
      <dgm:spPr/>
      <dgm:t>
        <a:bodyPr/>
        <a:lstStyle/>
        <a:p>
          <a:endParaRPr lang="ru-RU" sz="1700"/>
        </a:p>
      </dgm:t>
    </dgm:pt>
    <dgm:pt modelId="{79511459-E493-44F2-9C53-74EBCB8CD298}">
      <dgm:prSet phldrT="[Текст]" custT="1"/>
      <dgm:spPr/>
      <dgm:t>
        <a:bodyPr/>
        <a:lstStyle/>
        <a:p>
          <a:endParaRPr lang="ru-RU" sz="1700" dirty="0"/>
        </a:p>
      </dgm:t>
    </dgm:pt>
    <dgm:pt modelId="{B38D3225-1F67-45C0-A4C5-7D6E3613F5F3}" type="parTrans" cxnId="{6552474C-8384-4152-949D-10C22B1C0408}">
      <dgm:prSet/>
      <dgm:spPr/>
      <dgm:t>
        <a:bodyPr/>
        <a:lstStyle/>
        <a:p>
          <a:endParaRPr lang="ru-RU" sz="1700"/>
        </a:p>
      </dgm:t>
    </dgm:pt>
    <dgm:pt modelId="{863C9F5A-E111-4BBA-B2B3-CA27163E5092}" type="sibTrans" cxnId="{6552474C-8384-4152-949D-10C22B1C0408}">
      <dgm:prSet/>
      <dgm:spPr/>
      <dgm:t>
        <a:bodyPr/>
        <a:lstStyle/>
        <a:p>
          <a:endParaRPr lang="ru-RU" sz="1700"/>
        </a:p>
      </dgm:t>
    </dgm:pt>
    <dgm:pt modelId="{27E61FF8-1812-4F9E-BA9E-EC986861D8B8}">
      <dgm:prSet phldrT="[Текст]" custT="1"/>
      <dgm:spPr/>
      <dgm:t>
        <a:bodyPr/>
        <a:lstStyle/>
        <a:p>
          <a:r>
            <a:rPr lang="ru-RU" sz="1700" dirty="0" smtClean="0"/>
            <a:t>ускорение обновления  эпидермиса</a:t>
          </a:r>
          <a:endParaRPr lang="ru-RU" sz="1700" dirty="0"/>
        </a:p>
      </dgm:t>
    </dgm:pt>
    <dgm:pt modelId="{7B385B04-0ADB-48B3-A649-CB33C140A9DA}" type="parTrans" cxnId="{0079A000-CB40-491C-9D8D-1F296404FD6A}">
      <dgm:prSet/>
      <dgm:spPr/>
      <dgm:t>
        <a:bodyPr/>
        <a:lstStyle/>
        <a:p>
          <a:endParaRPr lang="ru-RU" sz="1700"/>
        </a:p>
      </dgm:t>
    </dgm:pt>
    <dgm:pt modelId="{F916A9D3-E669-40C8-90F7-199C119F575B}" type="sibTrans" cxnId="{0079A000-CB40-491C-9D8D-1F296404FD6A}">
      <dgm:prSet/>
      <dgm:spPr/>
      <dgm:t>
        <a:bodyPr/>
        <a:lstStyle/>
        <a:p>
          <a:endParaRPr lang="ru-RU" sz="1700"/>
        </a:p>
      </dgm:t>
    </dgm:pt>
    <dgm:pt modelId="{05C894B4-9AE5-4E79-89FE-939D74A08F59}">
      <dgm:prSet phldrT="[Текст]" custT="1"/>
      <dgm:spPr/>
      <dgm:t>
        <a:bodyPr/>
        <a:lstStyle/>
        <a:p>
          <a:endParaRPr lang="ru-RU" sz="1700" dirty="0"/>
        </a:p>
      </dgm:t>
    </dgm:pt>
    <dgm:pt modelId="{9181BF95-A4F0-4D47-BCA0-630D181308E2}" type="parTrans" cxnId="{CF7CCE4F-70DA-4E7C-B12E-0DF745DA4F64}">
      <dgm:prSet/>
      <dgm:spPr/>
      <dgm:t>
        <a:bodyPr/>
        <a:lstStyle/>
        <a:p>
          <a:endParaRPr lang="ru-RU" sz="1700"/>
        </a:p>
      </dgm:t>
    </dgm:pt>
    <dgm:pt modelId="{5100B177-BABA-42B6-8F56-6E4486F8563B}" type="sibTrans" cxnId="{CF7CCE4F-70DA-4E7C-B12E-0DF745DA4F64}">
      <dgm:prSet/>
      <dgm:spPr/>
      <dgm:t>
        <a:bodyPr/>
        <a:lstStyle/>
        <a:p>
          <a:endParaRPr lang="ru-RU" sz="1700"/>
        </a:p>
      </dgm:t>
    </dgm:pt>
    <dgm:pt modelId="{037F0C8B-DDC5-4338-A7C2-86624999880A}">
      <dgm:prSet phldrT="[Текст]" custT="1"/>
      <dgm:spPr/>
      <dgm:t>
        <a:bodyPr/>
        <a:lstStyle/>
        <a:p>
          <a:pPr>
            <a:lnSpc>
              <a:spcPct val="70000"/>
            </a:lnSpc>
          </a:pPr>
          <a:r>
            <a:rPr lang="ru-RU" sz="1700" dirty="0" smtClean="0"/>
            <a:t>уплотнение дермы за счет выработки </a:t>
          </a:r>
          <a:r>
            <a:rPr lang="ru-RU" sz="1700" dirty="0" err="1" smtClean="0"/>
            <a:t>коллагеновых</a:t>
          </a:r>
          <a:r>
            <a:rPr lang="ru-RU" sz="1700" dirty="0" smtClean="0"/>
            <a:t> волокон</a:t>
          </a:r>
          <a:endParaRPr lang="ru-RU" sz="1700" dirty="0"/>
        </a:p>
      </dgm:t>
    </dgm:pt>
    <dgm:pt modelId="{3A31D8A8-C1BE-4FAB-ABE5-41E989931EFD}" type="parTrans" cxnId="{4D5F7468-ACFE-4555-84DA-F703A1C326D8}">
      <dgm:prSet/>
      <dgm:spPr/>
      <dgm:t>
        <a:bodyPr/>
        <a:lstStyle/>
        <a:p>
          <a:endParaRPr lang="ru-RU" sz="1700"/>
        </a:p>
      </dgm:t>
    </dgm:pt>
    <dgm:pt modelId="{658EB5A5-D273-4380-A8C8-58D507A6B81A}" type="sibTrans" cxnId="{4D5F7468-ACFE-4555-84DA-F703A1C326D8}">
      <dgm:prSet/>
      <dgm:spPr/>
      <dgm:t>
        <a:bodyPr/>
        <a:lstStyle/>
        <a:p>
          <a:endParaRPr lang="ru-RU" sz="1700"/>
        </a:p>
      </dgm:t>
    </dgm:pt>
    <dgm:pt modelId="{38A4D5CC-C0D4-46A6-B594-EADF2554188E}">
      <dgm:prSet phldrT="[Текст]" custT="1"/>
      <dgm:spPr/>
      <dgm:t>
        <a:bodyPr/>
        <a:lstStyle/>
        <a:p>
          <a:endParaRPr lang="ru-RU" sz="1700" dirty="0"/>
        </a:p>
      </dgm:t>
    </dgm:pt>
    <dgm:pt modelId="{97C2DFC3-B8B5-444F-8D97-9A64C0A5BEE2}" type="parTrans" cxnId="{AD3BEE47-B980-40DC-9BAF-82EF6213507C}">
      <dgm:prSet/>
      <dgm:spPr/>
      <dgm:t>
        <a:bodyPr/>
        <a:lstStyle/>
        <a:p>
          <a:endParaRPr lang="ru-RU"/>
        </a:p>
      </dgm:t>
    </dgm:pt>
    <dgm:pt modelId="{8A50F977-2F31-4666-B557-0A1A709A2755}" type="sibTrans" cxnId="{AD3BEE47-B980-40DC-9BAF-82EF6213507C}">
      <dgm:prSet/>
      <dgm:spPr/>
      <dgm:t>
        <a:bodyPr/>
        <a:lstStyle/>
        <a:p>
          <a:endParaRPr lang="ru-RU"/>
        </a:p>
      </dgm:t>
    </dgm:pt>
    <dgm:pt modelId="{EB877D2F-00C9-4CCF-835F-1E762B37CDFF}">
      <dgm:prSet phldrT="[Текст]" custT="1"/>
      <dgm:spPr/>
      <dgm:t>
        <a:bodyPr/>
        <a:lstStyle/>
        <a:p>
          <a:endParaRPr lang="ru-RU" sz="1700" dirty="0"/>
        </a:p>
      </dgm:t>
    </dgm:pt>
    <dgm:pt modelId="{10898FDC-A733-4FAB-B6DD-8661D00AD7EB}" type="parTrans" cxnId="{F51049D9-5A16-4741-B0C6-EE1AD1D99E8B}">
      <dgm:prSet/>
      <dgm:spPr/>
      <dgm:t>
        <a:bodyPr/>
        <a:lstStyle/>
        <a:p>
          <a:endParaRPr lang="ru-RU"/>
        </a:p>
      </dgm:t>
    </dgm:pt>
    <dgm:pt modelId="{8E37FBE0-F796-4CAC-BEA5-27B80D4F718D}" type="sibTrans" cxnId="{F51049D9-5A16-4741-B0C6-EE1AD1D99E8B}">
      <dgm:prSet/>
      <dgm:spPr/>
      <dgm:t>
        <a:bodyPr/>
        <a:lstStyle/>
        <a:p>
          <a:endParaRPr lang="ru-RU"/>
        </a:p>
      </dgm:t>
    </dgm:pt>
    <dgm:pt modelId="{A2A29E4B-414D-4BEA-889F-70E16283AD68}">
      <dgm:prSet custT="1"/>
      <dgm:spPr/>
      <dgm:t>
        <a:bodyPr/>
        <a:lstStyle/>
        <a:p>
          <a:r>
            <a:rPr lang="ru-RU" sz="1700" dirty="0" smtClean="0"/>
            <a:t>нейтрализация свободных радикалов</a:t>
          </a:r>
          <a:endParaRPr lang="ru-RU" sz="1700" dirty="0"/>
        </a:p>
      </dgm:t>
    </dgm:pt>
    <dgm:pt modelId="{7205479A-8580-4BD7-B612-D549D0505F67}" type="parTrans" cxnId="{C40C1AB1-96EB-4DDE-BDA6-AE9C6D858029}">
      <dgm:prSet/>
      <dgm:spPr/>
      <dgm:t>
        <a:bodyPr/>
        <a:lstStyle/>
        <a:p>
          <a:endParaRPr lang="ru-RU"/>
        </a:p>
      </dgm:t>
    </dgm:pt>
    <dgm:pt modelId="{1FF842E0-A0E4-421B-833B-4DCD3F216CB3}" type="sibTrans" cxnId="{C40C1AB1-96EB-4DDE-BDA6-AE9C6D858029}">
      <dgm:prSet/>
      <dgm:spPr/>
      <dgm:t>
        <a:bodyPr/>
        <a:lstStyle/>
        <a:p>
          <a:endParaRPr lang="ru-RU"/>
        </a:p>
      </dgm:t>
    </dgm:pt>
    <dgm:pt modelId="{1D46E3C8-A9B2-4433-AEF4-5C7CBCD65CED}">
      <dgm:prSet/>
      <dgm:spPr/>
      <dgm:t>
        <a:bodyPr/>
        <a:lstStyle/>
        <a:p>
          <a:r>
            <a:rPr lang="ru-RU" dirty="0" smtClean="0"/>
            <a:t>нормализация работы местного иммунитета</a:t>
          </a:r>
          <a:endParaRPr lang="ru-RU" dirty="0"/>
        </a:p>
      </dgm:t>
    </dgm:pt>
    <dgm:pt modelId="{6FEC7253-7381-4587-9F33-81A649168292}" type="parTrans" cxnId="{588754EE-EBD1-4EA1-A6B3-5D6DD062D970}">
      <dgm:prSet/>
      <dgm:spPr/>
      <dgm:t>
        <a:bodyPr/>
        <a:lstStyle/>
        <a:p>
          <a:endParaRPr lang="ru-RU"/>
        </a:p>
      </dgm:t>
    </dgm:pt>
    <dgm:pt modelId="{46175A1C-3E38-4A17-B180-A82B9CA83AA5}" type="sibTrans" cxnId="{588754EE-EBD1-4EA1-A6B3-5D6DD062D970}">
      <dgm:prSet/>
      <dgm:spPr/>
      <dgm:t>
        <a:bodyPr/>
        <a:lstStyle/>
        <a:p>
          <a:endParaRPr lang="ru-RU"/>
        </a:p>
      </dgm:t>
    </dgm:pt>
    <dgm:pt modelId="{170C1D9D-801C-4311-9830-CBB65361B0A5}" type="pres">
      <dgm:prSet presAssocID="{2F5BE320-2C25-4792-9D60-4BBB4000FB3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9A0ADC-45F6-4B6E-B985-02D98FE88618}" type="pres">
      <dgm:prSet presAssocID="{BA246245-F613-44F3-9F10-9694AC728E48}" presName="composite" presStyleCnt="0"/>
      <dgm:spPr/>
    </dgm:pt>
    <dgm:pt modelId="{E945B271-49BE-4960-9520-D832BD913045}" type="pres">
      <dgm:prSet presAssocID="{BA246245-F613-44F3-9F10-9694AC728E4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B6FF9-AA24-4952-A067-613F3A1C7F94}" type="pres">
      <dgm:prSet presAssocID="{BA246245-F613-44F3-9F10-9694AC728E4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580E7-EE64-4978-BA46-02C8DB300BD8}" type="pres">
      <dgm:prSet presAssocID="{F51BC314-3E86-40EF-A257-7B63C21FA20D}" presName="sp" presStyleCnt="0"/>
      <dgm:spPr/>
    </dgm:pt>
    <dgm:pt modelId="{57DA72FF-6C1C-4CC0-851C-CB973A0FCD33}" type="pres">
      <dgm:prSet presAssocID="{79511459-E493-44F2-9C53-74EBCB8CD298}" presName="composite" presStyleCnt="0"/>
      <dgm:spPr/>
    </dgm:pt>
    <dgm:pt modelId="{C97E29DA-B54E-4403-BC37-FA899A007D69}" type="pres">
      <dgm:prSet presAssocID="{79511459-E493-44F2-9C53-74EBCB8CD298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C762C-6D58-4985-9C91-35110DD8E360}" type="pres">
      <dgm:prSet presAssocID="{79511459-E493-44F2-9C53-74EBCB8CD298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A0BD0A-6D3B-4238-9EC8-3838BAF70204}" type="pres">
      <dgm:prSet presAssocID="{863C9F5A-E111-4BBA-B2B3-CA27163E5092}" presName="sp" presStyleCnt="0"/>
      <dgm:spPr/>
    </dgm:pt>
    <dgm:pt modelId="{C0FFBD5F-C8E7-4735-A72C-31875BC5DAEF}" type="pres">
      <dgm:prSet presAssocID="{05C894B4-9AE5-4E79-89FE-939D74A08F59}" presName="composite" presStyleCnt="0"/>
      <dgm:spPr/>
    </dgm:pt>
    <dgm:pt modelId="{F893F08D-6043-4F1A-B5E6-7679B46E66CB}" type="pres">
      <dgm:prSet presAssocID="{05C894B4-9AE5-4E79-89FE-939D74A08F59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B7846F-4575-4E40-A1E6-41C754760187}" type="pres">
      <dgm:prSet presAssocID="{05C894B4-9AE5-4E79-89FE-939D74A08F59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C3033-FE71-4739-957E-2229C2842695}" type="pres">
      <dgm:prSet presAssocID="{5100B177-BABA-42B6-8F56-6E4486F8563B}" presName="sp" presStyleCnt="0"/>
      <dgm:spPr/>
    </dgm:pt>
    <dgm:pt modelId="{ADBAC0A9-08F4-44E9-AD4B-5B01CA436326}" type="pres">
      <dgm:prSet presAssocID="{EB877D2F-00C9-4CCF-835F-1E762B37CDFF}" presName="composite" presStyleCnt="0"/>
      <dgm:spPr/>
    </dgm:pt>
    <dgm:pt modelId="{BA3A1E2C-C78B-4804-BA63-D12FE95C5A81}" type="pres">
      <dgm:prSet presAssocID="{EB877D2F-00C9-4CCF-835F-1E762B37CDFF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965C2A-DD6C-4F12-83D8-FAA5E8612F1D}" type="pres">
      <dgm:prSet presAssocID="{EB877D2F-00C9-4CCF-835F-1E762B37CDFF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F4496-27C8-4B7D-84C1-6FB6B6BF9A59}" type="pres">
      <dgm:prSet presAssocID="{8E37FBE0-F796-4CAC-BEA5-27B80D4F718D}" presName="sp" presStyleCnt="0"/>
      <dgm:spPr/>
    </dgm:pt>
    <dgm:pt modelId="{C92C1FF0-C3D2-4359-AB95-B9F8D5203240}" type="pres">
      <dgm:prSet presAssocID="{38A4D5CC-C0D4-46A6-B594-EADF2554188E}" presName="composite" presStyleCnt="0"/>
      <dgm:spPr/>
    </dgm:pt>
    <dgm:pt modelId="{73A8A473-5284-4720-B979-49F3B8F6DAFA}" type="pres">
      <dgm:prSet presAssocID="{38A4D5CC-C0D4-46A6-B594-EADF2554188E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7A9953-CECF-4EB7-B7B8-5C13FC3AB352}" type="pres">
      <dgm:prSet presAssocID="{38A4D5CC-C0D4-46A6-B594-EADF2554188E}" presName="descendantText" presStyleLbl="alignAcc1" presStyleIdx="4" presStyleCnt="5" custScaleY="141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DB324D-E4D9-4663-A72A-537DDAE46F85}" srcId="{2F5BE320-2C25-4792-9D60-4BBB4000FB3E}" destId="{BA246245-F613-44F3-9F10-9694AC728E48}" srcOrd="0" destOrd="0" parTransId="{173CAA3E-EFEC-4F7E-AD01-DC229149ABE4}" sibTransId="{F51BC314-3E86-40EF-A257-7B63C21FA20D}"/>
    <dgm:cxn modelId="{CF7CCE4F-70DA-4E7C-B12E-0DF745DA4F64}" srcId="{2F5BE320-2C25-4792-9D60-4BBB4000FB3E}" destId="{05C894B4-9AE5-4E79-89FE-939D74A08F59}" srcOrd="2" destOrd="0" parTransId="{9181BF95-A4F0-4D47-BCA0-630D181308E2}" sibTransId="{5100B177-BABA-42B6-8F56-6E4486F8563B}"/>
    <dgm:cxn modelId="{6552474C-8384-4152-949D-10C22B1C0408}" srcId="{2F5BE320-2C25-4792-9D60-4BBB4000FB3E}" destId="{79511459-E493-44F2-9C53-74EBCB8CD298}" srcOrd="1" destOrd="0" parTransId="{B38D3225-1F67-45C0-A4C5-7D6E3613F5F3}" sibTransId="{863C9F5A-E111-4BBA-B2B3-CA27163E5092}"/>
    <dgm:cxn modelId="{4D5F7468-ACFE-4555-84DA-F703A1C326D8}" srcId="{38A4D5CC-C0D4-46A6-B594-EADF2554188E}" destId="{037F0C8B-DDC5-4338-A7C2-86624999880A}" srcOrd="0" destOrd="0" parTransId="{3A31D8A8-C1BE-4FAB-ABE5-41E989931EFD}" sibTransId="{658EB5A5-D273-4380-A8C8-58D507A6B81A}"/>
    <dgm:cxn modelId="{C40C1AB1-96EB-4DDE-BDA6-AE9C6D858029}" srcId="{05C894B4-9AE5-4E79-89FE-939D74A08F59}" destId="{A2A29E4B-414D-4BEA-889F-70E16283AD68}" srcOrd="0" destOrd="0" parTransId="{7205479A-8580-4BD7-B612-D549D0505F67}" sibTransId="{1FF842E0-A0E4-421B-833B-4DCD3F216CB3}"/>
    <dgm:cxn modelId="{F51049D9-5A16-4741-B0C6-EE1AD1D99E8B}" srcId="{2F5BE320-2C25-4792-9D60-4BBB4000FB3E}" destId="{EB877D2F-00C9-4CCF-835F-1E762B37CDFF}" srcOrd="3" destOrd="0" parTransId="{10898FDC-A733-4FAB-B6DD-8661D00AD7EB}" sibTransId="{8E37FBE0-F796-4CAC-BEA5-27B80D4F718D}"/>
    <dgm:cxn modelId="{9F622D31-AC01-496E-8C5C-2485C3409406}" type="presOf" srcId="{BA246245-F613-44F3-9F10-9694AC728E48}" destId="{E945B271-49BE-4960-9520-D832BD913045}" srcOrd="0" destOrd="0" presId="urn:microsoft.com/office/officeart/2005/8/layout/chevron2"/>
    <dgm:cxn modelId="{2F613F60-C3F0-40C4-A520-FA008EBEC8A1}" type="presOf" srcId="{1D46E3C8-A9B2-4433-AEF4-5C7CBCD65CED}" destId="{B1965C2A-DD6C-4F12-83D8-FAA5E8612F1D}" srcOrd="0" destOrd="0" presId="urn:microsoft.com/office/officeart/2005/8/layout/chevron2"/>
    <dgm:cxn modelId="{7A25BD20-DFEF-4FA7-9945-6253636BB42F}" type="presOf" srcId="{9168A906-E34A-4525-842B-65A8D94FF983}" destId="{703B6FF9-AA24-4952-A067-613F3A1C7F94}" srcOrd="0" destOrd="0" presId="urn:microsoft.com/office/officeart/2005/8/layout/chevron2"/>
    <dgm:cxn modelId="{681029C3-198F-4A46-80AF-F04E13935188}" type="presOf" srcId="{A2A29E4B-414D-4BEA-889F-70E16283AD68}" destId="{F1B7846F-4575-4E40-A1E6-41C754760187}" srcOrd="0" destOrd="0" presId="urn:microsoft.com/office/officeart/2005/8/layout/chevron2"/>
    <dgm:cxn modelId="{4B1F4558-B65A-40D5-B7D8-067B85173B56}" type="presOf" srcId="{2F5BE320-2C25-4792-9D60-4BBB4000FB3E}" destId="{170C1D9D-801C-4311-9830-CBB65361B0A5}" srcOrd="0" destOrd="0" presId="urn:microsoft.com/office/officeart/2005/8/layout/chevron2"/>
    <dgm:cxn modelId="{C96441FD-CA50-4203-8899-95965F2F9023}" type="presOf" srcId="{27E61FF8-1812-4F9E-BA9E-EC986861D8B8}" destId="{BA2C762C-6D58-4985-9C91-35110DD8E360}" srcOrd="0" destOrd="0" presId="urn:microsoft.com/office/officeart/2005/8/layout/chevron2"/>
    <dgm:cxn modelId="{9BB5CCB9-AAD6-4842-B4A4-4A96FCDFC87E}" type="presOf" srcId="{037F0C8B-DDC5-4338-A7C2-86624999880A}" destId="{B47A9953-CECF-4EB7-B7B8-5C13FC3AB352}" srcOrd="0" destOrd="0" presId="urn:microsoft.com/office/officeart/2005/8/layout/chevron2"/>
    <dgm:cxn modelId="{588754EE-EBD1-4EA1-A6B3-5D6DD062D970}" srcId="{EB877D2F-00C9-4CCF-835F-1E762B37CDFF}" destId="{1D46E3C8-A9B2-4433-AEF4-5C7CBCD65CED}" srcOrd="0" destOrd="0" parTransId="{6FEC7253-7381-4587-9F33-81A649168292}" sibTransId="{46175A1C-3E38-4A17-B180-A82B9CA83AA5}"/>
    <dgm:cxn modelId="{0079A000-CB40-491C-9D8D-1F296404FD6A}" srcId="{79511459-E493-44F2-9C53-74EBCB8CD298}" destId="{27E61FF8-1812-4F9E-BA9E-EC986861D8B8}" srcOrd="0" destOrd="0" parTransId="{7B385B04-0ADB-48B3-A649-CB33C140A9DA}" sibTransId="{F916A9D3-E669-40C8-90F7-199C119F575B}"/>
    <dgm:cxn modelId="{0F673EA9-F313-4469-B27F-74B6AC3919A8}" srcId="{BA246245-F613-44F3-9F10-9694AC728E48}" destId="{9168A906-E34A-4525-842B-65A8D94FF983}" srcOrd="0" destOrd="0" parTransId="{976B2E00-9026-4AD2-A9E8-903628AE26C4}" sibTransId="{7C3A7945-A7ED-4FFE-9C7A-E31546EA0CF3}"/>
    <dgm:cxn modelId="{AD3BEE47-B980-40DC-9BAF-82EF6213507C}" srcId="{2F5BE320-2C25-4792-9D60-4BBB4000FB3E}" destId="{38A4D5CC-C0D4-46A6-B594-EADF2554188E}" srcOrd="4" destOrd="0" parTransId="{97C2DFC3-B8B5-444F-8D97-9A64C0A5BEE2}" sibTransId="{8A50F977-2F31-4666-B557-0A1A709A2755}"/>
    <dgm:cxn modelId="{865B7E0B-8D6E-43C4-8ED4-D170D1E693BA}" type="presOf" srcId="{79511459-E493-44F2-9C53-74EBCB8CD298}" destId="{C97E29DA-B54E-4403-BC37-FA899A007D69}" srcOrd="0" destOrd="0" presId="urn:microsoft.com/office/officeart/2005/8/layout/chevron2"/>
    <dgm:cxn modelId="{1E1486A7-F162-4655-B670-DADD3E670B4A}" type="presOf" srcId="{38A4D5CC-C0D4-46A6-B594-EADF2554188E}" destId="{73A8A473-5284-4720-B979-49F3B8F6DAFA}" srcOrd="0" destOrd="0" presId="urn:microsoft.com/office/officeart/2005/8/layout/chevron2"/>
    <dgm:cxn modelId="{477FE076-F6E8-45DF-999E-9302B487CDCA}" type="presOf" srcId="{EB877D2F-00C9-4CCF-835F-1E762B37CDFF}" destId="{BA3A1E2C-C78B-4804-BA63-D12FE95C5A81}" srcOrd="0" destOrd="0" presId="urn:microsoft.com/office/officeart/2005/8/layout/chevron2"/>
    <dgm:cxn modelId="{3D295CA2-5C0B-457F-B4AD-142F28A27F9C}" type="presOf" srcId="{05C894B4-9AE5-4E79-89FE-939D74A08F59}" destId="{F893F08D-6043-4F1A-B5E6-7679B46E66CB}" srcOrd="0" destOrd="0" presId="urn:microsoft.com/office/officeart/2005/8/layout/chevron2"/>
    <dgm:cxn modelId="{3A6F8B9F-5D26-43EE-916C-24A0F8F2939D}" type="presParOf" srcId="{170C1D9D-801C-4311-9830-CBB65361B0A5}" destId="{E39A0ADC-45F6-4B6E-B985-02D98FE88618}" srcOrd="0" destOrd="0" presId="urn:microsoft.com/office/officeart/2005/8/layout/chevron2"/>
    <dgm:cxn modelId="{DBB7E272-2A6A-4158-ACD7-9064FD0EB211}" type="presParOf" srcId="{E39A0ADC-45F6-4B6E-B985-02D98FE88618}" destId="{E945B271-49BE-4960-9520-D832BD913045}" srcOrd="0" destOrd="0" presId="urn:microsoft.com/office/officeart/2005/8/layout/chevron2"/>
    <dgm:cxn modelId="{EDFC0A02-2429-4209-9543-CC187E467C67}" type="presParOf" srcId="{E39A0ADC-45F6-4B6E-B985-02D98FE88618}" destId="{703B6FF9-AA24-4952-A067-613F3A1C7F94}" srcOrd="1" destOrd="0" presId="urn:microsoft.com/office/officeart/2005/8/layout/chevron2"/>
    <dgm:cxn modelId="{C2FF8CCC-FF2B-4E74-8044-33BC45217B92}" type="presParOf" srcId="{170C1D9D-801C-4311-9830-CBB65361B0A5}" destId="{12C580E7-EE64-4978-BA46-02C8DB300BD8}" srcOrd="1" destOrd="0" presId="urn:microsoft.com/office/officeart/2005/8/layout/chevron2"/>
    <dgm:cxn modelId="{717714D4-4FFA-4A61-9DD9-E7013E93D465}" type="presParOf" srcId="{170C1D9D-801C-4311-9830-CBB65361B0A5}" destId="{57DA72FF-6C1C-4CC0-851C-CB973A0FCD33}" srcOrd="2" destOrd="0" presId="urn:microsoft.com/office/officeart/2005/8/layout/chevron2"/>
    <dgm:cxn modelId="{8D22A14C-138D-4847-9AE0-3DA8FFBCEC91}" type="presParOf" srcId="{57DA72FF-6C1C-4CC0-851C-CB973A0FCD33}" destId="{C97E29DA-B54E-4403-BC37-FA899A007D69}" srcOrd="0" destOrd="0" presId="urn:microsoft.com/office/officeart/2005/8/layout/chevron2"/>
    <dgm:cxn modelId="{8E502D64-352E-4969-9565-5D9107FD4AC8}" type="presParOf" srcId="{57DA72FF-6C1C-4CC0-851C-CB973A0FCD33}" destId="{BA2C762C-6D58-4985-9C91-35110DD8E360}" srcOrd="1" destOrd="0" presId="urn:microsoft.com/office/officeart/2005/8/layout/chevron2"/>
    <dgm:cxn modelId="{EC56B2EA-609E-47FA-9F14-6260AF6A94FC}" type="presParOf" srcId="{170C1D9D-801C-4311-9830-CBB65361B0A5}" destId="{D9A0BD0A-6D3B-4238-9EC8-3838BAF70204}" srcOrd="3" destOrd="0" presId="urn:microsoft.com/office/officeart/2005/8/layout/chevron2"/>
    <dgm:cxn modelId="{0E46843D-9F6D-4C07-BB45-96485DE7388D}" type="presParOf" srcId="{170C1D9D-801C-4311-9830-CBB65361B0A5}" destId="{C0FFBD5F-C8E7-4735-A72C-31875BC5DAEF}" srcOrd="4" destOrd="0" presId="urn:microsoft.com/office/officeart/2005/8/layout/chevron2"/>
    <dgm:cxn modelId="{E1D94F19-54E5-41DE-BC37-1C71B30CD737}" type="presParOf" srcId="{C0FFBD5F-C8E7-4735-A72C-31875BC5DAEF}" destId="{F893F08D-6043-4F1A-B5E6-7679B46E66CB}" srcOrd="0" destOrd="0" presId="urn:microsoft.com/office/officeart/2005/8/layout/chevron2"/>
    <dgm:cxn modelId="{12C49AD7-27E8-4606-860B-8610DA7EDB5C}" type="presParOf" srcId="{C0FFBD5F-C8E7-4735-A72C-31875BC5DAEF}" destId="{F1B7846F-4575-4E40-A1E6-41C754760187}" srcOrd="1" destOrd="0" presId="urn:microsoft.com/office/officeart/2005/8/layout/chevron2"/>
    <dgm:cxn modelId="{EA2F71E0-0FF6-4BD8-8399-36EE24FECED4}" type="presParOf" srcId="{170C1D9D-801C-4311-9830-CBB65361B0A5}" destId="{53EC3033-FE71-4739-957E-2229C2842695}" srcOrd="5" destOrd="0" presId="urn:microsoft.com/office/officeart/2005/8/layout/chevron2"/>
    <dgm:cxn modelId="{DC64BA53-3559-49AC-83B6-C57A337B99C7}" type="presParOf" srcId="{170C1D9D-801C-4311-9830-CBB65361B0A5}" destId="{ADBAC0A9-08F4-44E9-AD4B-5B01CA436326}" srcOrd="6" destOrd="0" presId="urn:microsoft.com/office/officeart/2005/8/layout/chevron2"/>
    <dgm:cxn modelId="{38AD98C4-FBF2-49B6-B298-607FB1F5B0B0}" type="presParOf" srcId="{ADBAC0A9-08F4-44E9-AD4B-5B01CA436326}" destId="{BA3A1E2C-C78B-4804-BA63-D12FE95C5A81}" srcOrd="0" destOrd="0" presId="urn:microsoft.com/office/officeart/2005/8/layout/chevron2"/>
    <dgm:cxn modelId="{0A4D580D-A87A-4B74-9A6F-29FB1AC16572}" type="presParOf" srcId="{ADBAC0A9-08F4-44E9-AD4B-5B01CA436326}" destId="{B1965C2A-DD6C-4F12-83D8-FAA5E8612F1D}" srcOrd="1" destOrd="0" presId="urn:microsoft.com/office/officeart/2005/8/layout/chevron2"/>
    <dgm:cxn modelId="{82E07DA0-A222-452C-BD91-6D1465F2A0D3}" type="presParOf" srcId="{170C1D9D-801C-4311-9830-CBB65361B0A5}" destId="{DF2F4496-27C8-4B7D-84C1-6FB6B6BF9A59}" srcOrd="7" destOrd="0" presId="urn:microsoft.com/office/officeart/2005/8/layout/chevron2"/>
    <dgm:cxn modelId="{312ADE1D-C115-40B3-8678-53F6AED01446}" type="presParOf" srcId="{170C1D9D-801C-4311-9830-CBB65361B0A5}" destId="{C92C1FF0-C3D2-4359-AB95-B9F8D5203240}" srcOrd="8" destOrd="0" presId="urn:microsoft.com/office/officeart/2005/8/layout/chevron2"/>
    <dgm:cxn modelId="{1E2878BF-D947-4FBE-94F6-13B84385A76A}" type="presParOf" srcId="{C92C1FF0-C3D2-4359-AB95-B9F8D5203240}" destId="{73A8A473-5284-4720-B979-49F3B8F6DAFA}" srcOrd="0" destOrd="0" presId="urn:microsoft.com/office/officeart/2005/8/layout/chevron2"/>
    <dgm:cxn modelId="{F3779FEE-0AAC-4F76-861D-9E7CEF7328A8}" type="presParOf" srcId="{C92C1FF0-C3D2-4359-AB95-B9F8D5203240}" destId="{B47A9953-CECF-4EB7-B7B8-5C13FC3AB35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45B271-49BE-4960-9520-D832BD913045}">
      <dsp:nvSpPr>
        <dsp:cNvPr id="0" name=""/>
        <dsp:cNvSpPr/>
      </dsp:nvSpPr>
      <dsp:spPr>
        <a:xfrm rot="5400000">
          <a:off x="-90097" y="92339"/>
          <a:ext cx="600651" cy="420456"/>
        </a:xfrm>
        <a:prstGeom prst="chevron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-5400000">
        <a:off x="1" y="212469"/>
        <a:ext cx="420456" cy="180195"/>
      </dsp:txXfrm>
    </dsp:sp>
    <dsp:sp modelId="{703B6FF9-AA24-4952-A067-613F3A1C7F94}">
      <dsp:nvSpPr>
        <dsp:cNvPr id="0" name=""/>
        <dsp:cNvSpPr/>
      </dsp:nvSpPr>
      <dsp:spPr>
        <a:xfrm rot="5400000">
          <a:off x="2499292" y="-2076594"/>
          <a:ext cx="390423" cy="454809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глубокое насыщение влагой;</a:t>
          </a:r>
          <a:endParaRPr lang="ru-RU" sz="1700" kern="1200" dirty="0"/>
        </a:p>
      </dsp:txBody>
      <dsp:txXfrm rot="-5400000">
        <a:off x="420457" y="21300"/>
        <a:ext cx="4529036" cy="352305"/>
      </dsp:txXfrm>
    </dsp:sp>
    <dsp:sp modelId="{C97E29DA-B54E-4403-BC37-FA899A007D69}">
      <dsp:nvSpPr>
        <dsp:cNvPr id="0" name=""/>
        <dsp:cNvSpPr/>
      </dsp:nvSpPr>
      <dsp:spPr>
        <a:xfrm rot="5400000">
          <a:off x="-90097" y="568870"/>
          <a:ext cx="600651" cy="420456"/>
        </a:xfrm>
        <a:prstGeom prst="chevron">
          <a:avLst/>
        </a:prstGeom>
        <a:solidFill>
          <a:schemeClr val="accent5">
            <a:alpha val="90000"/>
            <a:hueOff val="0"/>
            <a:satOff val="0"/>
            <a:lumOff val="0"/>
            <a:alphaOff val="-1000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-5400000">
        <a:off x="1" y="689000"/>
        <a:ext cx="420456" cy="180195"/>
      </dsp:txXfrm>
    </dsp:sp>
    <dsp:sp modelId="{BA2C762C-6D58-4985-9C91-35110DD8E360}">
      <dsp:nvSpPr>
        <dsp:cNvPr id="0" name=""/>
        <dsp:cNvSpPr/>
      </dsp:nvSpPr>
      <dsp:spPr>
        <a:xfrm rot="5400000">
          <a:off x="2499292" y="-1600063"/>
          <a:ext cx="390423" cy="454809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ускорение обновления  эпидермиса</a:t>
          </a:r>
          <a:endParaRPr lang="ru-RU" sz="1700" kern="1200" dirty="0"/>
        </a:p>
      </dsp:txBody>
      <dsp:txXfrm rot="-5400000">
        <a:off x="420457" y="497831"/>
        <a:ext cx="4529036" cy="352305"/>
      </dsp:txXfrm>
    </dsp:sp>
    <dsp:sp modelId="{F893F08D-6043-4F1A-B5E6-7679B46E66CB}">
      <dsp:nvSpPr>
        <dsp:cNvPr id="0" name=""/>
        <dsp:cNvSpPr/>
      </dsp:nvSpPr>
      <dsp:spPr>
        <a:xfrm rot="5400000">
          <a:off x="-90097" y="1045400"/>
          <a:ext cx="600651" cy="420456"/>
        </a:xfrm>
        <a:prstGeom prst="chevron">
          <a:avLst/>
        </a:prstGeom>
        <a:solidFill>
          <a:schemeClr val="accent5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-5400000">
        <a:off x="1" y="1165530"/>
        <a:ext cx="420456" cy="180195"/>
      </dsp:txXfrm>
    </dsp:sp>
    <dsp:sp modelId="{F1B7846F-4575-4E40-A1E6-41C754760187}">
      <dsp:nvSpPr>
        <dsp:cNvPr id="0" name=""/>
        <dsp:cNvSpPr/>
      </dsp:nvSpPr>
      <dsp:spPr>
        <a:xfrm rot="5400000">
          <a:off x="2499292" y="-1123533"/>
          <a:ext cx="390423" cy="454809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нейтрализация свободных радикалов</a:t>
          </a:r>
          <a:endParaRPr lang="ru-RU" sz="1700" kern="1200" dirty="0"/>
        </a:p>
      </dsp:txBody>
      <dsp:txXfrm rot="-5400000">
        <a:off x="420457" y="974361"/>
        <a:ext cx="4529036" cy="352305"/>
      </dsp:txXfrm>
    </dsp:sp>
    <dsp:sp modelId="{BA3A1E2C-C78B-4804-BA63-D12FE95C5A81}">
      <dsp:nvSpPr>
        <dsp:cNvPr id="0" name=""/>
        <dsp:cNvSpPr/>
      </dsp:nvSpPr>
      <dsp:spPr>
        <a:xfrm rot="5400000">
          <a:off x="-90097" y="1521931"/>
          <a:ext cx="600651" cy="420456"/>
        </a:xfrm>
        <a:prstGeom prst="chevron">
          <a:avLst/>
        </a:prstGeom>
        <a:solidFill>
          <a:schemeClr val="accent5">
            <a:alpha val="90000"/>
            <a:hueOff val="0"/>
            <a:satOff val="0"/>
            <a:lumOff val="0"/>
            <a:alphaOff val="-3000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-5400000">
        <a:off x="1" y="1642061"/>
        <a:ext cx="420456" cy="180195"/>
      </dsp:txXfrm>
    </dsp:sp>
    <dsp:sp modelId="{B1965C2A-DD6C-4F12-83D8-FAA5E8612F1D}">
      <dsp:nvSpPr>
        <dsp:cNvPr id="0" name=""/>
        <dsp:cNvSpPr/>
      </dsp:nvSpPr>
      <dsp:spPr>
        <a:xfrm rot="5400000">
          <a:off x="2499292" y="-647002"/>
          <a:ext cx="390423" cy="454809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нормализация работы местного иммунитета</a:t>
          </a:r>
          <a:endParaRPr lang="ru-RU" sz="1700" kern="1200" dirty="0"/>
        </a:p>
      </dsp:txBody>
      <dsp:txXfrm rot="-5400000">
        <a:off x="420457" y="1450892"/>
        <a:ext cx="4529036" cy="352305"/>
      </dsp:txXfrm>
    </dsp:sp>
    <dsp:sp modelId="{73A8A473-5284-4720-B979-49F3B8F6DAFA}">
      <dsp:nvSpPr>
        <dsp:cNvPr id="0" name=""/>
        <dsp:cNvSpPr/>
      </dsp:nvSpPr>
      <dsp:spPr>
        <a:xfrm rot="5400000">
          <a:off x="-90097" y="2079492"/>
          <a:ext cx="600651" cy="420456"/>
        </a:xfrm>
        <a:prstGeom prst="chevron">
          <a:avLst/>
        </a:prstGeom>
        <a:solidFill>
          <a:schemeClr val="accent5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-5400000">
        <a:off x="1" y="2199622"/>
        <a:ext cx="420456" cy="180195"/>
      </dsp:txXfrm>
    </dsp:sp>
    <dsp:sp modelId="{B47A9953-CECF-4EB7-B7B8-5C13FC3AB352}">
      <dsp:nvSpPr>
        <dsp:cNvPr id="0" name=""/>
        <dsp:cNvSpPr/>
      </dsp:nvSpPr>
      <dsp:spPr>
        <a:xfrm rot="5400000">
          <a:off x="2418261" y="-89441"/>
          <a:ext cx="552484" cy="454809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7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уплотнение дермы за счет выработки </a:t>
          </a:r>
          <a:r>
            <a:rPr lang="ru-RU" sz="1700" kern="1200" dirty="0" err="1" smtClean="0"/>
            <a:t>коллагеновых</a:t>
          </a:r>
          <a:r>
            <a:rPr lang="ru-RU" sz="1700" kern="1200" dirty="0" smtClean="0"/>
            <a:t> волокон</a:t>
          </a:r>
          <a:endParaRPr lang="ru-RU" sz="1700" kern="1200" dirty="0"/>
        </a:p>
      </dsp:txBody>
      <dsp:txXfrm rot="-5400000">
        <a:off x="420456" y="1935334"/>
        <a:ext cx="4521125" cy="4985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1183FB-9C46-4DA1-A037-1BFC901C484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2E779-23D2-40B7-936F-AE5B6EA589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1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805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Что объединяет всех этих женщин?!</a:t>
            </a:r>
          </a:p>
          <a:p>
            <a:endParaRPr lang="ru-RU" dirty="0" smtClean="0"/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Известно, что с возрастом кожа становится суше, тоньше, появляются пигментные пятна и образуются морщины. Помощь коже предлагают многие косметические препараты, «обещая» ей увлажняющий, восстанавливающий и подтягивающий эффект.  Внешний вид кожи может улучшить любой увлажняющий крем, некоторые средства обладают успокаивающим действием, многие косметические препараты могут бороться с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пигментацией кожи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Но все они оказывают в основном внешнее воздействие на кожу. А как же быть с процессами, которые протекают на клеточном уровне? Сегодня приостановить процессы возрастных изменений может только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пептидная косметика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33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Все огромное многообразие белковых соединений состоит из 20 видов аминокислот.  Пептиды,</a:t>
            </a:r>
            <a:r>
              <a:rPr lang="ru-RU" baseline="0" dirty="0" smtClean="0"/>
              <a:t> содержащие сотни и более аминокислот называют белками, а пептидами называют соединения состоящие из десятков, а иногда и меньше аминокислот. </a:t>
            </a:r>
          </a:p>
          <a:p>
            <a:r>
              <a:rPr lang="ru-RU" baseline="0" dirty="0" err="1" smtClean="0"/>
              <a:t>Ди</a:t>
            </a:r>
            <a:r>
              <a:rPr lang="ru-RU" baseline="0" dirty="0" smtClean="0"/>
              <a:t>-, три-, тетра-, олиго- (не более 20)</a:t>
            </a:r>
          </a:p>
          <a:p>
            <a:r>
              <a:rPr lang="ru-RU" dirty="0" smtClean="0"/>
              <a:t>Белки,</a:t>
            </a:r>
            <a:r>
              <a:rPr lang="ru-RU" baseline="0" dirty="0" smtClean="0"/>
              <a:t> такие как коллаген, эластин, кератин, используют в косметологии давно. А вот пептиды начали применять сравнительно недавно. И на сегодняшний день это не просто новой тренд. Применение пептидов имеет научное преимущество перед известными белками.</a:t>
            </a:r>
          </a:p>
          <a:p>
            <a:r>
              <a:rPr lang="ru-RU" baseline="0" dirty="0" smtClean="0"/>
              <a:t>Основной проблемой белков при нанесении на кожу в составе косметических средств или фармацевтических препаратов является большой размер молекул, что исключает проникновение этих молекул через роговой слой. Даже в белковых </a:t>
            </a:r>
            <a:r>
              <a:rPr lang="ru-RU" baseline="0" dirty="0" err="1" smtClean="0"/>
              <a:t>гидролизатах</a:t>
            </a:r>
            <a:r>
              <a:rPr lang="ru-RU" baseline="0" dirty="0" smtClean="0"/>
              <a:t>, которые обычно используют в косметике, остаются слишком большие фрагменты, чтобы можно было говорить об их эффективном проникновении в кожу. Крупные белковые полимеры на поверхности кожи формируют пленку, которая при достаточной влажности воздуха увлажняет и смягчает роговой слой или наоборот может оказывать </a:t>
            </a:r>
            <a:r>
              <a:rPr lang="ru-RU" baseline="0" dirty="0" err="1" smtClean="0"/>
              <a:t>лифтинговый</a:t>
            </a:r>
            <a:r>
              <a:rPr lang="ru-RU" baseline="0" dirty="0" smtClean="0"/>
              <a:t> эффект и вызывать чувство </a:t>
            </a:r>
            <a:r>
              <a:rPr lang="ru-RU" baseline="0" dirty="0" err="1" smtClean="0"/>
              <a:t>стянутости</a:t>
            </a:r>
            <a:r>
              <a:rPr lang="ru-RU" baseline="0" dirty="0" smtClean="0"/>
              <a:t>, если на улице очень сухо, ветрено или морозно. Особенность пептидов как раз в том, что они на порядок меньше белков и легче проникают через верхний слой эпидермиса, попадая в дерму участвуют в различных биохимических процессах в клетках в том числе и в синтезе собственного коллагена и эластина.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249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Биомиметические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пептиды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это низкомолекулярные вещества белковой природы, с максимальным уровнем усвояемости человеческим организмом, регулирующие различные физиологические процессы в коже путем сигнального воздействия на клетки. 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Их можно использовать для поверхностного нанесения в виде крема или сыворотки – они легко проникнут на нужную глубину дермы и активизируют нужные для сохранения и восстановления молодости процессы.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Кроме этого пептиды способны: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          стимулировать процессы регенерации;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          восстанавливать микроциркуляцию крови;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          контролировать образование меланина;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          повышать механизмы естественной антиоксидантной защиты и многое другое.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280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По</a:t>
            </a:r>
            <a:r>
              <a:rPr lang="ru-RU" baseline="0" dirty="0" smtClean="0"/>
              <a:t> механизму действия пептиды бывают: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Сигнальные пептиды запускают синтез гиалуроновой кислоты, коллагеновых и </a:t>
            </a:r>
            <a:r>
              <a:rPr lang="ru-RU" dirty="0" err="1" smtClean="0"/>
              <a:t>эластиновых</a:t>
            </a:r>
            <a:r>
              <a:rPr lang="ru-RU" dirty="0" smtClean="0"/>
              <a:t> волокон, уплотняют кожу, восстанавливают тургор, разглаживают морщины. Самый популярный сигнальный пептид — </a:t>
            </a:r>
            <a:r>
              <a:rPr lang="ru-RU" dirty="0" err="1" smtClean="0"/>
              <a:t>матриксил</a:t>
            </a:r>
            <a:r>
              <a:rPr lang="ru-RU" dirty="0" smtClean="0"/>
              <a:t>.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Коллаген состоит из трех полипептидных цепей, поэтому добавление сигнальных пептидов может стимулировать кожу к дополнительной его выработке. Больше коллагена может сделать кожу более упругой и молодой.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Транспортные: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Было доказано, что эти микроэлементы стимулируют синтез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проколлагена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улучшают эластичность кожи и её общий внешний вид. Например, комплекс меди состоит из аминокислот глицина, гистамина и лизина и используется при лечении диабетических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нейропатических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язв. Их иногда называют «проникающими пептидами» или «пептидами мембранной трансдукции».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033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ru-RU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Ингибиторы </a:t>
            </a:r>
            <a:r>
              <a:rPr lang="ru-RU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нейротрансмиттеров</a:t>
            </a: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Эти пептиды добавляют в косметику для коррекции морщин, поскольку они подавляют высвобождение ацетилхолина за счет различных химических взаимодействий, что лишает мышцу возможности сокращаться и расслабляет её. К самым экстремальным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нейротрансмиттерам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относятся яд Кураре и токсин ботулизма (ботокс). Также были разработаны менее инвазивные версии для использования на коже: их действие состоит в том, что они расслабляют мимические мышцы лица, они не сокращаются так сильно, что вызывает разглаживание морщин. Исследования </a:t>
            </a:r>
            <a:r>
              <a:rPr lang="ru-RU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</a:t>
            </a:r>
            <a:r>
              <a:rPr lang="ru-RU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vivo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показали, что пептиды-ингибиторы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нейротрансмиттеров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уменьшают некоторые типы морщин примерно на 30%.</a:t>
            </a:r>
          </a:p>
          <a:p>
            <a:endParaRPr lang="ru-RU" dirty="0" smtClean="0"/>
          </a:p>
          <a:p>
            <a:r>
              <a:rPr lang="ru-RU" dirty="0" smtClean="0"/>
              <a:t>Ингибиторы</a:t>
            </a:r>
            <a:r>
              <a:rPr lang="ru-RU" baseline="0" dirty="0" smtClean="0"/>
              <a:t> ферментов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Пептиды-ингибиторы ферментов могут уменьшить распад коллагена и других белков, вмешиваясь в процессы, которые расщепляют эти белки.  Пептид, полученный из белков риса или из соевых белков, могут подавлять ферменты, в частности протеазы. Они могут иметь некоторый потенциал для замедления роста волос и уменьшения пигментации.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29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Снижение выработки пептидов происходит после 25 лет. После этого возраста можно постепенно вводить в рутинную программу самостоятельного домашнего ухода косметические продукты с пептидами. </a:t>
            </a:r>
          </a:p>
          <a:p>
            <a:r>
              <a:rPr lang="ru-RU" dirty="0" smtClean="0"/>
              <a:t> Пептидная косметика является сегодня тем направлением, которое открывает</a:t>
            </a:r>
            <a:r>
              <a:rPr lang="ru-RU" baseline="0" dirty="0" smtClean="0"/>
              <a:t> самые впечатляющие перспективы в борьбе с разнообразными эстетическими проблемами и патологиями кожи. Это становится особенно очевидным в общем тренде развития косметологических средств и методов в сторону повышения биологической активности.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rtl="0"/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Пептиды могут стать отличным дополнением к повседневному уходу за кожей, потому что они помогают решить множество проблем. Но, как и в случае со всеми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антивозрастными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ингредиентами, лучший подход — использовать их в связке с другими полезными компонентами – антиоксидантами, увлажняющими и восстанавливающими ингредиентами. Такой полезный комплекс активных веществ, дополненный солнцезащитным средством способен заметно улучшить состояние и продлить молодость кожи.</a:t>
            </a:r>
          </a:p>
          <a:p>
            <a:pPr rtl="0"/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6369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Старение характеризуется увеличением количества токсичного белка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прогерина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который оказывает негативное влияние на функции клетки (структуру ядра и ДНК-репликацию).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Progeline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ru-RU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Прожелин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ru-RU" dirty="0" smtClean="0"/>
              <a:t>- о</a:t>
            </a:r>
            <a:r>
              <a:rPr lang="ru-RU" baseline="0" dirty="0" smtClean="0"/>
              <a:t>тносится к группе пептидов ингибиторов ферментов. Обладает уникальным механизмом действия на модуляцию синтеза </a:t>
            </a:r>
            <a:r>
              <a:rPr lang="ru-RU" baseline="0" dirty="0" err="1" smtClean="0"/>
              <a:t>прогерина</a:t>
            </a:r>
            <a:r>
              <a:rPr lang="ru-RU" baseline="0" dirty="0" smtClean="0"/>
              <a:t> -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снижает его синтез, клинически улучшает признаки, связанные со зрелой кожей: уменьшает провисание, рыхлость и морщины. Клинические исследования подтверждают его эффективность как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антивозрастного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компонента.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 smtClean="0"/>
              <a:t>SpecPed</a:t>
            </a:r>
            <a:r>
              <a:rPr lang="en-US" b="1" dirty="0" smtClean="0"/>
              <a:t>®</a:t>
            </a:r>
            <a:r>
              <a:rPr lang="en-US" sz="1100" b="1" i="1" dirty="0" smtClean="0"/>
              <a:t> </a:t>
            </a:r>
            <a:r>
              <a:rPr lang="ru-RU" b="1" dirty="0" smtClean="0"/>
              <a:t>– </a:t>
            </a:r>
            <a:r>
              <a:rPr lang="ru-RU" b="0" dirty="0" smtClean="0"/>
              <a:t>относится к пептидам </a:t>
            </a:r>
            <a:r>
              <a:rPr lang="ru-RU" b="0" dirty="0" err="1" smtClean="0"/>
              <a:t>миорелаксантам</a:t>
            </a:r>
            <a:r>
              <a:rPr lang="ru-RU" b="0" dirty="0" smtClean="0"/>
              <a:t>.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Ацетил гексапептид-8 помогает расслабить мышцы, временно ограничивая перепроизводство и высвобождение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нейротрансмитеров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которые инициируют и контролируют интенсивность сокращения лицевых мышц. Когда мышцы расслабляются, кожа расслабляется и выравнивается, уменьшая появление морщин.</a:t>
            </a:r>
          </a:p>
          <a:p>
            <a:endParaRPr lang="ru-RU" dirty="0" smtClean="0"/>
          </a:p>
          <a:p>
            <a:r>
              <a:rPr lang="en-US" b="1" dirty="0" smtClean="0"/>
              <a:t>Hymagic-4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это комплекс из 4 видов гиалуроновой кислоты с разными свойствами, которые могут точно попадать в конкретные слои кожи, чтобы увеличить количество воды снаружи и удерживать воду изнутри. Таким образом кожа полностью увлажняется и наполняется водой,</a:t>
            </a:r>
            <a:r>
              <a:rPr lang="ru-RU" baseline="0" dirty="0" smtClean="0"/>
              <a:t> а эластичность улучшается непосредственно изнутри.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Crosspolymer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образует плотную защитную пленку на поверхности кожи, уменьшая потерю влаги изнутри, а также обеспечивает 24-часовое увлажнение и защиту от загрязнения/ультрафиолета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удерживает воду на поверхности кожи, питает роговой слой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Acetylated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прочно прилегает к роговому слою, обеспечивая превосходное увлажнение и восстановление поврежденного рогового слоя.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Hydrolyzed 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быстро проникает в эпидермис и дерму, увлажняя и восстанавливая кожу изнутри.</a:t>
            </a:r>
          </a:p>
          <a:p>
            <a:pPr marL="0" indent="0">
              <a:buNone/>
            </a:pPr>
            <a:r>
              <a:rPr lang="en-US" b="1" dirty="0" smtClean="0"/>
              <a:t>FUKOGEL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комбинация полисахаридов, которые получают путем биотехнологического процесса ферментации из натуральных растительных компонентов – растительного сорбитола (полученного из кукурузы) и растительного пептона (полученного из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немодифицированной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сои) Оказывает длительный двойной эффект увлажнения. Содержит комбинацию трех сахаров (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L-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фукозы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Д-галактозы и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галактуроновой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кислоты..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Его высокомолекулярная часть создает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высокоувлажняющую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воздухопроницаемую комфортную защитную пленку на поверхности, защищая от неблагоприятных факторов.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Низкомолекулярная часть  проникает в дерму и уже через 3 часа после нанесения обеспечивает в 1,5 раза более сильное увлажняющее действие, чем гиалуроновая кислота.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Кожа становится шелковистой и нежной.</a:t>
            </a:r>
          </a:p>
          <a:p>
            <a:pPr marL="0" indent="0">
              <a:buNone/>
            </a:pPr>
            <a:r>
              <a:rPr lang="en-US" b="1" dirty="0" smtClean="0"/>
              <a:t>GLYCOLIFT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Анионный полисахарид, полученный путем ферментации бурой водоросли. Действует как вторая кожа, обеспечивая немедленный и длительный эффект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лифтинга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уплотнения эпидермиса. Защищает от негативного воздействия окружающей среды – связывает токсины и тяжелые металлы.</a:t>
            </a:r>
          </a:p>
          <a:p>
            <a:pPr marL="0" indent="0">
              <a:buNone/>
            </a:pPr>
            <a:r>
              <a:rPr lang="en-US" b="1" dirty="0" smtClean="0"/>
              <a:t>HUDROCHEM 50 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Производное мочевины. Увлажняющая добавка. В отличие от мочевины, которая имеет щелочную рН и оказывает неблагоприятное влияние на стабильность косметических средств в процессе хранения,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гидроксиэтилмочевина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прекрасно совместима со всеми ингредиентами рецептур. Способна удерживать воду в количестве до 82% своего веса. Не создает на коже ощущение липкости и жирности, обладает гигроскопичностью. Способствует увеличению эластичности и гладкости кожи и значительно улучшает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сенсорику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5409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 smtClean="0"/>
              <a:t>Syniorage</a:t>
            </a:r>
            <a:r>
              <a:rPr lang="en-US" dirty="0" smtClean="0"/>
              <a:t> PW LS 9847</a:t>
            </a:r>
            <a:r>
              <a:rPr lang="ru-RU" dirty="0" smtClean="0"/>
              <a:t> – относится к сигнальным пептидам, </a:t>
            </a:r>
            <a:r>
              <a:rPr lang="ru-RU" dirty="0" err="1" smtClean="0"/>
              <a:t>ремоделирующим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ru-RU" dirty="0" smtClean="0"/>
              <a:t>Способствует</a:t>
            </a:r>
            <a:r>
              <a:rPr lang="ru-RU" baseline="0" dirty="0" smtClean="0"/>
              <a:t> улучшению </a:t>
            </a:r>
            <a:r>
              <a:rPr lang="ru-RU" baseline="0" dirty="0" err="1" smtClean="0"/>
              <a:t>эпидермальной</a:t>
            </a:r>
            <a:r>
              <a:rPr lang="ru-RU" baseline="0" dirty="0" smtClean="0"/>
              <a:t> сплоченности посредством стимуляции: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Синтеза </a:t>
            </a:r>
            <a:r>
              <a:rPr lang="ru-RU" baseline="0" dirty="0" err="1" smtClean="0"/>
              <a:t>синдекана</a:t>
            </a:r>
            <a:r>
              <a:rPr lang="ru-RU" baseline="0" dirty="0" smtClean="0"/>
              <a:t> 1, небольшого </a:t>
            </a:r>
            <a:r>
              <a:rPr lang="ru-RU" baseline="0" dirty="0" err="1" smtClean="0"/>
              <a:t>протеогликана</a:t>
            </a:r>
            <a:r>
              <a:rPr lang="ru-RU" baseline="0" dirty="0" smtClean="0"/>
              <a:t>, участвующего в </a:t>
            </a:r>
            <a:r>
              <a:rPr lang="ru-RU" baseline="0" dirty="0" err="1" smtClean="0"/>
              <a:t>когезии</a:t>
            </a:r>
            <a:r>
              <a:rPr lang="ru-RU" baseline="0" dirty="0" smtClean="0"/>
              <a:t> (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вязь между одинаковыми молекулами внутри тела в пределах одной фазы)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эпидермальных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кератиноцитов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Синтеза коллагена 17 – фундаментального белка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гемидесмосом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небольшие структуры, похожие на шипы, которые в основном находятся в эпидермисе кожи). Большинство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кератиноцитов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содержат промежуточные 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гемидесмосомы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indent="0">
              <a:buNone/>
            </a:pP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Синьоранж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повышает упругость и эластичность кожи, улучшает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эпидермальную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сплоченность для получения более сияющей и однородной кожи.</a:t>
            </a:r>
          </a:p>
          <a:p>
            <a:pPr marL="0" indent="0">
              <a:buNone/>
            </a:pPr>
            <a:r>
              <a:rPr lang="ru-RU" dirty="0" smtClean="0"/>
              <a:t>В нашем креме он также присутствует в концентрации</a:t>
            </a:r>
            <a:r>
              <a:rPr lang="ru-RU" baseline="0" dirty="0" smtClean="0"/>
              <a:t> 1%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RICOBIO Triple Collagen Complex</a:t>
            </a:r>
            <a:r>
              <a:rPr lang="ru-RU" b="1" dirty="0" smtClean="0"/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состоит из морского коллагена, пептидов, укрепляющих коллаген, и ферментов — ингибиторов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коллагеназы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комплекс увеличивает синтез коллагена, укрепляет и защищает от разрушения коллаген, присутствующий в коже.</a:t>
            </a:r>
            <a:endParaRPr lang="ru-RU" b="1" dirty="0" smtClean="0"/>
          </a:p>
          <a:p>
            <a:endParaRPr lang="ru-RU" dirty="0" smtClean="0"/>
          </a:p>
          <a:p>
            <a:r>
              <a:rPr lang="en-US" b="1" dirty="0" smtClean="0"/>
              <a:t>Hymagic-4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это комплекс из 4 видов гиалуроновой кислоты с разными свойствами, которые могут точно попадать в конкретные слои кожи, чтобы увеличить количество воды снаружи и удерживать воду изнутри. Таким образом кожа полностью увлажняется и наполняется водой,</a:t>
            </a:r>
            <a:r>
              <a:rPr lang="ru-RU" baseline="0" dirty="0" smtClean="0"/>
              <a:t> а эластичность улучшается непосредственно изнутри.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Crosspolymer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образует плотную защитную пленку на поверхности кожи, уменьшая потерю влаги изнутри, а также обеспечивает 24-часовое увлажнение и защиту от загрязнения/ультрафиолета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удерживает воду на поверхности кожи, питает роговой слой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Acetylated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прочно прилегает к роговому слою, обеспечивая превосходное увлажнение и восстановление поврежденного рогового слоя.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Hydrolyzed 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быстро проникает в эпидермис и дерму, увлажняя и восстанавливая кожу изнутри.</a:t>
            </a:r>
          </a:p>
          <a:p>
            <a:pPr marL="0" indent="0">
              <a:buNone/>
            </a:pPr>
            <a:r>
              <a:rPr lang="en-US" b="1" dirty="0" smtClean="0"/>
              <a:t>FUKOGEL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комбинация полисахаридов, которые получают путем биотехнологического процесса ферментации из натуральных растительных компонентов – растительного сорбитола (полученного из кукурузы) и растительного пептона (полученного из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немодифицированной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сои) Оказывает длительный двойной эффект увлажнения. Содержит комбинацию трех сахаров (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L-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фукозы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Д-галактозы и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галактуроновой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кислоты..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Его высокомолекулярная часть создает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высокоувлажняющую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воздухопроницаемую комфортную защитную пленку на поверхности, защищая от неблагоприятных факторов.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Низкомолекулярная часть  проникает в дерму и уже через 3 часа после нанесения обеспечивает в 1,5 раза более сильное увлажняющее действие, чем гиалуроновая кислота.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Кожа становится шелковистой и нежной.</a:t>
            </a:r>
          </a:p>
          <a:p>
            <a:pPr marL="0" indent="0">
              <a:buNone/>
            </a:pPr>
            <a:r>
              <a:rPr lang="en-US" b="1" dirty="0" smtClean="0"/>
              <a:t>GLYCOLIFT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Анионный полисахарид, полученный путем ферментации бурой водоросли. Действует как вторая кожа, обеспечивая немедленный и длительный эффект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лифтинга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уплотнения эпидермиса. Защищает от негативного воздействия окружающей среды – связывает токсины и тяжелые металлы.</a:t>
            </a:r>
          </a:p>
          <a:p>
            <a:pPr marL="0" indent="0">
              <a:buNone/>
            </a:pPr>
            <a:r>
              <a:rPr lang="en-US" b="1" dirty="0" smtClean="0"/>
              <a:t>HUDROCHEM 50 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Производное мочевины. Увлажняющая добавка. В отличие от мочевины, которая имеет щелочную рН и оказывает неблагоприятное влияние на стабильность косметических средств в процессе хранения,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гидроксиэтилмочевина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прекрасно совместима со всеми ингредиентами рецептур. Способна удерживать воду в количестве до 82% своего веса. Не создает на коже ощущение липкости и жирности, обладает гигроскопичностью. Способствует увеличению эластичности и гладкости кожи и значительно улучшает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сенсорику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73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 smtClean="0"/>
              <a:t>Eyeliss</a:t>
            </a:r>
            <a:r>
              <a:rPr lang="en-US" b="1" baseline="30000" dirty="0" err="1" smtClean="0"/>
              <a:t>TM</a:t>
            </a:r>
            <a:r>
              <a:rPr lang="ru-RU" baseline="30000" dirty="0" smtClean="0"/>
              <a:t> </a:t>
            </a:r>
            <a:r>
              <a:rPr lang="en-US" dirty="0" smtClean="0"/>
              <a:t>(Dipeptid-2, </a:t>
            </a:r>
            <a:r>
              <a:rPr lang="en-US" dirty="0" err="1" smtClean="0"/>
              <a:t>Palmitoyl</a:t>
            </a:r>
            <a:r>
              <a:rPr lang="en-US" dirty="0" smtClean="0"/>
              <a:t> Tetrapeptide-7)</a:t>
            </a:r>
            <a:r>
              <a:rPr lang="ru-RU" dirty="0" smtClean="0"/>
              <a:t> – содержит пептид-иммуномодулятор, который способствует</a:t>
            </a:r>
            <a:r>
              <a:rPr lang="ru-RU" baseline="0" dirty="0" smtClean="0"/>
              <a:t> выработке </a:t>
            </a:r>
            <a:r>
              <a:rPr lang="ru-RU" baseline="0" dirty="0" err="1" smtClean="0"/>
              <a:t>провоспалительного</a:t>
            </a:r>
            <a:r>
              <a:rPr lang="ru-RU" baseline="0" dirty="0" smtClean="0"/>
              <a:t> медиатора ИЛ-6 базальными </a:t>
            </a:r>
            <a:r>
              <a:rPr lang="ru-RU" baseline="0" dirty="0" err="1" smtClean="0"/>
              <a:t>кератиноцитами</a:t>
            </a:r>
            <a:r>
              <a:rPr lang="ru-RU" baseline="0" dirty="0" smtClean="0"/>
              <a:t> и дипептид – 2, который у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лучшает лимфатический дренаж. Снимает отеки и устраняет темные круги под глазами.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 smtClean="0"/>
          </a:p>
          <a:p>
            <a:r>
              <a:rPr lang="en-US" b="1" dirty="0" err="1" smtClean="0"/>
              <a:t>Gabacare</a:t>
            </a:r>
            <a:r>
              <a:rPr lang="en-US" b="1" baseline="30000" dirty="0" err="1" smtClean="0"/>
              <a:t>TM</a:t>
            </a:r>
            <a:r>
              <a:rPr lang="en-US" dirty="0" smtClean="0"/>
              <a:t> (Aminobutyric Acid)</a:t>
            </a:r>
            <a:r>
              <a:rPr lang="ru-RU" dirty="0" smtClean="0"/>
              <a:t> – гамма аминомасляная кислота,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полученная методом ферментации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визуально заметно уменьшает морщины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оказывает выраженный ботокс-эффект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стимулирует синтез гиалуроновой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кислоты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эластина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восстанавливает поврежденную кожу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повышает эластичность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733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 smtClean="0"/>
              <a:t>SpecPed</a:t>
            </a:r>
            <a:r>
              <a:rPr lang="en-US" b="1" dirty="0" smtClean="0"/>
              <a:t>® </a:t>
            </a:r>
            <a:r>
              <a:rPr lang="ru-RU" b="1" dirty="0" smtClean="0"/>
              <a:t> – </a:t>
            </a:r>
            <a:r>
              <a:rPr lang="ru-RU" b="0" dirty="0" smtClean="0"/>
              <a:t>относится к пептидам </a:t>
            </a:r>
            <a:r>
              <a:rPr lang="ru-RU" b="0" dirty="0" err="1" smtClean="0"/>
              <a:t>миорелаксантам</a:t>
            </a:r>
            <a:r>
              <a:rPr lang="ru-RU" b="0" dirty="0" smtClean="0"/>
              <a:t>.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Ацетил гексапептид-8 помогает расслабить мышцы, временно ограничивая перепроизводство и высвобождение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нейротрансмитеров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которые инициируют и контролируют интенсивность сокращения лицевых мышц. Когда мышцы расслабляются, кожа расслабляется и выравнивается, уменьшая появление морщин.</a:t>
            </a:r>
          </a:p>
          <a:p>
            <a:r>
              <a:rPr lang="en-US" b="1" dirty="0" err="1" smtClean="0"/>
              <a:t>Gabacare</a:t>
            </a:r>
            <a:r>
              <a:rPr lang="en-US" b="1" baseline="30000" dirty="0" err="1" smtClean="0"/>
              <a:t>TM</a:t>
            </a:r>
            <a:r>
              <a:rPr lang="en-US" dirty="0" smtClean="0"/>
              <a:t> (Aminobutyric Acid)</a:t>
            </a:r>
            <a:r>
              <a:rPr lang="ru-RU" dirty="0" smtClean="0"/>
              <a:t> – гамма аминомасляная кислота,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полученная методом ферментации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визуально заметно уменьшает морщины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оказывает выраженный ботокс-эффект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стимулирует синтез гиалуроновой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кислоты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эластина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восстанавливает поврежденную кожу </a:t>
            </a:r>
          </a:p>
          <a:p>
            <a:pPr marL="171450" indent="-17145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повышает эластичность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 smtClean="0"/>
          </a:p>
          <a:p>
            <a:r>
              <a:rPr lang="en-US" b="1" dirty="0" smtClean="0"/>
              <a:t>Hymagic-4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это комплекс из 4 видов гиалуроновой кислоты с разными свойствами, которые могут точно попадать в конкретные слои кожи, чтобы увеличить количество воды снаружи и удерживать воду изнутри. Таким образом кожа полностью увлажняется и наполняется водой,</a:t>
            </a:r>
            <a:r>
              <a:rPr lang="ru-RU" baseline="0" dirty="0" smtClean="0"/>
              <a:t> а эластичность улучшается непосредственно изнутри.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Crosspolymer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образует плотную защитную пленку на поверхности кожи, уменьшая потерю влаги изнутри, а также обеспечивает 24-часовое увлажнение и защиту от загрязнения/ультрафиолета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удерживает воду на поверхности кожи, питает роговой слой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Acetylated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прочно прилегает к роговому слою, обеспечивая превосходное увлажнение и восстановление поврежденного рогового слоя.</a:t>
            </a:r>
          </a:p>
          <a:p>
            <a:pPr marL="228600" indent="-228600">
              <a:buAutoNum type="arabicPeriod"/>
            </a:pP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Hydrolyzed Sodium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Hyaluronate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быстро проникает в эпидермис и дерму, увлажняя и восстанавливая кожу изнутри.</a:t>
            </a:r>
          </a:p>
          <a:p>
            <a:pPr marL="0" indent="0">
              <a:buNone/>
            </a:pPr>
            <a:r>
              <a:rPr lang="en-US" b="1" dirty="0" smtClean="0"/>
              <a:t>FUKOGEL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комбинация полисахаридов, которые получают путем биотехнологического процесса ферментации из натуральных растительных компонентов – растительного сорбитола (полученного из кукурузы) и растительного пептона (полученного из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немодифицированной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сои) Оказывает длительный двойной эффект увлажнения. Содержит комбинацию трех сахаров (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L-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фукозы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Д-галактозы и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галактуроновой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кислоты..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Его высокомолекулярная часть создает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высокоувлажняющую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воздухопроницаемую комфортную защитную пленку на поверхности, защищая от неблагоприятных факторов.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Низкомолекулярная часть  проникает в дерму и уже через 3 часа после нанесения обеспечивает в 1,5 раза более сильное увлажняющее действие, чем гиалуроновая кислота.</a:t>
            </a:r>
          </a:p>
          <a:p>
            <a:pPr marL="0" indent="0">
              <a:buNone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Кожа становится шелковистой и нежной.</a:t>
            </a:r>
          </a:p>
          <a:p>
            <a:pPr marL="0" indent="0">
              <a:buNone/>
            </a:pPr>
            <a:r>
              <a:rPr lang="en-US" b="1" dirty="0" smtClean="0"/>
              <a:t>GLYCOLIFT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Анионный полисахарид, полученный путем ферментации бурой водоросли. Действует как вторая кожа, обеспечивая немедленный и длительный эффект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лифтинга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уплотнения эпидермиса. Защищает от негативного воздействия окружающей среды – связывает токсины и тяжелые металлы.</a:t>
            </a:r>
          </a:p>
          <a:p>
            <a:pPr marL="0" indent="0">
              <a:buNone/>
            </a:pPr>
            <a:r>
              <a:rPr lang="en-US" b="1" dirty="0" smtClean="0"/>
              <a:t>HUDROCHEM 50 </a:t>
            </a:r>
            <a:endParaRPr lang="ru-RU" b="1" dirty="0" smtClean="0"/>
          </a:p>
          <a:p>
            <a:pPr marL="0" indent="0">
              <a:buNone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Производное мочевины. Увлажняющая добавка. В отличие от мочевины, которая имеет щелочную рН и оказывает неблагоприятное влияние на стабильность косметических средств в процессе хранения,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гидроксиэтилмочевина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прекрасно совместима со всеми ингредиентами рецептур. Способна удерживать воду в количестве до 82% своего веса. Не создает на коже ощущение липкости и жирности, обладает гигроскопичностью. Способствует увеличению эластичности и гладкости кожи и значительно улучшает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сенсорику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ru-RU" b="1" dirty="0" smtClean="0"/>
          </a:p>
          <a:p>
            <a:r>
              <a:rPr lang="en-US" sz="1200" b="1" dirty="0" smtClean="0"/>
              <a:t>SEPITONIC M4 </a:t>
            </a:r>
            <a:r>
              <a:rPr lang="ru-RU" sz="1200" b="1" dirty="0" smtClean="0"/>
              <a:t>- </a:t>
            </a:r>
            <a:r>
              <a:rPr lang="ru-RU" sz="1200" dirty="0" smtClean="0">
                <a:solidFill>
                  <a:srgbClr val="008388"/>
                </a:solidFill>
                <a:latin typeface="+mn-lt"/>
                <a:cs typeface="Times New Roman" panose="02020603050405020304" pitchFamily="18" charset="0"/>
              </a:rPr>
              <a:t>это смесь минералов (магний, медь и цинк), призванных вернуть усталую кожу к жизни, оживить ее, «пробудив» заново клеточный метаболизм. </a:t>
            </a:r>
          </a:p>
          <a:p>
            <a:r>
              <a:rPr lang="ru-RU" sz="1200" dirty="0" smtClean="0">
                <a:solidFill>
                  <a:srgbClr val="008388"/>
                </a:solidFill>
                <a:latin typeface="+mn-lt"/>
                <a:cs typeface="Times New Roman" panose="02020603050405020304" pitchFamily="18" charset="0"/>
              </a:rPr>
              <a:t>Р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аботает хронологически на каждом этапе клеточного энергетического каскада. Результат действия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Сепитоника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клетках (увеличение ДНК, коллагена и регенерация клеток) наблюдается в течение 24 часов.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идеального сочетания катионов и анионов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Sepitonic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® усиливает энергетический баланс клеток, который осуществляется в митохондриях и внутри цитоплазмы.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9043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177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2FF97-B2E0-4903-9C93-6C4ADC32D21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9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7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899592" y="3717032"/>
            <a:ext cx="7272808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</a:rPr>
              <a:t>ПЕПТИДНАЯ КОСМЕТИКА</a:t>
            </a:r>
            <a:endParaRPr lang="ru-RU" sz="4000" b="1" dirty="0">
              <a:solidFill>
                <a:srgbClr val="EC1B30"/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0" y="4509120"/>
            <a:ext cx="9144000" cy="864096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Сосновская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Татьяна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продакт-менеджер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направления косметических средств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202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pic>
        <p:nvPicPr>
          <p:cNvPr id="7" name="Picture 6" descr="https://avatars.mds.yandex.net/get-zen_doc/1222191/pub_5e789c17efd2591e38e82aa4_5e789d103d76403c63bd589a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4"/>
            <a:ext cx="4106216" cy="2792227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s://vaxsex.online/wp-content/uploads/2020/07/c0824f7c16ed6413ff9d69e25cf1f52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5" r="8427"/>
          <a:stretch/>
        </p:blipFill>
        <p:spPr bwMode="auto">
          <a:xfrm>
            <a:off x="4499992" y="674899"/>
            <a:ext cx="2314225" cy="2826109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qwizz.ru/wp-content/uploads/2018/12/%D0%BC%D0%B0%D0%BC%D0%B0-%D1%81-%D0%B4%D0%B2%D1%83%D0%BC%D1%8F-%D0%B4%D0%B5%D1%82%D1%8C%D0%BC%D0%B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894" y="3523900"/>
            <a:ext cx="3560235" cy="2374677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log 21 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pic>
        <p:nvPicPr>
          <p:cNvPr id="6" name="Picture 2" descr="https://avatars.mds.yandex.net/get-zen_doc/1538671/pub_5d02c002e6487000b314a665_5d0409afe648700de761bab5/scale_1200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5" t="4485" r="19167"/>
          <a:stretch/>
        </p:blipFill>
        <p:spPr bwMode="auto">
          <a:xfrm>
            <a:off x="5868144" y="2996952"/>
            <a:ext cx="2241605" cy="2893003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pic>
        <p:nvPicPr>
          <p:cNvPr id="3" name="Рисунок 2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611560" y="692696"/>
            <a:ext cx="3240360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buNone/>
            </a:pPr>
            <a:endParaRPr lang="ru-RU" sz="13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ED1B2F"/>
                </a:solidFill>
              </a:rPr>
              <a:t>КОЛЛАГЕН И ЭЛАСТИН</a:t>
            </a:r>
          </a:p>
          <a:p>
            <a:pPr marL="0" indent="0">
              <a:spcBef>
                <a:spcPts val="700"/>
              </a:spcBef>
              <a:buNone/>
            </a:pPr>
            <a:r>
              <a:rPr lang="ru-RU" sz="1700" b="1" dirty="0" smtClean="0"/>
              <a:t>присутствуют в дерме, и вырабатываются фибробластами – клетками соединительной ткани.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00" b="1" dirty="0" smtClean="0"/>
              <a:t>Выходя из фибробласта, </a:t>
            </a:r>
            <a:r>
              <a:rPr lang="ru-RU" sz="1700" b="1" dirty="0" smtClean="0">
                <a:solidFill>
                  <a:srgbClr val="ED1B2F"/>
                </a:solidFill>
              </a:rPr>
              <a:t>эластин</a:t>
            </a:r>
            <a:r>
              <a:rPr lang="ru-RU" sz="1700" b="1" dirty="0" smtClean="0"/>
              <a:t> образует гибкие нити. Данный процесс происходит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700" b="1" dirty="0" smtClean="0"/>
              <a:t>в межклеточном пространстве. Белки формируют основу кожного покрова: благодаря </a:t>
            </a:r>
            <a:r>
              <a:rPr lang="ru-RU" sz="1700" b="1" dirty="0" smtClean="0">
                <a:solidFill>
                  <a:srgbClr val="ED1B2F"/>
                </a:solidFill>
              </a:rPr>
              <a:t>эластину кожа</a:t>
            </a:r>
            <a:r>
              <a:rPr lang="ru-RU" sz="1700" b="1" dirty="0" smtClean="0"/>
              <a:t> может растягиваться, а </a:t>
            </a:r>
            <a:r>
              <a:rPr lang="ru-RU" sz="1700" b="1" dirty="0" smtClean="0">
                <a:solidFill>
                  <a:srgbClr val="ED1B2F"/>
                </a:solidFill>
              </a:rPr>
              <a:t>коллаген</a:t>
            </a:r>
            <a:r>
              <a:rPr lang="ru-RU" sz="1700" b="1" dirty="0" smtClean="0"/>
              <a:t> служит опорой эпидермису.</a:t>
            </a:r>
            <a:endParaRPr lang="ru-RU" sz="17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560" y="908720"/>
            <a:ext cx="3600400" cy="2905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ED1B2F"/>
                </a:solidFill>
              </a:rPr>
              <a:t>ПЕПТИДЫ</a:t>
            </a:r>
            <a:r>
              <a:rPr lang="ru-RU" sz="2400" b="1" dirty="0" smtClean="0">
                <a:solidFill>
                  <a:srgbClr val="00B2AD"/>
                </a:solidFill>
              </a:rPr>
              <a:t> </a:t>
            </a:r>
          </a:p>
          <a:p>
            <a:pPr>
              <a:spcBef>
                <a:spcPts val="700"/>
              </a:spcBef>
            </a:pPr>
            <a:r>
              <a:rPr lang="ru-RU" sz="1700" b="1" dirty="0" smtClean="0"/>
              <a:t>–</a:t>
            </a:r>
            <a:r>
              <a:rPr lang="ru-RU" sz="1700" b="1" dirty="0" smtClean="0">
                <a:solidFill>
                  <a:srgbClr val="00B2AD"/>
                </a:solidFill>
              </a:rPr>
              <a:t> </a:t>
            </a:r>
            <a:r>
              <a:rPr lang="ru-RU" sz="1700" b="1" dirty="0" smtClean="0"/>
              <a:t>универсальный </a:t>
            </a:r>
          </a:p>
          <a:p>
            <a:r>
              <a:rPr lang="ru-RU" sz="1700" b="1" dirty="0" smtClean="0"/>
              <a:t>компонент косметических средств,</a:t>
            </a:r>
          </a:p>
          <a:p>
            <a:r>
              <a:rPr lang="ru-RU" sz="1700" b="1" dirty="0" smtClean="0"/>
              <a:t>который служит катализатором</a:t>
            </a:r>
          </a:p>
          <a:p>
            <a:r>
              <a:rPr lang="ru-RU" sz="1700" b="1" dirty="0" smtClean="0"/>
              <a:t>восстановительных процессов на </a:t>
            </a:r>
          </a:p>
          <a:p>
            <a:r>
              <a:rPr lang="ru-RU" sz="1700" b="1" dirty="0" smtClean="0"/>
              <a:t>разной глубине дермы.</a:t>
            </a:r>
          </a:p>
          <a:p>
            <a:endParaRPr lang="ru-RU" sz="1700" b="1" dirty="0" smtClean="0"/>
          </a:p>
          <a:p>
            <a:r>
              <a:rPr lang="ru-RU" sz="1700" b="1" dirty="0" smtClean="0"/>
              <a:t>После нанесения состава </a:t>
            </a:r>
          </a:p>
          <a:p>
            <a:r>
              <a:rPr lang="ru-RU" sz="1700" b="1" dirty="0" smtClean="0"/>
              <a:t>с пептидами происходит:</a:t>
            </a:r>
          </a:p>
          <a:p>
            <a:endParaRPr lang="ru-RU" sz="1700" b="1" dirty="0"/>
          </a:p>
        </p:txBody>
      </p:sp>
      <p:pic>
        <p:nvPicPr>
          <p:cNvPr id="4" name="Рисунок 3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/>
        </p:nvGraphicFramePr>
        <p:xfrm>
          <a:off x="323528" y="3573016"/>
          <a:ext cx="4968552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560" y="908720"/>
            <a:ext cx="6048672" cy="513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ED1B2F"/>
                </a:solidFill>
              </a:rPr>
              <a:t>ПЕПТИДЫ БЫВАЮТ</a:t>
            </a:r>
          </a:p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u-RU" b="1" u="sng" dirty="0" smtClean="0"/>
              <a:t>СИГНАЛЬНЫЕ</a:t>
            </a:r>
            <a:r>
              <a:rPr lang="ru-RU" b="1" dirty="0" smtClean="0"/>
              <a:t> </a:t>
            </a: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600" dirty="0" smtClean="0"/>
              <a:t>Стимулируют клетки дермы — фибробласты. Когда жизненный цикл клетки заканчивается, пептиды это считывают и дают команду клетке делиться и начинать новый цикл. Повреждённым клеткам сигнальные пептиды дают команду восстанавливаться. </a:t>
            </a:r>
          </a:p>
          <a:p>
            <a:pPr marL="252000"/>
            <a:r>
              <a:rPr lang="ru-RU" sz="1500" b="1" dirty="0" smtClean="0"/>
              <a:t>Примеры </a:t>
            </a:r>
            <a:r>
              <a:rPr lang="ru-RU" sz="1500" b="1" dirty="0" smtClean="0">
                <a:solidFill>
                  <a:srgbClr val="ED1B2F"/>
                </a:solidFill>
              </a:rPr>
              <a:t>сигнальных</a:t>
            </a:r>
            <a:r>
              <a:rPr lang="ru-RU" sz="1500" b="1" dirty="0" smtClean="0"/>
              <a:t> пептидов:</a:t>
            </a:r>
            <a:r>
              <a:rPr lang="ru-RU" sz="1600" dirty="0" smtClean="0"/>
              <a:t> </a:t>
            </a:r>
          </a:p>
          <a:p>
            <a:pPr marL="252000"/>
            <a:r>
              <a:rPr lang="en-US" sz="1200" i="1" dirty="0" err="1" smtClean="0"/>
              <a:t>Matrixyl</a:t>
            </a:r>
            <a:r>
              <a:rPr lang="en-US" sz="1200" i="1" dirty="0" smtClean="0"/>
              <a:t> (</a:t>
            </a:r>
            <a:r>
              <a:rPr lang="en-US" sz="1200" i="1" dirty="0" err="1" smtClean="0"/>
              <a:t>Palmitoyl</a:t>
            </a:r>
            <a:r>
              <a:rPr lang="en-US" sz="1200" i="1" dirty="0" smtClean="0"/>
              <a:t> Pentapeptide-4, </a:t>
            </a:r>
            <a:r>
              <a:rPr lang="en-US" sz="1200" i="1" dirty="0" err="1" smtClean="0"/>
              <a:t>Palmitoyl</a:t>
            </a:r>
            <a:r>
              <a:rPr lang="en-US" sz="1200" i="1" dirty="0" smtClean="0"/>
              <a:t> Tetrapeptide-3), </a:t>
            </a:r>
            <a:endParaRPr lang="ru-RU" sz="1200" i="1" dirty="0" smtClean="0"/>
          </a:p>
          <a:p>
            <a:pPr marL="252000"/>
            <a:r>
              <a:rPr lang="en-US" sz="1200" i="1" dirty="0" err="1" smtClean="0"/>
              <a:t>Matrixyl</a:t>
            </a:r>
            <a:r>
              <a:rPr lang="en-US" sz="1200" i="1" dirty="0" smtClean="0"/>
              <a:t> 3000 (</a:t>
            </a:r>
            <a:r>
              <a:rPr lang="en-US" sz="1200" i="1" dirty="0" err="1" smtClean="0"/>
              <a:t>Palmitoyl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Oligopeptide</a:t>
            </a:r>
            <a:r>
              <a:rPr lang="en-US" sz="1200" i="1" dirty="0" smtClean="0"/>
              <a:t> / </a:t>
            </a:r>
            <a:r>
              <a:rPr lang="en-US" sz="1200" i="1" dirty="0" err="1" smtClean="0"/>
              <a:t>Palmitoyl</a:t>
            </a:r>
            <a:r>
              <a:rPr lang="en-US" sz="1200" i="1" dirty="0" smtClean="0"/>
              <a:t> Tetrapeptide-7 / </a:t>
            </a:r>
            <a:r>
              <a:rPr lang="en-US" sz="1200" i="1" dirty="0" err="1" smtClean="0"/>
              <a:t>Palmitoyl</a:t>
            </a:r>
            <a:r>
              <a:rPr lang="ru-RU" sz="1200" i="1" dirty="0" smtClean="0"/>
              <a:t> </a:t>
            </a:r>
            <a:r>
              <a:rPr lang="en-US" sz="1200" i="1" dirty="0" err="1" smtClean="0"/>
              <a:t>Hexapeptide</a:t>
            </a:r>
            <a:r>
              <a:rPr lang="en-US" sz="1200" i="1" dirty="0" smtClean="0"/>
              <a:t>), </a:t>
            </a:r>
            <a:r>
              <a:rPr lang="en-US" sz="1200" i="1" dirty="0" err="1" smtClean="0"/>
              <a:t>Matrixyl</a:t>
            </a:r>
            <a:r>
              <a:rPr lang="en-US" sz="1200" i="1" dirty="0" smtClean="0"/>
              <a:t> synthe’6 (</a:t>
            </a:r>
            <a:r>
              <a:rPr lang="en-US" sz="1200" i="1" dirty="0" err="1" smtClean="0"/>
              <a:t>Palmitoyl</a:t>
            </a:r>
            <a:r>
              <a:rPr lang="en-US" sz="1200" i="1" dirty="0" smtClean="0"/>
              <a:t> Tripeptide-38),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SYN-COLL (</a:t>
            </a:r>
            <a:r>
              <a:rPr lang="en-US" sz="1200" i="1" dirty="0" err="1" smtClean="0"/>
              <a:t>Palmitoyl</a:t>
            </a:r>
            <a:r>
              <a:rPr lang="en-US" sz="1200" i="1" dirty="0" smtClean="0"/>
              <a:t> Tripeptide-5), </a:t>
            </a:r>
            <a:r>
              <a:rPr lang="en-US" sz="1200" i="1" dirty="0" err="1" smtClean="0"/>
              <a:t>Syn</a:t>
            </a:r>
            <a:r>
              <a:rPr lang="en-US" sz="1200" i="1" dirty="0" smtClean="0"/>
              <a:t> Tacks (</a:t>
            </a:r>
            <a:r>
              <a:rPr lang="en-US" sz="1200" i="1" dirty="0" err="1" smtClean="0"/>
              <a:t>Palmitoyl</a:t>
            </a:r>
            <a:r>
              <a:rPr lang="en-US" sz="1200" i="1" dirty="0" smtClean="0"/>
              <a:t> Dipeptide-6).</a:t>
            </a:r>
            <a:endParaRPr lang="ru-RU" sz="1200" i="1" dirty="0" smtClean="0"/>
          </a:p>
          <a:p>
            <a:pPr marL="252000"/>
            <a:endParaRPr lang="en-US" sz="1200" i="1" dirty="0" smtClean="0"/>
          </a:p>
          <a:p>
            <a:pPr>
              <a:spcBef>
                <a:spcPts val="600"/>
              </a:spcBef>
            </a:pPr>
            <a:r>
              <a:rPr lang="ru-RU" b="1" u="sng" dirty="0" smtClean="0"/>
              <a:t>ТРАНСПОРТНЫЕ</a:t>
            </a:r>
            <a:r>
              <a:rPr lang="ru-RU" u="sng" dirty="0" smtClean="0"/>
              <a:t> </a:t>
            </a: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600" dirty="0" smtClean="0"/>
              <a:t>Доставляют микроэлементы (медь, магний) к клеткам, стабилизируют их. Стимулируют синтез </a:t>
            </a:r>
            <a:r>
              <a:rPr lang="ru-RU" sz="1600" dirty="0" err="1" smtClean="0"/>
              <a:t>проколлагена</a:t>
            </a:r>
            <a:r>
              <a:rPr lang="ru-RU" sz="1600" dirty="0" smtClean="0"/>
              <a:t>, </a:t>
            </a:r>
          </a:p>
          <a:p>
            <a:pPr>
              <a:lnSpc>
                <a:spcPct val="90000"/>
              </a:lnSpc>
            </a:pPr>
            <a:r>
              <a:rPr lang="ru-RU" sz="1600" dirty="0" smtClean="0"/>
              <a:t>сокращают морщины. Заживляют, восстанавливают. </a:t>
            </a:r>
          </a:p>
          <a:p>
            <a:pPr>
              <a:lnSpc>
                <a:spcPct val="90000"/>
              </a:lnSpc>
            </a:pPr>
            <a:r>
              <a:rPr lang="ru-RU" sz="1600" dirty="0" smtClean="0"/>
              <a:t>Самые популярные — пептиды меди. </a:t>
            </a:r>
          </a:p>
          <a:p>
            <a:pPr marL="252000"/>
            <a:r>
              <a:rPr lang="ru-RU" sz="1500" b="1" dirty="0" smtClean="0"/>
              <a:t>Примеры </a:t>
            </a:r>
            <a:r>
              <a:rPr lang="ru-RU" sz="1500" b="1" dirty="0" smtClean="0">
                <a:solidFill>
                  <a:srgbClr val="ED1B2F"/>
                </a:solidFill>
              </a:rPr>
              <a:t>транспортных</a:t>
            </a:r>
            <a:r>
              <a:rPr lang="ru-RU" sz="1500" b="1" dirty="0" smtClean="0"/>
              <a:t> пептидов:</a:t>
            </a:r>
            <a:r>
              <a:rPr lang="ru-RU" sz="1500" dirty="0" smtClean="0"/>
              <a:t> </a:t>
            </a:r>
          </a:p>
          <a:p>
            <a:pPr marL="252000"/>
            <a:r>
              <a:rPr lang="en-US" sz="1200" i="1" dirty="0" smtClean="0"/>
              <a:t>Copper </a:t>
            </a:r>
            <a:r>
              <a:rPr lang="en-US" sz="1200" i="1" dirty="0" err="1" smtClean="0"/>
              <a:t>tripeptide</a:t>
            </a:r>
            <a:r>
              <a:rPr lang="en-US" sz="1200" i="1" dirty="0" smtClean="0"/>
              <a:t> (GHK </a:t>
            </a:r>
            <a:r>
              <a:rPr lang="en-US" sz="1200" i="1" dirty="0" err="1" smtClean="0"/>
              <a:t>tripeptide</a:t>
            </a:r>
            <a:r>
              <a:rPr lang="en-US" sz="1200" i="1" dirty="0" smtClean="0"/>
              <a:t>, Copper PCA),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Manganese tripeptide-1.</a:t>
            </a:r>
          </a:p>
          <a:p>
            <a:endParaRPr lang="ru-RU" dirty="0"/>
          </a:p>
        </p:txBody>
      </p:sp>
      <p:pic>
        <p:nvPicPr>
          <p:cNvPr id="4" name="Рисунок 3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560" y="908720"/>
            <a:ext cx="6408712" cy="5898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ED1B2F"/>
                </a:solidFill>
              </a:rPr>
              <a:t>ПЕПТИДЫ БЫВАЮТ</a:t>
            </a:r>
          </a:p>
          <a:p>
            <a:pPr>
              <a:spcBef>
                <a:spcPts val="1200"/>
              </a:spcBef>
            </a:pPr>
            <a:r>
              <a:rPr lang="ru-RU" b="1" u="sng" dirty="0" smtClean="0"/>
              <a:t>НЕЙРОТРАНСМИТТЕРЫ</a:t>
            </a: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600" dirty="0" smtClean="0"/>
              <a:t>Те самые пептиды «с эффектом </a:t>
            </a:r>
            <a:r>
              <a:rPr lang="ru-RU" sz="1600" dirty="0" err="1" smtClean="0"/>
              <a:t>ботокса</a:t>
            </a:r>
            <a:r>
              <a:rPr lang="ru-RU" sz="1600" dirty="0" smtClean="0"/>
              <a:t>», </a:t>
            </a:r>
            <a:r>
              <a:rPr lang="ru-RU" sz="1600" dirty="0" err="1" smtClean="0"/>
              <a:t>миорелаксанты</a:t>
            </a:r>
            <a:r>
              <a:rPr lang="ru-RU" sz="1600" dirty="0" smtClean="0"/>
              <a:t>. Замедляют мышечные сокращения, расслабляют мышцы, разглаживают кожу, препятствуют появлению морщин, заломов и складок на коже. </a:t>
            </a:r>
          </a:p>
          <a:p>
            <a:pPr>
              <a:lnSpc>
                <a:spcPct val="90000"/>
              </a:lnSpc>
            </a:pPr>
            <a:r>
              <a:rPr lang="ru-RU" sz="1600" dirty="0" smtClean="0"/>
              <a:t>Самый популярный — </a:t>
            </a:r>
            <a:r>
              <a:rPr lang="ru-RU" sz="1600" dirty="0" err="1" smtClean="0"/>
              <a:t>аргирелин</a:t>
            </a:r>
            <a:r>
              <a:rPr lang="ru-RU" sz="1600" dirty="0" smtClean="0"/>
              <a:t>.</a:t>
            </a:r>
          </a:p>
          <a:p>
            <a:pPr marL="252000"/>
            <a:r>
              <a:rPr lang="ru-RU" sz="1500" b="1" dirty="0" smtClean="0"/>
              <a:t>Примеры </a:t>
            </a:r>
            <a:r>
              <a:rPr lang="ru-RU" sz="1500" b="1" dirty="0" err="1" smtClean="0">
                <a:solidFill>
                  <a:srgbClr val="ED1B2F"/>
                </a:solidFill>
              </a:rPr>
              <a:t>пептидов-нейротрансмиттеров</a:t>
            </a:r>
            <a:r>
              <a:rPr lang="ru-RU" sz="1500" b="1" dirty="0" smtClean="0">
                <a:solidFill>
                  <a:srgbClr val="ED1B2F"/>
                </a:solidFill>
              </a:rPr>
              <a:t>:</a:t>
            </a:r>
            <a:r>
              <a:rPr lang="ru-RU" sz="1500" b="1" dirty="0" smtClean="0"/>
              <a:t> </a:t>
            </a:r>
          </a:p>
          <a:p>
            <a:pPr marL="252000"/>
            <a:r>
              <a:rPr lang="en-US" sz="1200" i="1" dirty="0" err="1" smtClean="0"/>
              <a:t>Argireline</a:t>
            </a:r>
            <a:r>
              <a:rPr lang="en-US" sz="1200" i="1" dirty="0" smtClean="0"/>
              <a:t> (Acetyl Hexapeptide-3, Acetyl Hexapeptide-8),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SYN-AKE (</a:t>
            </a:r>
            <a:r>
              <a:rPr lang="en-US" sz="1200" i="1" dirty="0" err="1" smtClean="0"/>
              <a:t>Dipeptide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Diaminobutyroyl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Benzylamide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Diacetate</a:t>
            </a:r>
            <a:r>
              <a:rPr lang="en-US" sz="1200" i="1" dirty="0" smtClean="0"/>
              <a:t>), </a:t>
            </a:r>
            <a:endParaRPr lang="ru-RU" sz="1200" i="1" dirty="0" smtClean="0"/>
          </a:p>
          <a:p>
            <a:pPr marL="252000"/>
            <a:r>
              <a:rPr lang="en-US" sz="1200" i="1" dirty="0" err="1" smtClean="0"/>
              <a:t>Inyline</a:t>
            </a:r>
            <a:r>
              <a:rPr lang="en-US" sz="1200" i="1" dirty="0" smtClean="0"/>
              <a:t> (Acetyl Hexapeptide-30),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SNAP-8 (Acetyl </a:t>
            </a:r>
            <a:r>
              <a:rPr lang="en-US" sz="1200" i="1" dirty="0" err="1" smtClean="0"/>
              <a:t>Glutamyl</a:t>
            </a:r>
            <a:r>
              <a:rPr lang="en-US" sz="1200" i="1" dirty="0" smtClean="0"/>
              <a:t> Octapeptide-3), </a:t>
            </a:r>
            <a:endParaRPr lang="ru-RU" sz="1200" i="1" dirty="0" smtClean="0"/>
          </a:p>
          <a:p>
            <a:pPr marL="252000"/>
            <a:r>
              <a:rPr lang="en-US" sz="1200" i="1" dirty="0" err="1" smtClean="0"/>
              <a:t>Leuphasyl</a:t>
            </a:r>
            <a:r>
              <a:rPr lang="en-US" sz="1200" i="1" dirty="0" smtClean="0"/>
              <a:t> (Pentapeptide-18).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ru-RU" b="1" u="sng" dirty="0" smtClean="0"/>
              <a:t>ИНГИБИТОРЫ ФЕРМЕНТОВ</a:t>
            </a:r>
            <a:r>
              <a:rPr lang="ru-RU" u="sng" dirty="0" smtClean="0"/>
              <a:t> </a:t>
            </a:r>
          </a:p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600" dirty="0" smtClean="0"/>
              <a:t>Подавляют работу ферментов разрушающих коллаген, </a:t>
            </a:r>
          </a:p>
          <a:p>
            <a:pPr>
              <a:lnSpc>
                <a:spcPct val="90000"/>
              </a:lnSpc>
            </a:pPr>
            <a:r>
              <a:rPr lang="ru-RU" sz="1600" dirty="0" smtClean="0"/>
              <a:t>поддерживают структуру </a:t>
            </a:r>
            <a:r>
              <a:rPr lang="ru-RU" sz="1600" dirty="0" err="1" smtClean="0"/>
              <a:t>коллагеновых</a:t>
            </a:r>
            <a:r>
              <a:rPr lang="ru-RU" sz="1600" dirty="0" smtClean="0"/>
              <a:t> волокон. </a:t>
            </a:r>
          </a:p>
          <a:p>
            <a:pPr>
              <a:lnSpc>
                <a:spcPct val="90000"/>
              </a:lnSpc>
            </a:pPr>
            <a:r>
              <a:rPr lang="ru-RU" sz="1600" dirty="0" smtClean="0"/>
              <a:t>Самые популярные — пептиды риса, сои, шёлка.</a:t>
            </a:r>
            <a:r>
              <a:rPr lang="ru-RU" dirty="0" smtClean="0"/>
              <a:t> </a:t>
            </a:r>
          </a:p>
          <a:p>
            <a:pPr marL="252000"/>
            <a:r>
              <a:rPr lang="ru-RU" sz="1500" b="1" dirty="0" smtClean="0"/>
              <a:t>Примеры </a:t>
            </a:r>
            <a:r>
              <a:rPr lang="ru-RU" sz="1500" b="1" dirty="0" smtClean="0">
                <a:solidFill>
                  <a:srgbClr val="ED1B2F"/>
                </a:solidFill>
              </a:rPr>
              <a:t>пептидов-ингибиторов: </a:t>
            </a:r>
          </a:p>
          <a:p>
            <a:pPr marL="252000"/>
            <a:r>
              <a:rPr lang="en-US" sz="1200" i="1" dirty="0" err="1" smtClean="0"/>
              <a:t>Progeline</a:t>
            </a:r>
            <a:r>
              <a:rPr lang="en-US" sz="1200" i="1" dirty="0" smtClean="0"/>
              <a:t> (</a:t>
            </a:r>
            <a:r>
              <a:rPr lang="en-US" sz="1200" i="1" dirty="0" err="1" smtClean="0"/>
              <a:t>Trifluoroacetyl</a:t>
            </a:r>
            <a:r>
              <a:rPr lang="en-US" sz="1200" i="1" dirty="0" smtClean="0"/>
              <a:t> tripeptide-2), </a:t>
            </a:r>
            <a:endParaRPr lang="ru-RU" sz="1200" i="1" dirty="0" smtClean="0"/>
          </a:p>
          <a:p>
            <a:pPr marL="252000"/>
            <a:r>
              <a:rPr lang="en-US" sz="1200" i="1" dirty="0" err="1" smtClean="0"/>
              <a:t>Trylagen</a:t>
            </a:r>
            <a:r>
              <a:rPr lang="en-US" sz="1200" i="1" dirty="0" smtClean="0"/>
              <a:t> (Tripeptide-10, Tripeptide-1),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Dipeptide-2,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Acetyl Tetrapeptide-5,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Oligopeptide-20, </a:t>
            </a:r>
            <a:endParaRPr lang="ru-RU" sz="1200" i="1" dirty="0" smtClean="0"/>
          </a:p>
          <a:p>
            <a:pPr marL="252000"/>
            <a:r>
              <a:rPr lang="en-US" sz="1200" i="1" dirty="0" smtClean="0"/>
              <a:t>Soybean peptide.</a:t>
            </a:r>
          </a:p>
          <a:p>
            <a:endParaRPr lang="ru-RU" dirty="0"/>
          </a:p>
        </p:txBody>
      </p:sp>
      <p:pic>
        <p:nvPicPr>
          <p:cNvPr id="4" name="Рисунок 3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560" y="908720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ED1B2F"/>
                </a:solidFill>
              </a:rPr>
              <a:t>ПЕПТИДНАЯ КОСМЕТИКА</a:t>
            </a:r>
            <a:endParaRPr lang="ru-RU" sz="2800" b="1" dirty="0">
              <a:solidFill>
                <a:srgbClr val="ED1B2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977415"/>
            <a:ext cx="6048672" cy="3518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УВЛАЖНЯЮЩИЙ ПЕПТИДНЫЙ КРЕМ ДЛЯ ЛИЦА 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«ДНЕВНАЯ ФОРМУЛА»</a:t>
            </a:r>
          </a:p>
          <a:p>
            <a:pPr>
              <a:spcBef>
                <a:spcPts val="1200"/>
              </a:spcBef>
            </a:pPr>
            <a:r>
              <a:rPr lang="ru-RU" sz="1600" dirty="0" smtClean="0">
                <a:solidFill>
                  <a:schemeClr val="bg1"/>
                </a:solidFill>
              </a:rPr>
              <a:t>ПИТАТЕЛЬНЫЙ ПЕПТИДНЫЙ КРЕМ ДЛЯ ЛИЦА 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«НОЧНАЯ ФОРМУЛА»</a:t>
            </a:r>
          </a:p>
          <a:p>
            <a:pPr>
              <a:spcBef>
                <a:spcPts val="1600"/>
              </a:spcBef>
            </a:pPr>
            <a:r>
              <a:rPr lang="ru-RU" sz="1600" dirty="0" smtClean="0">
                <a:solidFill>
                  <a:schemeClr val="bg1"/>
                </a:solidFill>
              </a:rPr>
              <a:t>ЖИДКИЕ ПАТЧИ 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«ФОРМУЛА С ПЕПТИДАМИ»</a:t>
            </a:r>
          </a:p>
          <a:p>
            <a:pPr>
              <a:spcBef>
                <a:spcPts val="1600"/>
              </a:spcBef>
            </a:pPr>
            <a:r>
              <a:rPr lang="ru-RU" sz="1600" dirty="0" smtClean="0">
                <a:solidFill>
                  <a:schemeClr val="bg1"/>
                </a:solidFill>
              </a:rPr>
              <a:t>СЫВОРОТКА ДЛЯ ЛИЦА 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«БОТОКС-ЭФФЕКТ»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  <p:pic>
        <p:nvPicPr>
          <p:cNvPr id="5" name="Рисунок 4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3568" y="5424782"/>
            <a:ext cx="252028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dirty="0" smtClean="0">
                <a:solidFill>
                  <a:srgbClr val="ED1B2F"/>
                </a:solidFill>
              </a:rPr>
              <a:t>Предназначена для ухода за кожей лица с 25 лет</a:t>
            </a:r>
          </a:p>
          <a:p>
            <a:endParaRPr lang="ru-RU" dirty="0"/>
          </a:p>
        </p:txBody>
      </p:sp>
      <p:sp>
        <p:nvSpPr>
          <p:cNvPr id="15" name="Блок-схема: извлечение 14"/>
          <p:cNvSpPr/>
          <p:nvPr/>
        </p:nvSpPr>
        <p:spPr>
          <a:xfrm rot="5400000">
            <a:off x="431540" y="2240868"/>
            <a:ext cx="216024" cy="144016"/>
          </a:xfrm>
          <a:prstGeom prst="flowChartExtra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извлечение 15"/>
          <p:cNvSpPr/>
          <p:nvPr/>
        </p:nvSpPr>
        <p:spPr>
          <a:xfrm rot="5400000">
            <a:off x="431540" y="2960948"/>
            <a:ext cx="216024" cy="144016"/>
          </a:xfrm>
          <a:prstGeom prst="flowChartExtra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извлечение 16"/>
          <p:cNvSpPr/>
          <p:nvPr/>
        </p:nvSpPr>
        <p:spPr>
          <a:xfrm rot="5400000">
            <a:off x="431540" y="3753036"/>
            <a:ext cx="216024" cy="144016"/>
          </a:xfrm>
          <a:prstGeom prst="flowChartExtra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извлечение 17"/>
          <p:cNvSpPr/>
          <p:nvPr/>
        </p:nvSpPr>
        <p:spPr>
          <a:xfrm rot="5400000">
            <a:off x="431540" y="4545124"/>
            <a:ext cx="216024" cy="144016"/>
          </a:xfrm>
          <a:prstGeom prst="flowChartExtra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6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0" y="1268760"/>
            <a:ext cx="4499992" cy="504056"/>
          </a:xfrm>
          <a:prstGeom prst="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611560" y="1301391"/>
            <a:ext cx="583264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500"/>
              </a:spcBef>
            </a:pPr>
            <a:r>
              <a:rPr lang="ru-RU" sz="2800" b="1" dirty="0" smtClean="0">
                <a:solidFill>
                  <a:schemeClr val="bg1"/>
                </a:solidFill>
              </a:rPr>
              <a:t>ДНЕВНАЯ ФОРМУЛА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ED1B2F"/>
                </a:solidFill>
              </a:rPr>
              <a:t>состав</a:t>
            </a:r>
          </a:p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2 пептидных комплекса: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i="1" dirty="0" smtClean="0"/>
              <a:t>• </a:t>
            </a:r>
            <a:r>
              <a:rPr lang="en-US" sz="1600" i="1" dirty="0" err="1" smtClean="0"/>
              <a:t>Progeline</a:t>
            </a:r>
            <a:r>
              <a:rPr lang="en-US" sz="1600" i="1" dirty="0" smtClean="0"/>
              <a:t> (</a:t>
            </a:r>
            <a:r>
              <a:rPr lang="en-US" sz="1600" i="1" dirty="0" err="1" smtClean="0"/>
              <a:t>Trifluoroacetyl</a:t>
            </a:r>
            <a:r>
              <a:rPr lang="en-US" sz="1600" i="1" dirty="0" smtClean="0"/>
              <a:t> tripeptide-2),</a:t>
            </a:r>
            <a:br>
              <a:rPr lang="en-US" sz="1600" i="1" dirty="0" smtClean="0"/>
            </a:br>
            <a:r>
              <a:rPr lang="en-US" sz="1600" i="1" dirty="0" smtClean="0"/>
              <a:t>• </a:t>
            </a:r>
            <a:r>
              <a:rPr lang="en-US" sz="1600" i="1" dirty="0" err="1"/>
              <a:t>SpecPed</a:t>
            </a:r>
            <a:r>
              <a:rPr lang="en-US" sz="1600" i="1" dirty="0"/>
              <a:t>®</a:t>
            </a:r>
            <a:r>
              <a:rPr lang="en-US" sz="1600" i="1" dirty="0" smtClean="0"/>
              <a:t> </a:t>
            </a:r>
            <a:r>
              <a:rPr lang="en-US" sz="1600" i="1" dirty="0"/>
              <a:t>(Acetyl Hexapeptide-8, </a:t>
            </a:r>
            <a:endParaRPr lang="ru-RU" sz="1600" i="1" dirty="0" smtClean="0"/>
          </a:p>
          <a:p>
            <a:r>
              <a:rPr lang="en-US" sz="1600" i="1" dirty="0" err="1" smtClean="0"/>
              <a:t>Caprylyl</a:t>
            </a:r>
            <a:r>
              <a:rPr lang="en-US" sz="1600" i="1" dirty="0" smtClean="0"/>
              <a:t> </a:t>
            </a:r>
            <a:r>
              <a:rPr lang="en-US" sz="1600" i="1" dirty="0"/>
              <a:t>Glycol, </a:t>
            </a:r>
            <a:r>
              <a:rPr lang="en-US" sz="1600" i="1" dirty="0" err="1"/>
              <a:t>Ethylhexylglycerin</a:t>
            </a:r>
            <a:r>
              <a:rPr lang="en-US" sz="1600" i="1" dirty="0" smtClean="0"/>
              <a:t>)</a:t>
            </a:r>
            <a:endParaRPr lang="ru-RU" sz="1600" i="1" dirty="0" smtClean="0"/>
          </a:p>
          <a:p>
            <a:endParaRPr lang="ru-RU" sz="1600" i="1" dirty="0"/>
          </a:p>
          <a:p>
            <a:endParaRPr lang="ru-RU" sz="1600" i="1" dirty="0" smtClean="0"/>
          </a:p>
          <a:p>
            <a:r>
              <a:rPr lang="en-US" sz="1600" i="1" dirty="0" smtClean="0"/>
              <a:t/>
            </a:r>
            <a:br>
              <a:rPr lang="en-US" sz="1600" i="1" dirty="0" smtClean="0"/>
            </a:br>
            <a:r>
              <a:rPr lang="ru-RU" b="1" dirty="0" smtClean="0">
                <a:solidFill>
                  <a:srgbClr val="ED1B2F"/>
                </a:solidFill>
              </a:rPr>
              <a:t>Активные компоненты: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• </a:t>
            </a:r>
            <a:r>
              <a:rPr lang="ru-RU" b="1" dirty="0" err="1" smtClean="0"/>
              <a:t>Гиалуроновый</a:t>
            </a:r>
            <a:r>
              <a:rPr lang="ru-RU" b="1" dirty="0" smtClean="0"/>
              <a:t> комплекс </a:t>
            </a:r>
            <a:r>
              <a:rPr lang="en-US" b="1" dirty="0" smtClean="0"/>
              <a:t>Hymagic-4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•</a:t>
            </a:r>
            <a:r>
              <a:rPr lang="en-US" b="1" dirty="0" smtClean="0"/>
              <a:t> FUKOGEL </a:t>
            </a:r>
            <a:r>
              <a:rPr lang="en-US" sz="1600" dirty="0" smtClean="0"/>
              <a:t>(</a:t>
            </a:r>
            <a:r>
              <a:rPr lang="ru-RU" sz="1600" dirty="0" smtClean="0"/>
              <a:t>длительное увлажняющее действие)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</a:t>
            </a:r>
            <a:r>
              <a:rPr lang="en-US" b="1" dirty="0" smtClean="0"/>
              <a:t>GLYCOLIFT</a:t>
            </a:r>
            <a:r>
              <a:rPr lang="en-US" dirty="0" smtClean="0"/>
              <a:t> </a:t>
            </a:r>
            <a:r>
              <a:rPr lang="en-US" sz="1600" dirty="0" smtClean="0"/>
              <a:t>(</a:t>
            </a:r>
            <a:r>
              <a:rPr lang="ru-RU" sz="1600" dirty="0" smtClean="0"/>
              <a:t>эффект </a:t>
            </a:r>
            <a:r>
              <a:rPr lang="ru-RU" sz="1600" dirty="0" err="1" smtClean="0"/>
              <a:t>лифтинга</a:t>
            </a:r>
            <a:r>
              <a:rPr lang="ru-RU" sz="1600" dirty="0" smtClean="0"/>
              <a:t> и укрепления)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</a:t>
            </a:r>
            <a:r>
              <a:rPr lang="en-US" b="1" dirty="0" smtClean="0"/>
              <a:t>HUDROCHEM 50 </a:t>
            </a:r>
            <a:r>
              <a:rPr lang="en-US" sz="1600" dirty="0" smtClean="0"/>
              <a:t>(</a:t>
            </a:r>
            <a:r>
              <a:rPr lang="ru-RU" sz="1600" dirty="0" smtClean="0"/>
              <a:t>интенсивное увлажнение)</a:t>
            </a:r>
            <a:endParaRPr lang="ru-RU" sz="1600" dirty="0"/>
          </a:p>
        </p:txBody>
      </p:sp>
      <p:pic>
        <p:nvPicPr>
          <p:cNvPr id="4" name="Рисунок 3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pic>
        <p:nvPicPr>
          <p:cNvPr id="9" name="Рисунок 8" descr="s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3429000"/>
            <a:ext cx="3220968" cy="225203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268760"/>
            <a:ext cx="4499992" cy="504056"/>
          </a:xfrm>
          <a:prstGeom prst="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11560" y="1301391"/>
            <a:ext cx="5832648" cy="380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500"/>
              </a:spcBef>
            </a:pPr>
            <a:r>
              <a:rPr lang="ru-RU" sz="2800" b="1" dirty="0" smtClean="0">
                <a:solidFill>
                  <a:schemeClr val="bg1"/>
                </a:solidFill>
              </a:rPr>
              <a:t>НОЧНАЯ ФОРМУЛА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ED1B2F"/>
                </a:solidFill>
              </a:rPr>
              <a:t>состав</a:t>
            </a:r>
          </a:p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2 пептидных комплекса: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i="1" dirty="0" smtClean="0"/>
              <a:t>• </a:t>
            </a:r>
            <a:r>
              <a:rPr lang="en-US" sz="1600" i="1" dirty="0" err="1" smtClean="0"/>
              <a:t>Syniorage</a:t>
            </a:r>
            <a:r>
              <a:rPr lang="en-US" sz="1600" i="1" dirty="0" smtClean="0"/>
              <a:t> PW LS 9847,</a:t>
            </a:r>
            <a:br>
              <a:rPr lang="en-US" sz="1600" i="1" dirty="0" smtClean="0"/>
            </a:br>
            <a:r>
              <a:rPr lang="en-US" sz="1600" i="1" dirty="0" smtClean="0"/>
              <a:t>• RICOBIO Triple Collagen Complex</a:t>
            </a:r>
            <a:endParaRPr lang="ru-RU" sz="1600" i="1" dirty="0" smtClean="0"/>
          </a:p>
          <a:p>
            <a:pPr>
              <a:lnSpc>
                <a:spcPct val="120000"/>
              </a:lnSpc>
            </a:pPr>
            <a:r>
              <a:rPr lang="en-US" sz="1600" i="1" dirty="0" smtClean="0"/>
              <a:t/>
            </a:r>
            <a:br>
              <a:rPr lang="en-US" sz="1600" i="1" dirty="0" smtClean="0"/>
            </a:br>
            <a:r>
              <a:rPr lang="ru-RU" b="1" dirty="0" smtClean="0">
                <a:solidFill>
                  <a:srgbClr val="ED1B2F"/>
                </a:solidFill>
              </a:rPr>
              <a:t>Активные компоненты: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• </a:t>
            </a:r>
            <a:r>
              <a:rPr lang="ru-RU" b="1" dirty="0" err="1" smtClean="0"/>
              <a:t>Гиалуроновый</a:t>
            </a:r>
            <a:r>
              <a:rPr lang="ru-RU" b="1" dirty="0" smtClean="0"/>
              <a:t> комплекс </a:t>
            </a:r>
            <a:r>
              <a:rPr lang="en-US" b="1" dirty="0" smtClean="0"/>
              <a:t>HYMAGIC-4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•</a:t>
            </a:r>
            <a:r>
              <a:rPr lang="en-US" b="1" dirty="0" smtClean="0"/>
              <a:t> FUKOGEL </a:t>
            </a:r>
            <a:r>
              <a:rPr lang="en-US" sz="1600" dirty="0" smtClean="0"/>
              <a:t>(</a:t>
            </a:r>
            <a:r>
              <a:rPr lang="ru-RU" sz="1600" dirty="0" smtClean="0"/>
              <a:t>длительное увлажняющее действие)</a:t>
            </a:r>
            <a:br>
              <a:rPr lang="ru-RU" sz="1600" dirty="0" smtClean="0"/>
            </a:br>
            <a:r>
              <a:rPr lang="ru-RU" dirty="0" smtClean="0"/>
              <a:t>• </a:t>
            </a:r>
            <a:r>
              <a:rPr lang="en-US" b="1" dirty="0" smtClean="0"/>
              <a:t>GLYCOLIFT</a:t>
            </a:r>
            <a:r>
              <a:rPr lang="en-US" dirty="0" smtClean="0"/>
              <a:t> </a:t>
            </a:r>
            <a:r>
              <a:rPr lang="en-US" sz="1600" dirty="0" smtClean="0"/>
              <a:t>(</a:t>
            </a:r>
            <a:r>
              <a:rPr lang="ru-RU" sz="1600" dirty="0" smtClean="0"/>
              <a:t>эффект </a:t>
            </a:r>
            <a:r>
              <a:rPr lang="ru-RU" sz="1600" dirty="0" err="1" smtClean="0"/>
              <a:t>лифтинга</a:t>
            </a:r>
            <a:r>
              <a:rPr lang="ru-RU" sz="1600" dirty="0" smtClean="0"/>
              <a:t> и укрепления)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</a:t>
            </a:r>
            <a:r>
              <a:rPr lang="en-US" b="1" dirty="0" smtClean="0"/>
              <a:t>HUDROCHEM 50 </a:t>
            </a:r>
            <a:r>
              <a:rPr lang="en-US" sz="1600" dirty="0" smtClean="0"/>
              <a:t>(</a:t>
            </a:r>
            <a:r>
              <a:rPr lang="ru-RU" sz="1600" dirty="0" smtClean="0"/>
              <a:t>интенсивное увлажнение)</a:t>
            </a:r>
            <a:endParaRPr lang="ru-RU" sz="1600" dirty="0"/>
          </a:p>
        </p:txBody>
      </p:sp>
      <p:pic>
        <p:nvPicPr>
          <p:cNvPr id="4" name="Рисунок 3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pic>
        <p:nvPicPr>
          <p:cNvPr id="7" name="Рисунок 6" descr="s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3429000"/>
            <a:ext cx="2822127" cy="216294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1268760"/>
            <a:ext cx="3851920" cy="504056"/>
          </a:xfrm>
          <a:prstGeom prst="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pic>
        <p:nvPicPr>
          <p:cNvPr id="5" name="Рисунок 4" descr="s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0925" y="1649125"/>
            <a:ext cx="3111515" cy="4228147"/>
          </a:xfrm>
          <a:prstGeom prst="rect">
            <a:avLst/>
          </a:prstGeom>
        </p:spPr>
      </p:pic>
      <p:pic>
        <p:nvPicPr>
          <p:cNvPr id="9" name="Рисунок 8" descr="патчи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1224136"/>
            <a:ext cx="887700" cy="5229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1301391"/>
            <a:ext cx="36724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500"/>
              </a:spcBef>
            </a:pPr>
            <a:r>
              <a:rPr lang="ru-RU" sz="2800" b="1" dirty="0" smtClean="0">
                <a:solidFill>
                  <a:schemeClr val="bg1"/>
                </a:solidFill>
              </a:rPr>
              <a:t>ЖИДКИЕ ПАТЧИ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ED1B2F"/>
                </a:solidFill>
              </a:rPr>
              <a:t>состав</a:t>
            </a:r>
          </a:p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пептидный комплекс: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i="1" dirty="0" smtClean="0"/>
              <a:t>• </a:t>
            </a:r>
            <a:r>
              <a:rPr lang="en-US" sz="1600" i="1" dirty="0" err="1" smtClean="0"/>
              <a:t>Eyeliss</a:t>
            </a:r>
            <a:r>
              <a:rPr lang="en-US" sz="1600" i="1" baseline="30000" dirty="0" err="1" smtClean="0"/>
              <a:t>TM</a:t>
            </a:r>
            <a:r>
              <a:rPr lang="en-US" sz="1600" i="1" dirty="0" smtClean="0"/>
              <a:t> (Dipeptid-2, </a:t>
            </a:r>
            <a:endParaRPr lang="ru-RU" sz="1600" i="1" dirty="0" smtClean="0"/>
          </a:p>
          <a:p>
            <a:r>
              <a:rPr lang="ru-RU" sz="1600" i="1" dirty="0" smtClean="0"/>
              <a:t>   </a:t>
            </a:r>
            <a:r>
              <a:rPr lang="en-US" sz="1600" i="1" dirty="0" err="1" smtClean="0"/>
              <a:t>Palmitoyl</a:t>
            </a:r>
            <a:r>
              <a:rPr lang="en-US" sz="1600" i="1" dirty="0" smtClean="0"/>
              <a:t> Tetrapeptide-7)</a:t>
            </a:r>
            <a:endParaRPr lang="ru-RU" sz="1600" i="1" dirty="0" smtClean="0"/>
          </a:p>
          <a:p>
            <a:pPr lvl="0"/>
            <a:r>
              <a:rPr lang="en-US" sz="1600" i="1" dirty="0" smtClean="0"/>
              <a:t/>
            </a:r>
            <a:br>
              <a:rPr lang="en-US" sz="1600" i="1" dirty="0" smtClean="0"/>
            </a:br>
            <a:r>
              <a:rPr lang="ru-RU" b="1" dirty="0" smtClean="0">
                <a:solidFill>
                  <a:srgbClr val="ED1B2F"/>
                </a:solidFill>
              </a:rPr>
              <a:t>Активные компоненты:</a:t>
            </a:r>
            <a:endParaRPr lang="en-US" b="1" dirty="0" smtClean="0">
              <a:solidFill>
                <a:srgbClr val="ED1B2F"/>
              </a:solidFill>
            </a:endParaRPr>
          </a:p>
          <a:p>
            <a:r>
              <a:rPr lang="ru-RU" sz="1600" dirty="0" smtClean="0"/>
              <a:t>•</a:t>
            </a:r>
            <a:r>
              <a:rPr lang="ru-RU" sz="1600" b="1" dirty="0" smtClean="0"/>
              <a:t> </a:t>
            </a:r>
            <a:r>
              <a:rPr lang="en-US" sz="1600" b="1" dirty="0" smtClean="0"/>
              <a:t>GABACARE</a:t>
            </a:r>
            <a:r>
              <a:rPr lang="en-US" sz="1600" b="1" baseline="30000" dirty="0" smtClean="0"/>
              <a:t>TM</a:t>
            </a:r>
            <a:r>
              <a:rPr lang="en-US" sz="1600" b="1" dirty="0" smtClean="0"/>
              <a:t> </a:t>
            </a:r>
            <a:r>
              <a:rPr lang="en-US" sz="1600" dirty="0" smtClean="0"/>
              <a:t>(</a:t>
            </a:r>
            <a:r>
              <a:rPr lang="en-US" sz="1600" dirty="0" err="1" smtClean="0"/>
              <a:t>Aminobutyric</a:t>
            </a:r>
            <a:r>
              <a:rPr lang="en-US" sz="1600" dirty="0" smtClean="0"/>
              <a:t> Acid)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endParaRPr lang="ru-RU" sz="1600" b="1" dirty="0" smtClean="0"/>
          </a:p>
          <a:p>
            <a:r>
              <a:rPr lang="ru-RU" sz="1600" b="1" dirty="0" smtClean="0"/>
              <a:t>-   </a:t>
            </a:r>
            <a:r>
              <a:rPr lang="ru-RU" sz="1600" dirty="0" smtClean="0"/>
              <a:t>визуально </a:t>
            </a:r>
            <a:r>
              <a:rPr lang="ru-RU" sz="1600" dirty="0"/>
              <a:t>заметно уменьшает морщины </a:t>
            </a:r>
          </a:p>
          <a:p>
            <a:pPr marL="171450" indent="-171450">
              <a:buFontTx/>
              <a:buChar char="-"/>
            </a:pPr>
            <a:r>
              <a:rPr lang="ru-RU" sz="1600" dirty="0"/>
              <a:t>оказывает выраженный ботокс-эффект</a:t>
            </a:r>
          </a:p>
          <a:p>
            <a:pPr marL="171450" indent="-171450">
              <a:buFontTx/>
              <a:buChar char="-"/>
            </a:pPr>
            <a:r>
              <a:rPr lang="ru-RU" sz="1600" dirty="0"/>
              <a:t>стимулирует синтез гиалуроновой кислоты и эластина </a:t>
            </a:r>
          </a:p>
          <a:p>
            <a:pPr marL="171450" indent="-171450">
              <a:buFontTx/>
              <a:buChar char="-"/>
            </a:pPr>
            <a:r>
              <a:rPr lang="ru-RU" sz="1600" dirty="0"/>
              <a:t>восстанавливает поврежденную кожу </a:t>
            </a:r>
          </a:p>
          <a:p>
            <a:pPr marL="171450" indent="-171450">
              <a:buFontTx/>
              <a:buChar char="-"/>
            </a:pPr>
            <a:r>
              <a:rPr lang="ru-RU" sz="1600" dirty="0"/>
              <a:t>повышает эластичность</a:t>
            </a:r>
            <a:endParaRPr lang="ru-RU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1268760"/>
            <a:ext cx="4499992" cy="792088"/>
          </a:xfrm>
          <a:prstGeom prst="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560" y="1301391"/>
            <a:ext cx="4752528" cy="516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 dirty="0" smtClean="0">
                <a:solidFill>
                  <a:schemeClr val="bg1"/>
                </a:solidFill>
              </a:rPr>
              <a:t>СЫВОРОТКА</a:t>
            </a:r>
            <a:endParaRPr lang="en-US" sz="2800" b="1" dirty="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800" b="1" dirty="0" smtClean="0">
                <a:solidFill>
                  <a:schemeClr val="bg1"/>
                </a:solidFill>
              </a:rPr>
              <a:t>С БОТОКС-ЭФФЕКТОМ</a:t>
            </a:r>
            <a:endParaRPr lang="en-US" sz="2800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rgbClr val="ED1B2F"/>
                </a:solidFill>
              </a:rPr>
              <a:t>состав</a:t>
            </a:r>
          </a:p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пептидный комплекс: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i="1" dirty="0" smtClean="0"/>
              <a:t>• </a:t>
            </a:r>
            <a:r>
              <a:rPr lang="en-US" b="1" dirty="0" err="1"/>
              <a:t>SpecPed</a:t>
            </a:r>
            <a:r>
              <a:rPr lang="en-US" b="1" dirty="0"/>
              <a:t>®</a:t>
            </a:r>
            <a:r>
              <a:rPr lang="en-US" sz="1600" b="1" i="1" dirty="0" smtClean="0"/>
              <a:t> </a:t>
            </a:r>
            <a:r>
              <a:rPr lang="en-US" sz="1600" i="1" dirty="0" smtClean="0"/>
              <a:t>(Acetyl Hexapeptide-8, </a:t>
            </a:r>
            <a:r>
              <a:rPr lang="en-US" sz="1600" i="1" dirty="0" err="1" smtClean="0"/>
              <a:t>Caprylyl</a:t>
            </a:r>
            <a:r>
              <a:rPr lang="en-US" sz="1600" i="1" dirty="0" smtClean="0"/>
              <a:t> Glycol, </a:t>
            </a:r>
            <a:r>
              <a:rPr lang="en-US" sz="1600" i="1" dirty="0" err="1" smtClean="0"/>
              <a:t>Ethylhexylglycerin</a:t>
            </a:r>
            <a:r>
              <a:rPr lang="en-US" sz="1600" i="1" dirty="0" smtClean="0"/>
              <a:t>)</a:t>
            </a:r>
            <a:r>
              <a:rPr lang="en-US" sz="1600" dirty="0" smtClean="0"/>
              <a:t> </a:t>
            </a:r>
            <a:endParaRPr lang="ru-RU" sz="1600" dirty="0" smtClean="0"/>
          </a:p>
          <a:p>
            <a:r>
              <a:rPr lang="en-US" sz="1600" i="1" dirty="0" smtClean="0"/>
              <a:t/>
            </a:r>
            <a:br>
              <a:rPr lang="en-US" sz="1600" i="1" dirty="0" smtClean="0"/>
            </a:br>
            <a:r>
              <a:rPr lang="ru-RU" b="1" dirty="0" smtClean="0">
                <a:solidFill>
                  <a:srgbClr val="ED1B2F"/>
                </a:solidFill>
              </a:rPr>
              <a:t>Активные компоненты:</a:t>
            </a:r>
            <a:endParaRPr lang="en-US" b="1" dirty="0" smtClean="0">
              <a:solidFill>
                <a:srgbClr val="ED1B2F"/>
              </a:solidFill>
            </a:endParaRPr>
          </a:p>
          <a:p>
            <a:pPr>
              <a:lnSpc>
                <a:spcPct val="120000"/>
              </a:lnSpc>
            </a:pPr>
            <a:r>
              <a:rPr lang="ru-RU" sz="1600" dirty="0" smtClean="0"/>
              <a:t>•</a:t>
            </a:r>
            <a:r>
              <a:rPr lang="ru-RU" sz="1600" b="1" dirty="0" smtClean="0"/>
              <a:t> </a:t>
            </a:r>
            <a:r>
              <a:rPr lang="en-US" sz="1600" b="1" dirty="0" smtClean="0"/>
              <a:t>GABACARE</a:t>
            </a:r>
            <a:r>
              <a:rPr lang="en-US" sz="1600" b="1" baseline="30000" dirty="0" smtClean="0"/>
              <a:t>TM</a:t>
            </a:r>
            <a:r>
              <a:rPr lang="en-US" sz="1600" b="1" dirty="0" smtClean="0"/>
              <a:t> </a:t>
            </a:r>
            <a:r>
              <a:rPr lang="en-US" sz="1600" dirty="0" smtClean="0"/>
              <a:t>(</a:t>
            </a:r>
            <a:r>
              <a:rPr lang="en-US" sz="1600" dirty="0" err="1" smtClean="0"/>
              <a:t>Aminobutyric</a:t>
            </a:r>
            <a:r>
              <a:rPr lang="en-US" sz="1600" dirty="0" smtClean="0"/>
              <a:t> Acid)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• </a:t>
            </a:r>
            <a:r>
              <a:rPr lang="ru-RU" sz="1600" b="1" dirty="0" err="1" smtClean="0"/>
              <a:t>Гиалуроновый</a:t>
            </a:r>
            <a:r>
              <a:rPr lang="ru-RU" sz="1600" b="1" dirty="0" smtClean="0"/>
              <a:t> комплекс </a:t>
            </a:r>
            <a:r>
              <a:rPr lang="en-US" sz="1600" b="1" dirty="0" smtClean="0"/>
              <a:t>HYMAGIC-4D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b="1" dirty="0" smtClean="0"/>
              <a:t>• FUKOGEL </a:t>
            </a:r>
            <a:r>
              <a:rPr lang="en-US" sz="1600" dirty="0" smtClean="0"/>
              <a:t>(</a:t>
            </a:r>
            <a:r>
              <a:rPr lang="ru-RU" sz="1600" dirty="0" smtClean="0"/>
              <a:t>длительное увлажняющее действие)</a:t>
            </a:r>
            <a:br>
              <a:rPr lang="ru-RU" sz="1600" dirty="0" smtClean="0"/>
            </a:br>
            <a:r>
              <a:rPr lang="ru-RU" sz="1600" dirty="0" smtClean="0"/>
              <a:t>• </a:t>
            </a:r>
            <a:r>
              <a:rPr lang="en-US" sz="1600" b="1" dirty="0" smtClean="0"/>
              <a:t>GLYCOLIFT</a:t>
            </a:r>
            <a:r>
              <a:rPr lang="en-US" sz="1600" dirty="0" smtClean="0"/>
              <a:t> (</a:t>
            </a:r>
            <a:r>
              <a:rPr lang="ru-RU" sz="1600" dirty="0" smtClean="0"/>
              <a:t>эффект </a:t>
            </a:r>
            <a:r>
              <a:rPr lang="ru-RU" sz="1600" dirty="0" err="1" smtClean="0"/>
              <a:t>лифтинга</a:t>
            </a:r>
            <a:r>
              <a:rPr lang="ru-RU" sz="1600" dirty="0" smtClean="0"/>
              <a:t> и укрепления)</a:t>
            </a:r>
            <a:endParaRPr lang="en-US" sz="1600" dirty="0" smtClean="0"/>
          </a:p>
          <a:p>
            <a:pPr>
              <a:lnSpc>
                <a:spcPct val="120000"/>
              </a:lnSpc>
            </a:pPr>
            <a:r>
              <a:rPr lang="ru-RU" sz="1600" dirty="0" smtClean="0"/>
              <a:t>• </a:t>
            </a:r>
            <a:r>
              <a:rPr lang="en-US" sz="1600" b="1" dirty="0" smtClean="0"/>
              <a:t>SEPITONIC M4 </a:t>
            </a:r>
            <a:r>
              <a:rPr lang="en-US" sz="1600" dirty="0" smtClean="0"/>
              <a:t>(</a:t>
            </a:r>
            <a:r>
              <a:rPr lang="ru-RU" sz="1600" dirty="0" smtClean="0"/>
              <a:t>стимулирует клеточную энергию </a:t>
            </a:r>
          </a:p>
          <a:p>
            <a:pPr>
              <a:lnSpc>
                <a:spcPct val="120000"/>
              </a:lnSpc>
            </a:pPr>
            <a:r>
              <a:rPr lang="ru-RU" sz="1600" dirty="0" smtClean="0"/>
              <a:t>   и общий обмен веществ)</a:t>
            </a:r>
            <a:br>
              <a:rPr lang="ru-RU" sz="1600" dirty="0" smtClean="0"/>
            </a:br>
            <a:r>
              <a:rPr lang="ru-RU" sz="1600" dirty="0" smtClean="0"/>
              <a:t>• </a:t>
            </a:r>
            <a:r>
              <a:rPr lang="en-US" sz="1600" b="1" dirty="0" smtClean="0"/>
              <a:t>HUDROCHEM 50 </a:t>
            </a:r>
            <a:r>
              <a:rPr lang="en-US" sz="1600" dirty="0" smtClean="0"/>
              <a:t>(</a:t>
            </a:r>
            <a:r>
              <a:rPr lang="ru-RU" sz="1600" dirty="0" smtClean="0"/>
              <a:t>интенсивное увлажнение</a:t>
            </a:r>
            <a:r>
              <a:rPr lang="en-US" sz="1600" dirty="0" smtClean="0"/>
              <a:t>)</a:t>
            </a:r>
          </a:p>
          <a:p>
            <a:pPr>
              <a:lnSpc>
                <a:spcPct val="120000"/>
              </a:lnSpc>
            </a:pPr>
            <a:endParaRPr lang="ru-RU" sz="1600" dirty="0"/>
          </a:p>
        </p:txBody>
      </p:sp>
      <p:pic>
        <p:nvPicPr>
          <p:cNvPr id="9" name="Рисунок 8" descr="сыворотка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1196752"/>
            <a:ext cx="890015" cy="5229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2132856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Пептидная косметика – это забота о своей красоте!</a:t>
            </a:r>
          </a:p>
          <a:p>
            <a:endParaRPr lang="ru-RU" dirty="0"/>
          </a:p>
        </p:txBody>
      </p:sp>
      <p:pic>
        <p:nvPicPr>
          <p:cNvPr id="3" name="Рисунок 2" descr="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51720" y="620688"/>
            <a:ext cx="50405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ED1B2F"/>
                </a:solidFill>
              </a:rPr>
              <a:t>ПЕПТИДНАЯ КОСМЕТИКА </a:t>
            </a:r>
          </a:p>
          <a:p>
            <a:pPr algn="ctr"/>
            <a:r>
              <a:rPr lang="ru-RU" sz="2000" b="1" dirty="0" smtClean="0">
                <a:solidFill>
                  <a:srgbClr val="ED1B2F"/>
                </a:solidFill>
              </a:rPr>
              <a:t>– это забота о своей красоте!</a:t>
            </a:r>
          </a:p>
        </p:txBody>
      </p:sp>
      <p:pic>
        <p:nvPicPr>
          <p:cNvPr id="5" name="Рисунок 4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4679" y="260648"/>
            <a:ext cx="1721096" cy="12241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46" y="1916832"/>
            <a:ext cx="1374438" cy="66419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658" y="3212976"/>
            <a:ext cx="2751750" cy="35031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394" y="3212976"/>
            <a:ext cx="2952328" cy="37585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298" y="1988840"/>
            <a:ext cx="1329736" cy="64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915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1854</TotalTime>
  <Words>784</Words>
  <Application>Microsoft Office PowerPoint</Application>
  <PresentationFormat>Экран (4:3)</PresentationFormat>
  <Paragraphs>209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Масала чай</dc:title>
  <dc:creator>Пужевская Татьяна</dc:creator>
  <cp:lastModifiedBy>Татьяна Сосновская</cp:lastModifiedBy>
  <cp:revision>147</cp:revision>
  <dcterms:created xsi:type="dcterms:W3CDTF">2018-12-03T02:19:11Z</dcterms:created>
  <dcterms:modified xsi:type="dcterms:W3CDTF">2021-06-10T09:41:00Z</dcterms:modified>
</cp:coreProperties>
</file>