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310" r:id="rId2"/>
    <p:sldId id="311" r:id="rId3"/>
    <p:sldId id="312" r:id="rId4"/>
    <p:sldId id="317" r:id="rId5"/>
    <p:sldId id="328" r:id="rId6"/>
    <p:sldId id="319" r:id="rId7"/>
    <p:sldId id="320" r:id="rId8"/>
    <p:sldId id="313" r:id="rId9"/>
    <p:sldId id="330" r:id="rId10"/>
    <p:sldId id="327" r:id="rId11"/>
    <p:sldId id="329" r:id="rId12"/>
    <p:sldId id="323" r:id="rId13"/>
    <p:sldId id="325" r:id="rId14"/>
    <p:sldId id="331" r:id="rId15"/>
    <p:sldId id="326" r:id="rId16"/>
    <p:sldId id="288" r:id="rId17"/>
    <p:sldId id="321" r:id="rId18"/>
    <p:sldId id="297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725D"/>
    <a:srgbClr val="20987B"/>
    <a:srgbClr val="2FC0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69" d="100"/>
          <a:sy n="69" d="100"/>
        </p:scale>
        <p:origin x="79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D06996-7FC1-4B28-9944-D3B263731A90}" type="datetimeFigureOut">
              <a:rPr lang="ru-RU" smtClean="0"/>
              <a:t>29.06.2021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0923DD-1B7D-4955-86FE-831D709079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2202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1A9CD-DBE0-44CD-8CEA-EDE961FB09EC}" type="datetimeFigureOut">
              <a:rPr lang="ru-RU" smtClean="0"/>
              <a:t>29.06.2021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BACCE-5FD6-4563-AE03-0CCDED5D63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18820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1A9CD-DBE0-44CD-8CEA-EDE961FB09EC}" type="datetimeFigureOut">
              <a:rPr lang="ru-RU" smtClean="0"/>
              <a:t>29.06.2021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BACCE-5FD6-4563-AE03-0CCDED5D63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32610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1A9CD-DBE0-44CD-8CEA-EDE961FB09EC}" type="datetimeFigureOut">
              <a:rPr lang="ru-RU" smtClean="0"/>
              <a:t>29.06.2021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BACCE-5FD6-4563-AE03-0CCDED5D63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49220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1A9CD-DBE0-44CD-8CEA-EDE961FB09EC}" type="datetimeFigureOut">
              <a:rPr lang="ru-RU" smtClean="0"/>
              <a:t>29.06.2021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BACCE-5FD6-4563-AE03-0CCDED5D63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50373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1A9CD-DBE0-44CD-8CEA-EDE961FB09EC}" type="datetimeFigureOut">
              <a:rPr lang="ru-RU" smtClean="0"/>
              <a:t>29.06.2021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BACCE-5FD6-4563-AE03-0CCDED5D63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9424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1A9CD-DBE0-44CD-8CEA-EDE961FB09EC}" type="datetimeFigureOut">
              <a:rPr lang="ru-RU" smtClean="0"/>
              <a:t>29.06.2021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BACCE-5FD6-4563-AE03-0CCDED5D63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0987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1A9CD-DBE0-44CD-8CEA-EDE961FB09EC}" type="datetimeFigureOut">
              <a:rPr lang="ru-RU" smtClean="0"/>
              <a:t>29.06.2021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BACCE-5FD6-4563-AE03-0CCDED5D63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1984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1A9CD-DBE0-44CD-8CEA-EDE961FB09EC}" type="datetimeFigureOut">
              <a:rPr lang="ru-RU" smtClean="0"/>
              <a:t>29.06.2021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BACCE-5FD6-4563-AE03-0CCDED5D63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14328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1A9CD-DBE0-44CD-8CEA-EDE961FB09EC}" type="datetimeFigureOut">
              <a:rPr lang="ru-RU" smtClean="0"/>
              <a:t>29.06.2021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BACCE-5FD6-4563-AE03-0CCDED5D63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5868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1A9CD-DBE0-44CD-8CEA-EDE961FB09EC}" type="datetimeFigureOut">
              <a:rPr lang="ru-RU" smtClean="0"/>
              <a:t>29.06.2021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BACCE-5FD6-4563-AE03-0CCDED5D63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3400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1A9CD-DBE0-44CD-8CEA-EDE961FB09EC}" type="datetimeFigureOut">
              <a:rPr lang="ru-RU" smtClean="0"/>
              <a:t>29.06.2021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BACCE-5FD6-4563-AE03-0CCDED5D63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048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B1A9CD-DBE0-44CD-8CEA-EDE961FB09EC}" type="datetimeFigureOut">
              <a:rPr lang="ru-RU" smtClean="0"/>
              <a:t>29.06.2021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9BACCE-5FD6-4563-AE03-0CCDED5D63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0953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jp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g"/><Relationship Id="rId5" Type="http://schemas.openxmlformats.org/officeDocument/2006/relationships/image" Target="../media/image21.jpeg"/><Relationship Id="rId4" Type="http://schemas.openxmlformats.org/officeDocument/2006/relationships/image" Target="../media/image2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94807" y="1296783"/>
            <a:ext cx="5843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2">
                    <a:lumMod val="25000"/>
                  </a:schemeClr>
                </a:solidFill>
                <a:latin typeface="Arial Black" panose="020B0A04020102020204" pitchFamily="34" charset="0"/>
              </a:rPr>
              <a:t> </a:t>
            </a:r>
            <a:endParaRPr lang="ru-RU" sz="36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47650" y="370435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351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64"/>
            <a:ext cx="9144000" cy="685523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31766" y="462387"/>
            <a:ext cx="933519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Arial Black" panose="020B0A04020102020204" pitchFamily="34" charset="0"/>
              </a:rPr>
              <a:t>3 </a:t>
            </a:r>
            <a:r>
              <a:rPr lang="ru-RU" sz="1600" b="1" dirty="0" smtClean="0">
                <a:latin typeface="Arial Black" panose="020B0A04020102020204" pitchFamily="34" charset="0"/>
              </a:rPr>
              <a:t>STAGE</a:t>
            </a:r>
            <a:r>
              <a:rPr lang="en-US" sz="1600" b="1" dirty="0" smtClean="0">
                <a:latin typeface="Arial Black" panose="020B0A04020102020204" pitchFamily="34" charset="0"/>
              </a:rPr>
              <a:t>S</a:t>
            </a:r>
            <a:r>
              <a:rPr lang="ru-RU" sz="1600" b="1" dirty="0" smtClean="0">
                <a:latin typeface="Arial Black" panose="020B0A04020102020204" pitchFamily="34" charset="0"/>
              </a:rPr>
              <a:t>. </a:t>
            </a:r>
            <a:r>
              <a:rPr lang="ru-RU" sz="1600" b="1" dirty="0">
                <a:latin typeface="Arial Black" panose="020B0A04020102020204" pitchFamily="34" charset="0"/>
              </a:rPr>
              <a:t>Комплексный </a:t>
            </a:r>
            <a:r>
              <a:rPr lang="ru-RU" sz="1600" b="1" dirty="0" err="1">
                <a:latin typeface="Arial Black" panose="020B0A04020102020204" pitchFamily="34" charset="0"/>
              </a:rPr>
              <a:t>детокс</a:t>
            </a:r>
            <a:r>
              <a:rPr lang="ru-RU" sz="1600" b="1" dirty="0">
                <a:latin typeface="Arial Black" panose="020B0A04020102020204" pitchFamily="34" charset="0"/>
              </a:rPr>
              <a:t> от </a:t>
            </a:r>
            <a:r>
              <a:rPr lang="ru-RU" sz="1600" b="1" dirty="0" err="1">
                <a:latin typeface="Arial Black" panose="020B0A04020102020204" pitchFamily="34" charset="0"/>
              </a:rPr>
              <a:t>Артлайф</a:t>
            </a:r>
            <a:endParaRPr lang="ru-RU" sz="1600" dirty="0">
              <a:latin typeface="Arial Black" panose="020B0A04020102020204" pitchFamily="34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49" y="1720514"/>
            <a:ext cx="6754645" cy="3546188"/>
          </a:xfrm>
        </p:spPr>
      </p:pic>
      <p:sp>
        <p:nvSpPr>
          <p:cNvPr id="7" name="Прямоугольник 6"/>
          <p:cNvSpPr/>
          <p:nvPr/>
        </p:nvSpPr>
        <p:spPr>
          <a:xfrm>
            <a:off x="628649" y="953114"/>
            <a:ext cx="70356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Слово «детокс» означает детоксикацию организма. </a:t>
            </a:r>
            <a:endParaRPr lang="ru-RU" dirty="0" smtClean="0"/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9936295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" y="2392239"/>
            <a:ext cx="3792041" cy="378594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466" y="811705"/>
            <a:ext cx="7084166" cy="151193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5951" y="2189426"/>
            <a:ext cx="1397596" cy="211143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7748" y="2183894"/>
            <a:ext cx="1410530" cy="210131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149" y="4197662"/>
            <a:ext cx="1387341" cy="207402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1464" y="4229875"/>
            <a:ext cx="1283097" cy="211279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28650" y="6434051"/>
            <a:ext cx="5487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>
                    <a:lumMod val="50000"/>
                  </a:schemeClr>
                </a:solidFill>
              </a:rPr>
              <a:t>БАД. НЕ ЯВЛЯЕТСЯ ЛЕКАРСТВЕННЫМ СРЕДСТВОМ</a:t>
            </a:r>
            <a:endParaRPr lang="ru-RU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28650" y="399011"/>
            <a:ext cx="622934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Arial Black" panose="020B0A04020102020204" pitchFamily="34" charset="0"/>
              </a:rPr>
              <a:t>3 </a:t>
            </a:r>
            <a:r>
              <a:rPr lang="ru-RU" sz="1600" b="1" dirty="0" smtClean="0">
                <a:latin typeface="Arial Black" panose="020B0A04020102020204" pitchFamily="34" charset="0"/>
              </a:rPr>
              <a:t>STAGE</a:t>
            </a:r>
            <a:r>
              <a:rPr lang="en-US" sz="1600" b="1" dirty="0" smtClean="0">
                <a:latin typeface="Arial Black" panose="020B0A04020102020204" pitchFamily="34" charset="0"/>
              </a:rPr>
              <a:t>S</a:t>
            </a:r>
            <a:r>
              <a:rPr lang="ru-RU" sz="1600" b="1" dirty="0" smtClean="0">
                <a:latin typeface="Arial Black" panose="020B0A04020102020204" pitchFamily="34" charset="0"/>
              </a:rPr>
              <a:t>. </a:t>
            </a:r>
            <a:r>
              <a:rPr lang="ru-RU" sz="1600" b="1" dirty="0">
                <a:latin typeface="Arial Black" panose="020B0A04020102020204" pitchFamily="34" charset="0"/>
              </a:rPr>
              <a:t>Комплексный </a:t>
            </a:r>
            <a:r>
              <a:rPr lang="ru-RU" sz="1600" b="1" dirty="0" err="1">
                <a:latin typeface="Arial Black" panose="020B0A04020102020204" pitchFamily="34" charset="0"/>
              </a:rPr>
              <a:t>детокс</a:t>
            </a:r>
            <a:r>
              <a:rPr lang="ru-RU" sz="1600" b="1" dirty="0">
                <a:latin typeface="Arial Black" panose="020B0A04020102020204" pitchFamily="34" charset="0"/>
              </a:rPr>
              <a:t> от </a:t>
            </a:r>
            <a:r>
              <a:rPr lang="ru-RU" sz="1600" b="1" dirty="0" err="1">
                <a:latin typeface="Arial Black" panose="020B0A04020102020204" pitchFamily="34" charset="0"/>
              </a:rPr>
              <a:t>Артлайф</a:t>
            </a:r>
            <a:endParaRPr lang="ru-RU" sz="1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07434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3" y="0"/>
            <a:ext cx="9144793" cy="685249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31766" y="462387"/>
            <a:ext cx="93351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 Black" panose="020B0A04020102020204" pitchFamily="34" charset="0"/>
              </a:rPr>
              <a:t>3 </a:t>
            </a:r>
            <a:r>
              <a:rPr lang="ru-RU" b="1" dirty="0" smtClean="0">
                <a:latin typeface="Arial Black" panose="020B0A04020102020204" pitchFamily="34" charset="0"/>
              </a:rPr>
              <a:t>STAGE</a:t>
            </a:r>
            <a:r>
              <a:rPr lang="en-US" b="1" dirty="0" smtClean="0">
                <a:latin typeface="Arial Black" panose="020B0A04020102020204" pitchFamily="34" charset="0"/>
              </a:rPr>
              <a:t>S</a:t>
            </a:r>
            <a:r>
              <a:rPr lang="ru-RU" b="1" dirty="0" smtClean="0">
                <a:latin typeface="Arial Black" panose="020B0A04020102020204" pitchFamily="34" charset="0"/>
              </a:rPr>
              <a:t>. </a:t>
            </a:r>
            <a:r>
              <a:rPr lang="ru-RU" b="1" dirty="0">
                <a:latin typeface="Arial Black" panose="020B0A04020102020204" pitchFamily="34" charset="0"/>
              </a:rPr>
              <a:t>Комплексный </a:t>
            </a:r>
            <a:r>
              <a:rPr lang="ru-RU" b="1" dirty="0" err="1">
                <a:latin typeface="Arial Black" panose="020B0A04020102020204" pitchFamily="34" charset="0"/>
              </a:rPr>
              <a:t>детокс</a:t>
            </a:r>
            <a:r>
              <a:rPr lang="ru-RU" b="1" dirty="0">
                <a:latin typeface="Arial Black" panose="020B0A04020102020204" pitchFamily="34" charset="0"/>
              </a:rPr>
              <a:t> от </a:t>
            </a:r>
            <a:r>
              <a:rPr lang="ru-RU" b="1" dirty="0" err="1">
                <a:latin typeface="Arial Black" panose="020B0A04020102020204" pitchFamily="34" charset="0"/>
              </a:rPr>
              <a:t>Артлайф</a:t>
            </a:r>
            <a:endParaRPr lang="ru-RU" dirty="0">
              <a:latin typeface="Arial Black" panose="020B0A040201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120" y="3558900"/>
            <a:ext cx="3954483" cy="263812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384" y="3267271"/>
            <a:ext cx="1010086" cy="166324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0408" y="1252251"/>
            <a:ext cx="1085347" cy="161688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031" y="1350875"/>
            <a:ext cx="3963572" cy="208087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1373" y="4098894"/>
            <a:ext cx="1354656" cy="202516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08031" y="6345374"/>
            <a:ext cx="624997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>
                    <a:lumMod val="50000"/>
                  </a:schemeClr>
                </a:solidFill>
              </a:rPr>
              <a:t>БАД. НЕ ЯВЛЯЕТСЯ ЛЕКАРСТВЕННЫМ СРЕДСТВОМ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2676" y="2159928"/>
            <a:ext cx="1152006" cy="174040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9716" y="833755"/>
            <a:ext cx="1552741" cy="1340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2350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64"/>
            <a:ext cx="9144000" cy="685523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31766" y="462387"/>
            <a:ext cx="933519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Arial Black" panose="020B0A04020102020204" pitchFamily="34" charset="0"/>
              </a:rPr>
              <a:t>3 </a:t>
            </a:r>
            <a:r>
              <a:rPr lang="ru-RU" sz="1600" b="1" dirty="0" smtClean="0">
                <a:latin typeface="Arial Black" panose="020B0A04020102020204" pitchFamily="34" charset="0"/>
              </a:rPr>
              <a:t>STAGE</a:t>
            </a:r>
            <a:r>
              <a:rPr lang="en-US" sz="1600" b="1" dirty="0" smtClean="0">
                <a:latin typeface="Arial Black" panose="020B0A04020102020204" pitchFamily="34" charset="0"/>
              </a:rPr>
              <a:t>S</a:t>
            </a:r>
            <a:r>
              <a:rPr lang="ru-RU" sz="1600" b="1" dirty="0" smtClean="0">
                <a:latin typeface="Arial Black" panose="020B0A04020102020204" pitchFamily="34" charset="0"/>
              </a:rPr>
              <a:t>. </a:t>
            </a:r>
            <a:r>
              <a:rPr lang="ru-RU" sz="1600" b="1" dirty="0">
                <a:latin typeface="Arial Black" panose="020B0A04020102020204" pitchFamily="34" charset="0"/>
              </a:rPr>
              <a:t>Комплексный </a:t>
            </a:r>
            <a:r>
              <a:rPr lang="ru-RU" sz="1600" b="1" dirty="0" err="1">
                <a:latin typeface="Arial Black" panose="020B0A04020102020204" pitchFamily="34" charset="0"/>
              </a:rPr>
              <a:t>детокс</a:t>
            </a:r>
            <a:r>
              <a:rPr lang="ru-RU" sz="1600" b="1" dirty="0">
                <a:latin typeface="Arial Black" panose="020B0A04020102020204" pitchFamily="34" charset="0"/>
              </a:rPr>
              <a:t> от </a:t>
            </a:r>
            <a:r>
              <a:rPr lang="ru-RU" sz="1600" b="1" dirty="0" err="1">
                <a:latin typeface="Arial Black" panose="020B0A04020102020204" pitchFamily="34" charset="0"/>
              </a:rPr>
              <a:t>Артлайф</a:t>
            </a:r>
            <a:endParaRPr lang="ru-RU" sz="1600" dirty="0">
              <a:latin typeface="Arial Black" panose="020B0A040201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28649" y="953114"/>
            <a:ext cx="70356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</a:p>
          <a:p>
            <a:endParaRPr lang="ru-RU" dirty="0" smtClean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185" y="3763846"/>
            <a:ext cx="3090942" cy="2615219"/>
          </a:xfrm>
          <a:prstGeom prst="rect">
            <a:avLst/>
          </a:prstGeom>
          <a:scene3d>
            <a:camera prst="orthographicFront">
              <a:rot lat="0" lon="10800000" rev="0"/>
            </a:camera>
            <a:lightRig rig="threePt" dir="t"/>
          </a:scene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491" y="3027865"/>
            <a:ext cx="3065969" cy="2914993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933"/>
          <a:stretch/>
        </p:blipFill>
        <p:spPr>
          <a:xfrm>
            <a:off x="1250003" y="984721"/>
            <a:ext cx="2719527" cy="2615195"/>
          </a:xfr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083" y="984721"/>
            <a:ext cx="3340882" cy="1859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538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286" y="2804057"/>
            <a:ext cx="4260082" cy="372059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898" y="0"/>
            <a:ext cx="9144793" cy="685249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31766" y="462387"/>
            <a:ext cx="933519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Arial Black" panose="020B0A04020102020204" pitchFamily="34" charset="0"/>
              </a:rPr>
              <a:t>3 </a:t>
            </a:r>
            <a:r>
              <a:rPr lang="ru-RU" sz="1600" b="1" dirty="0" smtClean="0">
                <a:latin typeface="Arial Black" panose="020B0A04020102020204" pitchFamily="34" charset="0"/>
              </a:rPr>
              <a:t>STAGE</a:t>
            </a:r>
            <a:r>
              <a:rPr lang="en-US" sz="1600" b="1" dirty="0" smtClean="0">
                <a:latin typeface="Arial Black" panose="020B0A04020102020204" pitchFamily="34" charset="0"/>
              </a:rPr>
              <a:t>S</a:t>
            </a:r>
            <a:r>
              <a:rPr lang="ru-RU" sz="1600" b="1" dirty="0" smtClean="0">
                <a:latin typeface="Arial Black" panose="020B0A04020102020204" pitchFamily="34" charset="0"/>
              </a:rPr>
              <a:t>. </a:t>
            </a:r>
            <a:r>
              <a:rPr lang="ru-RU" sz="1600" b="1" dirty="0">
                <a:latin typeface="Arial Black" panose="020B0A04020102020204" pitchFamily="34" charset="0"/>
              </a:rPr>
              <a:t>Комплексный </a:t>
            </a:r>
            <a:r>
              <a:rPr lang="ru-RU" sz="1600" b="1" dirty="0" err="1">
                <a:latin typeface="Arial Black" panose="020B0A04020102020204" pitchFamily="34" charset="0"/>
              </a:rPr>
              <a:t>детокс</a:t>
            </a:r>
            <a:r>
              <a:rPr lang="ru-RU" sz="1600" b="1" dirty="0">
                <a:latin typeface="Arial Black" panose="020B0A04020102020204" pitchFamily="34" charset="0"/>
              </a:rPr>
              <a:t> от </a:t>
            </a:r>
            <a:r>
              <a:rPr lang="ru-RU" sz="1600" b="1" dirty="0" err="1">
                <a:latin typeface="Arial Black" panose="020B0A04020102020204" pitchFamily="34" charset="0"/>
              </a:rPr>
              <a:t>Артлайф</a:t>
            </a:r>
            <a:endParaRPr lang="ru-RU" sz="1600" dirty="0">
              <a:latin typeface="Arial Black" panose="020B0A040201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31766" y="1061299"/>
            <a:ext cx="725736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 Национальном исследовательском центре </a:t>
            </a:r>
            <a:r>
              <a:rPr lang="ru-RU" dirty="0"/>
              <a:t>эпидемиологии и микробиологии имени Н. Ф. </a:t>
            </a:r>
            <a:r>
              <a:rPr lang="ru-RU" dirty="0" smtClean="0"/>
              <a:t>Гамалеи и </a:t>
            </a:r>
            <a:r>
              <a:rPr lang="ru-RU" dirty="0"/>
              <a:t>институте медицинской паразитологии и тропической медицины им. Е</a:t>
            </a:r>
            <a:r>
              <a:rPr lang="ru-RU" dirty="0" smtClean="0"/>
              <a:t>. И</a:t>
            </a:r>
            <a:r>
              <a:rPr lang="ru-RU" dirty="0"/>
              <a:t>. </a:t>
            </a:r>
            <a:r>
              <a:rPr lang="ru-RU" dirty="0" err="1"/>
              <a:t>Марциновского</a:t>
            </a:r>
            <a:r>
              <a:rPr lang="ru-RU" dirty="0"/>
              <a:t> </a:t>
            </a:r>
            <a:r>
              <a:rPr lang="ru-RU" dirty="0" smtClean="0"/>
              <a:t>          в </a:t>
            </a:r>
            <a:r>
              <a:rPr lang="ru-RU" dirty="0"/>
              <a:t>ходе экспериментальных и клинических исследований было </a:t>
            </a:r>
            <a:endParaRPr lang="ru-RU" dirty="0" smtClean="0"/>
          </a:p>
          <a:p>
            <a:r>
              <a:rPr lang="ru-RU" sz="2400" b="1" dirty="0" smtClean="0"/>
              <a:t>доказано</a:t>
            </a:r>
            <a:r>
              <a:rPr lang="ru-RU" sz="2400" dirty="0" smtClean="0"/>
              <a:t> </a:t>
            </a:r>
            <a:r>
              <a:rPr lang="ru-RU" sz="2400" b="1" dirty="0">
                <a:solidFill>
                  <a:srgbClr val="C00000"/>
                </a:solidFill>
              </a:rPr>
              <a:t>угнетение поствакцинального иммунитета </a:t>
            </a:r>
            <a:r>
              <a:rPr lang="ru-RU" dirty="0"/>
              <a:t>при аскаридозе, трихоцефалезе и описторхозе и многих других гельминтозах.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571603" y="3749149"/>
            <a:ext cx="368218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Эффективности </a:t>
            </a:r>
            <a:r>
              <a:rPr lang="ru-RU" b="1" dirty="0">
                <a:solidFill>
                  <a:srgbClr val="C00000"/>
                </a:solidFill>
              </a:rPr>
              <a:t>иммунизации </a:t>
            </a:r>
            <a:r>
              <a:rPr lang="ru-RU" dirty="0" smtClean="0"/>
              <a:t>невозможно </a:t>
            </a:r>
            <a:r>
              <a:rPr lang="ru-RU" dirty="0"/>
              <a:t>достичь без проведения предварительных подготовительных мероприятий,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/>
              <a:t>том числе </a:t>
            </a:r>
            <a:r>
              <a:rPr lang="ru-RU" b="1" dirty="0" smtClean="0">
                <a:solidFill>
                  <a:srgbClr val="C00000"/>
                </a:solidFill>
              </a:rPr>
              <a:t>дегельминтизации!</a:t>
            </a:r>
            <a:endParaRPr lang="ru-RU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34192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3" y="0"/>
            <a:ext cx="9144793" cy="685249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31766" y="462387"/>
            <a:ext cx="933519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Arial Black" panose="020B0A04020102020204" pitchFamily="34" charset="0"/>
              </a:rPr>
              <a:t>3 </a:t>
            </a:r>
            <a:r>
              <a:rPr lang="ru-RU" sz="1600" b="1" dirty="0" smtClean="0">
                <a:latin typeface="Arial Black" panose="020B0A04020102020204" pitchFamily="34" charset="0"/>
              </a:rPr>
              <a:t>STAGE</a:t>
            </a:r>
            <a:r>
              <a:rPr lang="en-US" sz="1600" b="1" dirty="0" smtClean="0">
                <a:latin typeface="Arial Black" panose="020B0A04020102020204" pitchFamily="34" charset="0"/>
              </a:rPr>
              <a:t>S</a:t>
            </a:r>
            <a:r>
              <a:rPr lang="ru-RU" sz="1600" b="1" dirty="0" smtClean="0">
                <a:latin typeface="Arial Black" panose="020B0A04020102020204" pitchFamily="34" charset="0"/>
              </a:rPr>
              <a:t>. </a:t>
            </a:r>
            <a:r>
              <a:rPr lang="ru-RU" sz="1600" b="1" dirty="0">
                <a:latin typeface="Arial Black" panose="020B0A04020102020204" pitchFamily="34" charset="0"/>
              </a:rPr>
              <a:t>Комплексный </a:t>
            </a:r>
            <a:r>
              <a:rPr lang="ru-RU" sz="1600" b="1" dirty="0" err="1">
                <a:latin typeface="Arial Black" panose="020B0A04020102020204" pitchFamily="34" charset="0"/>
              </a:rPr>
              <a:t>детокс</a:t>
            </a:r>
            <a:r>
              <a:rPr lang="ru-RU" sz="1600" b="1" dirty="0">
                <a:latin typeface="Arial Black" panose="020B0A04020102020204" pitchFamily="34" charset="0"/>
              </a:rPr>
              <a:t> от </a:t>
            </a:r>
            <a:r>
              <a:rPr lang="ru-RU" sz="1600" b="1" dirty="0" err="1">
                <a:latin typeface="Arial Black" panose="020B0A04020102020204" pitchFamily="34" charset="0"/>
              </a:rPr>
              <a:t>Артлайф</a:t>
            </a:r>
            <a:endParaRPr lang="ru-RU" sz="1600" dirty="0">
              <a:latin typeface="Arial Black" panose="020B0A040201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377" y="2084715"/>
            <a:ext cx="1465577" cy="1498043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250231" y="1232551"/>
            <a:ext cx="514593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rgbClr val="20987B"/>
                </a:solidFill>
              </a:rPr>
              <a:t>Вакцина против гельминтозов </a:t>
            </a:r>
            <a:endParaRPr lang="ru-RU" sz="2400" b="1" i="1" dirty="0" smtClean="0">
              <a:solidFill>
                <a:srgbClr val="20987B"/>
              </a:solidFill>
            </a:endParaRPr>
          </a:p>
          <a:p>
            <a:r>
              <a:rPr lang="ru-RU" sz="2400" b="1" i="1" dirty="0" smtClean="0">
                <a:solidFill>
                  <a:srgbClr val="20987B"/>
                </a:solidFill>
              </a:rPr>
              <a:t>до </a:t>
            </a:r>
            <a:r>
              <a:rPr lang="ru-RU" sz="2400" b="1" i="1" dirty="0">
                <a:solidFill>
                  <a:srgbClr val="20987B"/>
                </a:solidFill>
              </a:rPr>
              <a:t>сих пор не создана и скорее всего никогда не появится.</a:t>
            </a:r>
          </a:p>
          <a:p>
            <a:r>
              <a:rPr lang="ru-RU" dirty="0"/>
              <a:t> </a:t>
            </a:r>
            <a:endParaRPr lang="ru-RU" dirty="0" smtClean="0"/>
          </a:p>
          <a:p>
            <a:r>
              <a:rPr lang="ru-RU" dirty="0" smtClean="0"/>
              <a:t>Поэтому </a:t>
            </a:r>
            <a:r>
              <a:rPr lang="ru-RU" dirty="0"/>
              <a:t>в мае 2001 года Всемирной ассамблеей охраны здоровья была принята программа профилактической терапии глистных инвазий </a:t>
            </a:r>
            <a:r>
              <a:rPr lang="ru-RU" dirty="0" smtClean="0"/>
              <a:t>— </a:t>
            </a:r>
            <a:r>
              <a:rPr lang="ru-RU" sz="2400" b="1" dirty="0">
                <a:solidFill>
                  <a:srgbClr val="C00000"/>
                </a:solidFill>
              </a:rPr>
              <a:t>проведение регулярных профилактических курсов приема антигельминтного препарата</a:t>
            </a:r>
            <a:r>
              <a:rPr lang="ru-RU" sz="2400" b="1" dirty="0"/>
              <a:t> </a:t>
            </a:r>
            <a:r>
              <a:rPr lang="ru-RU" dirty="0"/>
              <a:t>широкого спектра действия.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31766" y="4925870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Как  часто? </a:t>
            </a:r>
          </a:p>
          <a:p>
            <a:r>
              <a:rPr lang="ru-RU" sz="2400" b="1" dirty="0">
                <a:solidFill>
                  <a:srgbClr val="C00000"/>
                </a:solidFill>
              </a:rPr>
              <a:t>В идеале </a:t>
            </a:r>
            <a:r>
              <a:rPr lang="ru-RU" sz="2400" b="1" dirty="0" smtClean="0">
                <a:solidFill>
                  <a:srgbClr val="C00000"/>
                </a:solidFill>
              </a:rPr>
              <a:t>— </a:t>
            </a:r>
            <a:r>
              <a:rPr lang="ru-RU" sz="2400" b="1" dirty="0">
                <a:solidFill>
                  <a:srgbClr val="C00000"/>
                </a:solidFill>
              </a:rPr>
              <a:t>ежеквартально!</a:t>
            </a:r>
          </a:p>
          <a:p>
            <a:r>
              <a:rPr lang="ru-RU" dirty="0"/>
              <a:t>Минимум </a:t>
            </a:r>
            <a:r>
              <a:rPr lang="ru-RU" dirty="0" smtClean="0"/>
              <a:t>— один </a:t>
            </a:r>
            <a:r>
              <a:rPr lang="ru-RU" dirty="0"/>
              <a:t>раз в </a:t>
            </a:r>
            <a:r>
              <a:rPr lang="ru-RU" dirty="0" smtClean="0"/>
              <a:t>полгода.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04275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44001" cy="9144001"/>
          </a:xfrm>
        </p:spPr>
      </p:pic>
      <p:pic>
        <p:nvPicPr>
          <p:cNvPr id="4" name="Рисунок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92141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3" y="0"/>
            <a:ext cx="9144793" cy="685249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31766" y="462387"/>
            <a:ext cx="933519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Arial Black" panose="020B0A04020102020204" pitchFamily="34" charset="0"/>
              </a:rPr>
              <a:t>3 </a:t>
            </a:r>
            <a:r>
              <a:rPr lang="ru-RU" sz="1600" b="1" dirty="0" smtClean="0">
                <a:latin typeface="Arial Black" panose="020B0A04020102020204" pitchFamily="34" charset="0"/>
              </a:rPr>
              <a:t>STAGE</a:t>
            </a:r>
            <a:r>
              <a:rPr lang="en-US" sz="1600" b="1" dirty="0" smtClean="0">
                <a:latin typeface="Arial Black" panose="020B0A04020102020204" pitchFamily="34" charset="0"/>
              </a:rPr>
              <a:t>S</a:t>
            </a:r>
            <a:r>
              <a:rPr lang="ru-RU" sz="1600" b="1" dirty="0" smtClean="0">
                <a:latin typeface="Arial Black" panose="020B0A04020102020204" pitchFamily="34" charset="0"/>
              </a:rPr>
              <a:t>. </a:t>
            </a:r>
            <a:r>
              <a:rPr lang="ru-RU" sz="1600" b="1" dirty="0">
                <a:latin typeface="Arial Black" panose="020B0A04020102020204" pitchFamily="34" charset="0"/>
              </a:rPr>
              <a:t>Комплексный </a:t>
            </a:r>
            <a:r>
              <a:rPr lang="ru-RU" sz="1600" b="1" dirty="0" err="1">
                <a:latin typeface="Arial Black" panose="020B0A04020102020204" pitchFamily="34" charset="0"/>
              </a:rPr>
              <a:t>детокс</a:t>
            </a:r>
            <a:r>
              <a:rPr lang="ru-RU" sz="1600" b="1" dirty="0">
                <a:latin typeface="Arial Black" panose="020B0A04020102020204" pitchFamily="34" charset="0"/>
              </a:rPr>
              <a:t> от </a:t>
            </a:r>
            <a:r>
              <a:rPr lang="ru-RU" sz="1600" b="1" dirty="0" err="1">
                <a:latin typeface="Arial Black" panose="020B0A04020102020204" pitchFamily="34" charset="0"/>
              </a:rPr>
              <a:t>Артлайф</a:t>
            </a:r>
            <a:endParaRPr lang="ru-RU" sz="1600" dirty="0">
              <a:latin typeface="Arial Black" panose="020B0A040201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31765" y="770164"/>
            <a:ext cx="65375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dirty="0"/>
              <a:t>1-Й </a:t>
            </a:r>
            <a:r>
              <a:rPr lang="ru-RU" sz="2400" b="1" dirty="0" smtClean="0"/>
              <a:t>ЭТАП, 15 дней</a:t>
            </a:r>
          </a:p>
          <a:p>
            <a:r>
              <a:rPr lang="ru-RU" sz="2400" b="1" dirty="0" smtClean="0">
                <a:solidFill>
                  <a:srgbClr val="18725D"/>
                </a:solidFill>
              </a:rPr>
              <a:t>Очищение желудочно-кишечного тракта и укрепление иммунитета </a:t>
            </a:r>
            <a:endParaRPr lang="ru-RU" sz="2400" b="1" dirty="0">
              <a:solidFill>
                <a:srgbClr val="18725D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31765" y="2041180"/>
            <a:ext cx="54772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Сорбент</a:t>
            </a:r>
            <a:endParaRPr lang="ru-RU" dirty="0"/>
          </a:p>
          <a:p>
            <a:r>
              <a:rPr lang="ru-RU" sz="2400" b="1" dirty="0" smtClean="0">
                <a:solidFill>
                  <a:srgbClr val="18725D"/>
                </a:solidFill>
              </a:rPr>
              <a:t>Фитосорбовит</a:t>
            </a:r>
            <a:endParaRPr lang="ru-RU" sz="2400" b="1" dirty="0">
              <a:solidFill>
                <a:srgbClr val="18725D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Комплекс </a:t>
            </a:r>
            <a:r>
              <a:rPr lang="ru-RU" dirty="0"/>
              <a:t>для поддержки системы иммунитета</a:t>
            </a:r>
          </a:p>
          <a:p>
            <a:r>
              <a:rPr lang="ru-RU" dirty="0" smtClean="0"/>
              <a:t> </a:t>
            </a:r>
            <a:r>
              <a:rPr lang="ru-RU" sz="2400" b="1" dirty="0" smtClean="0">
                <a:solidFill>
                  <a:srgbClr val="18725D"/>
                </a:solidFill>
              </a:rPr>
              <a:t>Гринстар</a:t>
            </a:r>
            <a:r>
              <a:rPr lang="ru-RU" sz="2400" b="1" dirty="0" smtClean="0">
                <a:solidFill>
                  <a:srgbClr val="20987B"/>
                </a:solidFill>
              </a:rPr>
              <a:t> </a:t>
            </a:r>
            <a:endParaRPr lang="ru-RU" sz="2400" b="1" dirty="0">
              <a:solidFill>
                <a:srgbClr val="20987B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Противопаразитарные  </a:t>
            </a:r>
          </a:p>
          <a:p>
            <a:r>
              <a:rPr lang="ru-RU" dirty="0"/>
              <a:t> </a:t>
            </a:r>
            <a:r>
              <a:rPr lang="ru-RU" sz="2400" b="1" dirty="0">
                <a:solidFill>
                  <a:srgbClr val="18725D"/>
                </a:solidFill>
              </a:rPr>
              <a:t>Артемизин и Холегон </a:t>
            </a:r>
            <a:r>
              <a:rPr lang="ru-RU" dirty="0"/>
              <a:t>одновременно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753" y="4254097"/>
            <a:ext cx="1365686" cy="224879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8990" y="4178076"/>
            <a:ext cx="1501505" cy="226841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442" y="4197701"/>
            <a:ext cx="1504243" cy="224879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4890" y="4193283"/>
            <a:ext cx="1512488" cy="225320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32015" y="6446492"/>
            <a:ext cx="571915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000" dirty="0">
                <a:solidFill>
                  <a:prstClr val="white">
                    <a:lumMod val="50000"/>
                  </a:prstClr>
                </a:solidFill>
              </a:rPr>
              <a:t>БАД. НЕ ЯВЛЯЕТСЯ ЛЕКАРСТВЕННЫМ СРЕДСТВОМ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16499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3" y="0"/>
            <a:ext cx="9144793" cy="685249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31766" y="462387"/>
            <a:ext cx="933519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Arial Black" panose="020B0A04020102020204" pitchFamily="34" charset="0"/>
              </a:rPr>
              <a:t>3 </a:t>
            </a:r>
            <a:r>
              <a:rPr lang="ru-RU" sz="1600" b="1" dirty="0" smtClean="0">
                <a:latin typeface="Arial Black" panose="020B0A04020102020204" pitchFamily="34" charset="0"/>
              </a:rPr>
              <a:t>STAGE</a:t>
            </a:r>
            <a:r>
              <a:rPr lang="en-US" sz="1600" b="1" dirty="0" smtClean="0">
                <a:latin typeface="Arial Black" panose="020B0A04020102020204" pitchFamily="34" charset="0"/>
              </a:rPr>
              <a:t>S</a:t>
            </a:r>
            <a:r>
              <a:rPr lang="ru-RU" sz="1600" b="1" dirty="0" smtClean="0">
                <a:latin typeface="Arial Black" panose="020B0A04020102020204" pitchFamily="34" charset="0"/>
              </a:rPr>
              <a:t>. </a:t>
            </a:r>
            <a:r>
              <a:rPr lang="ru-RU" sz="1600" b="1" dirty="0">
                <a:latin typeface="Arial Black" panose="020B0A04020102020204" pitchFamily="34" charset="0"/>
              </a:rPr>
              <a:t>Комплексный </a:t>
            </a:r>
            <a:r>
              <a:rPr lang="ru-RU" sz="1600" b="1" dirty="0" err="1">
                <a:latin typeface="Arial Black" panose="020B0A04020102020204" pitchFamily="34" charset="0"/>
              </a:rPr>
              <a:t>детокс</a:t>
            </a:r>
            <a:r>
              <a:rPr lang="ru-RU" sz="1600" b="1" dirty="0">
                <a:latin typeface="Arial Black" panose="020B0A04020102020204" pitchFamily="34" charset="0"/>
              </a:rPr>
              <a:t> от </a:t>
            </a:r>
            <a:r>
              <a:rPr lang="ru-RU" sz="1600" b="1" dirty="0" err="1">
                <a:latin typeface="Arial Black" panose="020B0A04020102020204" pitchFamily="34" charset="0"/>
              </a:rPr>
              <a:t>Артлайф</a:t>
            </a:r>
            <a:endParaRPr lang="ru-RU" sz="1600" dirty="0">
              <a:latin typeface="Arial Black" panose="020B0A040201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31765" y="770164"/>
            <a:ext cx="6537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dirty="0" err="1" smtClean="0">
                <a:solidFill>
                  <a:srgbClr val="C00000"/>
                </a:solidFill>
              </a:rPr>
              <a:t>Артемизин</a:t>
            </a:r>
            <a:r>
              <a:rPr lang="ru-RU" sz="2400" b="1" dirty="0" smtClean="0">
                <a:solidFill>
                  <a:srgbClr val="C00000"/>
                </a:solidFill>
              </a:rPr>
              <a:t> – </a:t>
            </a:r>
            <a:r>
              <a:rPr lang="en-US" sz="2400" b="1" dirty="0" smtClean="0">
                <a:solidFill>
                  <a:srgbClr val="C00000"/>
                </a:solidFill>
              </a:rPr>
              <a:t>S</a:t>
            </a:r>
            <a:r>
              <a:rPr lang="ru-RU" sz="2400" b="1" dirty="0" smtClean="0">
                <a:solidFill>
                  <a:srgbClr val="C00000"/>
                </a:solidFill>
              </a:rPr>
              <a:t>    /  </a:t>
            </a:r>
            <a:r>
              <a:rPr lang="ru-RU" sz="2400" b="1" dirty="0" err="1" smtClean="0">
                <a:solidFill>
                  <a:srgbClr val="C00000"/>
                </a:solidFill>
              </a:rPr>
              <a:t>Артемизин</a:t>
            </a:r>
            <a:r>
              <a:rPr lang="ru-RU" sz="2400" b="1" dirty="0" smtClean="0">
                <a:solidFill>
                  <a:srgbClr val="C00000"/>
                </a:solidFill>
              </a:rPr>
              <a:t> – М</a:t>
            </a:r>
            <a:endParaRPr lang="en-US" sz="2400" b="1" dirty="0" smtClean="0">
              <a:solidFill>
                <a:srgbClr val="C0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7875" y="3426249"/>
            <a:ext cx="1233455" cy="186345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547" y="1160546"/>
            <a:ext cx="967167" cy="2075539"/>
          </a:xfrm>
          <a:prstGeom prst="rect">
            <a:avLst/>
          </a:prstGeom>
        </p:spPr>
      </p:pic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7280830"/>
              </p:ext>
            </p:extLst>
          </p:nvPr>
        </p:nvGraphicFramePr>
        <p:xfrm>
          <a:off x="3331489" y="1325914"/>
          <a:ext cx="2845694" cy="4970036"/>
        </p:xfrm>
        <a:graphic>
          <a:graphicData uri="http://schemas.openxmlformats.org/drawingml/2006/table">
            <a:tbl>
              <a:tblPr/>
              <a:tblGrid>
                <a:gridCol w="1702391">
                  <a:extLst>
                    <a:ext uri="{9D8B030D-6E8A-4147-A177-3AD203B41FA5}">
                      <a16:colId xmlns:a16="http://schemas.microsoft.com/office/drawing/2014/main" val="3412242575"/>
                    </a:ext>
                  </a:extLst>
                </a:gridCol>
                <a:gridCol w="1143303">
                  <a:extLst>
                    <a:ext uri="{9D8B030D-6E8A-4147-A177-3AD203B41FA5}">
                      <a16:colId xmlns:a16="http://schemas.microsoft.com/office/drawing/2014/main" val="1194797671"/>
                    </a:ext>
                  </a:extLst>
                </a:gridCol>
              </a:tblGrid>
              <a:tr h="2128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Пижма цветки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FC0C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100</a:t>
                      </a:r>
                      <a:endParaRPr lang="ru-RU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6316763"/>
                  </a:ext>
                </a:extLst>
              </a:tr>
              <a:tr h="42560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alibri" pitchFamily="34" charset="0"/>
                        </a:rPr>
                        <a:t>Золототысячника экстракт</a:t>
                      </a:r>
                      <a:endParaRPr lang="ru-RU" sz="1200" b="1" dirty="0">
                        <a:effectLst/>
                        <a:latin typeface="Calibri" pitchFamily="34" charset="0"/>
                        <a:ea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FC0C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60</a:t>
                      </a:r>
                      <a:endParaRPr lang="ru-RU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3001749"/>
                  </a:ext>
                </a:extLst>
              </a:tr>
              <a:tr h="71399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alibri" pitchFamily="34" charset="0"/>
                        </a:rPr>
                        <a:t>Купажный </a:t>
                      </a:r>
                      <a:r>
                        <a:rPr lang="ru-RU" sz="1200" b="1" dirty="0" smtClean="0">
                          <a:effectLst/>
                          <a:latin typeface="Calibri" pitchFamily="34" charset="0"/>
                        </a:rPr>
                        <a:t> микрокапсулированный  </a:t>
                      </a:r>
                      <a:r>
                        <a:rPr lang="ru-RU" sz="1200" b="1" dirty="0">
                          <a:effectLst/>
                          <a:latin typeface="Calibri" pitchFamily="34" charset="0"/>
                        </a:rPr>
                        <a:t>экстракт 15%</a:t>
                      </a:r>
                      <a:endParaRPr lang="ru-RU" sz="1200" b="1" dirty="0">
                        <a:effectLst/>
                        <a:latin typeface="Calibri" pitchFamily="34" charset="0"/>
                        <a:ea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FC0C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60</a:t>
                      </a:r>
                      <a:endParaRPr lang="ru-RU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3122515"/>
                  </a:ext>
                </a:extLst>
              </a:tr>
              <a:tr h="42560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alibri" pitchFamily="34" charset="0"/>
                        </a:rPr>
                        <a:t>Мальтодекстрин (носитель)</a:t>
                      </a:r>
                      <a:endParaRPr lang="ru-RU" sz="1200" b="1" dirty="0">
                        <a:effectLst/>
                        <a:latin typeface="Calibri" pitchFamily="34" charset="0"/>
                        <a:ea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FC0C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24</a:t>
                      </a:r>
                      <a:endParaRPr lang="ru-RU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2699906"/>
                  </a:ext>
                </a:extLst>
              </a:tr>
              <a:tr h="2128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alibri" pitchFamily="34" charset="0"/>
                        </a:rPr>
                        <a:t>Инстантгам (носитель)</a:t>
                      </a:r>
                      <a:endParaRPr lang="ru-RU" sz="1200" b="1" dirty="0">
                        <a:effectLst/>
                        <a:latin typeface="Calibri" pitchFamily="34" charset="0"/>
                        <a:ea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FC0C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27</a:t>
                      </a:r>
                      <a:endParaRPr lang="ru-RU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8819667"/>
                  </a:ext>
                </a:extLst>
              </a:tr>
              <a:tr h="2128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alibri" pitchFamily="34" charset="0"/>
                        </a:rPr>
                        <a:t>Гвоздики СО2-экстракт</a:t>
                      </a:r>
                      <a:endParaRPr lang="ru-RU" sz="1200" b="1" dirty="0">
                        <a:effectLst/>
                        <a:latin typeface="Calibri" pitchFamily="34" charset="0"/>
                        <a:ea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FC0C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6,48</a:t>
                      </a:r>
                      <a:endParaRPr lang="ru-RU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2794945"/>
                  </a:ext>
                </a:extLst>
              </a:tr>
              <a:tr h="2128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alibri" pitchFamily="34" charset="0"/>
                        </a:rPr>
                        <a:t>Тмина СО2-экстракт</a:t>
                      </a:r>
                      <a:endParaRPr lang="ru-RU" sz="1200" b="1" dirty="0">
                        <a:effectLst/>
                        <a:latin typeface="Calibri" pitchFamily="34" charset="0"/>
                        <a:ea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FC0C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1,62</a:t>
                      </a:r>
                      <a:endParaRPr lang="ru-RU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4639779"/>
                  </a:ext>
                </a:extLst>
              </a:tr>
              <a:tr h="2128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alibri" pitchFamily="34" charset="0"/>
                        </a:rPr>
                        <a:t>Чеснока эфирное масло</a:t>
                      </a:r>
                      <a:endParaRPr lang="ru-RU" sz="1200" b="1" dirty="0">
                        <a:effectLst/>
                        <a:latin typeface="Calibri" pitchFamily="34" charset="0"/>
                        <a:ea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FC0C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0,9</a:t>
                      </a:r>
                      <a:endParaRPr lang="ru-RU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1950627"/>
                  </a:ext>
                </a:extLst>
              </a:tr>
              <a:tr h="42560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alibri" pitchFamily="34" charset="0"/>
                        </a:rPr>
                        <a:t>Грецкого ореха листа экстракт</a:t>
                      </a:r>
                      <a:endParaRPr lang="ru-RU" sz="1200" b="1" dirty="0">
                        <a:effectLst/>
                        <a:latin typeface="Calibri" pitchFamily="34" charset="0"/>
                        <a:ea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FC0C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60</a:t>
                      </a:r>
                      <a:endParaRPr lang="ru-RU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3968948"/>
                  </a:ext>
                </a:extLst>
              </a:tr>
              <a:tr h="2128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itchFamily="34" charset="0"/>
                        </a:rPr>
                        <a:t>Чабрец трава</a:t>
                      </a:r>
                      <a:endParaRPr lang="ru-RU" sz="1200" dirty="0">
                        <a:effectLst/>
                        <a:latin typeface="Calibri" pitchFamily="34" charset="0"/>
                        <a:ea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FC0C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50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8232285"/>
                  </a:ext>
                </a:extLst>
              </a:tr>
              <a:tr h="2128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alibri" pitchFamily="34" charset="0"/>
                        </a:rPr>
                        <a:t>Лисичек экстракт</a:t>
                      </a:r>
                      <a:endParaRPr lang="ru-RU" sz="1200" b="1" dirty="0">
                        <a:effectLst/>
                        <a:latin typeface="Calibri" pitchFamily="34" charset="0"/>
                        <a:ea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FC0C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50</a:t>
                      </a:r>
                      <a:endParaRPr lang="ru-RU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1515462"/>
                  </a:ext>
                </a:extLst>
              </a:tr>
              <a:tr h="42560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alibri" pitchFamily="34" charset="0"/>
                        </a:rPr>
                        <a:t>Грейпфрута косточек экстракт</a:t>
                      </a:r>
                      <a:endParaRPr lang="ru-RU" sz="1200" b="1" dirty="0">
                        <a:effectLst/>
                        <a:latin typeface="Calibri" pitchFamily="34" charset="0"/>
                        <a:ea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FC0C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50</a:t>
                      </a:r>
                      <a:endParaRPr lang="ru-RU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1669433"/>
                  </a:ext>
                </a:extLst>
              </a:tr>
              <a:tr h="2128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itchFamily="34" charset="0"/>
                        </a:rPr>
                        <a:t>Сенна лист</a:t>
                      </a:r>
                      <a:endParaRPr lang="ru-RU" sz="1200" dirty="0">
                        <a:effectLst/>
                        <a:latin typeface="Calibri" pitchFamily="34" charset="0"/>
                        <a:ea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FC0C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6883888"/>
                  </a:ext>
                </a:extLst>
              </a:tr>
              <a:tr h="42560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alibri" pitchFamily="34" charset="0"/>
                        </a:rPr>
                        <a:t>Артишока листа сухой экстракт</a:t>
                      </a:r>
                      <a:endParaRPr lang="ru-RU" sz="1200" b="1" dirty="0">
                        <a:effectLst/>
                        <a:latin typeface="Calibri" pitchFamily="34" charset="0"/>
                        <a:ea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FC0C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30</a:t>
                      </a:r>
                      <a:endParaRPr lang="ru-RU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1935858"/>
                  </a:ext>
                </a:extLst>
              </a:tr>
              <a:tr h="2128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itchFamily="34" charset="0"/>
                        </a:rPr>
                        <a:t>Мята перечная лист</a:t>
                      </a:r>
                      <a:endParaRPr lang="ru-RU" sz="1200" dirty="0">
                        <a:effectLst/>
                        <a:latin typeface="Calibri" pitchFamily="34" charset="0"/>
                        <a:ea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FC0C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4749959"/>
                  </a:ext>
                </a:extLst>
              </a:tr>
              <a:tr h="2128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itchFamily="34" charset="0"/>
                        </a:rPr>
                        <a:t>Зверобоя экстракт</a:t>
                      </a:r>
                      <a:endParaRPr lang="ru-RU" sz="1200" dirty="0">
                        <a:effectLst/>
                        <a:latin typeface="Calibri" pitchFamily="34" charset="0"/>
                        <a:ea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FC0C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3511536"/>
                  </a:ext>
                </a:extLst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4193884"/>
              </p:ext>
            </p:extLst>
          </p:nvPr>
        </p:nvGraphicFramePr>
        <p:xfrm>
          <a:off x="540329" y="2766009"/>
          <a:ext cx="2278842" cy="3529941"/>
        </p:xfrm>
        <a:graphic>
          <a:graphicData uri="http://schemas.openxmlformats.org/drawingml/2006/table">
            <a:tbl>
              <a:tblPr firstRow="1" firstCol="1" bandRow="1"/>
              <a:tblGrid>
                <a:gridCol w="1345687">
                  <a:extLst>
                    <a:ext uri="{9D8B030D-6E8A-4147-A177-3AD203B41FA5}">
                      <a16:colId xmlns:a16="http://schemas.microsoft.com/office/drawing/2014/main" val="1860470313"/>
                    </a:ext>
                  </a:extLst>
                </a:gridCol>
                <a:gridCol w="933155">
                  <a:extLst>
                    <a:ext uri="{9D8B030D-6E8A-4147-A177-3AD203B41FA5}">
                      <a16:colId xmlns:a16="http://schemas.microsoft.com/office/drawing/2014/main" val="2815885466"/>
                    </a:ext>
                  </a:extLst>
                </a:gridCol>
              </a:tblGrid>
              <a:tr h="329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Пижма цветки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FC0C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80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2634109"/>
                  </a:ext>
                </a:extLst>
              </a:tr>
              <a:tr h="329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Полынь экстракт</a:t>
                      </a:r>
                      <a:endParaRPr lang="ru-RU" sz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FC0C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70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1752579"/>
                  </a:ext>
                </a:extLst>
              </a:tr>
              <a:tr h="329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Гвоздики экстракт</a:t>
                      </a:r>
                      <a:endParaRPr lang="ru-RU" sz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FC0C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20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126562"/>
                  </a:ext>
                </a:extLst>
              </a:tr>
              <a:tr h="329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Гвоздики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цветки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FC0C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50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855202"/>
                  </a:ext>
                </a:extLst>
              </a:tr>
              <a:tr h="329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Крушины кора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FC0C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30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422200"/>
                  </a:ext>
                </a:extLst>
              </a:tr>
              <a:tr h="329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Чабрец трава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FC0C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50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923698"/>
                  </a:ext>
                </a:extLst>
              </a:tr>
              <a:tr h="329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Спорыш экстракт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FC0C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15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4304237"/>
                  </a:ext>
                </a:extLst>
              </a:tr>
              <a:tr h="49383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Мята перечная лист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FC0C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50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900896"/>
                  </a:ext>
                </a:extLst>
              </a:tr>
              <a:tr h="329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Зверобоя экстракт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FC0C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1666105"/>
                  </a:ext>
                </a:extLst>
              </a:tr>
              <a:tr h="3292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 panose="020F0502020204030204" pitchFamily="34" charset="0"/>
                        </a:rPr>
                        <a:t>Сенны экстракт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19050" marR="1905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FC0C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30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1598503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40329" y="6450676"/>
            <a:ext cx="580948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>
                    <a:lumMod val="50000"/>
                  </a:schemeClr>
                </a:solidFill>
              </a:rPr>
              <a:t>БАД. НЕ ЯВЛЯЕТСЯ ЛЕКАРСТВЕННЫМ СРЕДСТВОМ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56760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02"/>
            <a:ext cx="9144793" cy="685249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31766" y="462387"/>
            <a:ext cx="93351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 Black" panose="020B0A04020102020204" pitchFamily="34" charset="0"/>
              </a:rPr>
              <a:t>3 </a:t>
            </a:r>
            <a:r>
              <a:rPr lang="ru-RU" b="1" dirty="0" smtClean="0">
                <a:latin typeface="Arial Black" panose="020B0A04020102020204" pitchFamily="34" charset="0"/>
              </a:rPr>
              <a:t>STAGE</a:t>
            </a:r>
            <a:r>
              <a:rPr lang="en-US" b="1" dirty="0" smtClean="0">
                <a:latin typeface="Arial Black" panose="020B0A04020102020204" pitchFamily="34" charset="0"/>
              </a:rPr>
              <a:t>S</a:t>
            </a:r>
            <a:r>
              <a:rPr lang="ru-RU" b="1" dirty="0" smtClean="0">
                <a:latin typeface="Arial Black" panose="020B0A04020102020204" pitchFamily="34" charset="0"/>
              </a:rPr>
              <a:t>. </a:t>
            </a:r>
            <a:r>
              <a:rPr lang="ru-RU" b="1" dirty="0">
                <a:latin typeface="Arial Black" panose="020B0A04020102020204" pitchFamily="34" charset="0"/>
              </a:rPr>
              <a:t>Комплексный </a:t>
            </a:r>
            <a:r>
              <a:rPr lang="ru-RU" b="1" dirty="0" err="1">
                <a:latin typeface="Arial Black" panose="020B0A04020102020204" pitchFamily="34" charset="0"/>
              </a:rPr>
              <a:t>детокс</a:t>
            </a:r>
            <a:r>
              <a:rPr lang="ru-RU" b="1" dirty="0">
                <a:latin typeface="Arial Black" panose="020B0A04020102020204" pitchFamily="34" charset="0"/>
              </a:rPr>
              <a:t> от </a:t>
            </a:r>
            <a:r>
              <a:rPr lang="ru-RU" b="1" dirty="0" err="1">
                <a:latin typeface="Arial Black" panose="020B0A04020102020204" pitchFamily="34" charset="0"/>
              </a:rPr>
              <a:t>Артлайф</a:t>
            </a:r>
            <a:endParaRPr lang="ru-RU" dirty="0">
              <a:latin typeface="Arial Black" panose="020B0A040201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31765" y="770164"/>
            <a:ext cx="6537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C00000"/>
                </a:solidFill>
              </a:rPr>
              <a:t>Артемизин –</a:t>
            </a:r>
            <a:r>
              <a:rPr lang="en-US" sz="2400" b="1" dirty="0" smtClean="0">
                <a:solidFill>
                  <a:srgbClr val="C00000"/>
                </a:solidFill>
              </a:rPr>
              <a:t>S</a:t>
            </a:r>
            <a:r>
              <a:rPr lang="ru-RU" sz="2400" b="1" dirty="0" smtClean="0">
                <a:solidFill>
                  <a:srgbClr val="C00000"/>
                </a:solidFill>
              </a:rPr>
              <a:t>          /       </a:t>
            </a:r>
            <a:r>
              <a:rPr lang="ru-RU" sz="2400" b="1" dirty="0" err="1" smtClean="0">
                <a:solidFill>
                  <a:srgbClr val="C00000"/>
                </a:solidFill>
              </a:rPr>
              <a:t>Артемизин</a:t>
            </a:r>
            <a:r>
              <a:rPr lang="ru-RU" sz="2400" b="1" dirty="0" smtClean="0">
                <a:solidFill>
                  <a:srgbClr val="C00000"/>
                </a:solidFill>
              </a:rPr>
              <a:t> –М</a:t>
            </a:r>
            <a:endParaRPr lang="en-US" sz="2400" b="1" dirty="0" smtClean="0">
              <a:solidFill>
                <a:srgbClr val="C0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4875" y="1160546"/>
            <a:ext cx="1174142" cy="177384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922" y="1227049"/>
            <a:ext cx="1052078" cy="225775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39833" y="3087887"/>
            <a:ext cx="4293305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18725D"/>
                </a:solidFill>
              </a:rPr>
              <a:t>В совокупности растительные компоненты Артемизина </a:t>
            </a:r>
            <a:r>
              <a:rPr lang="ru-RU" b="1" dirty="0" smtClean="0">
                <a:solidFill>
                  <a:srgbClr val="18725D"/>
                </a:solidFill>
              </a:rPr>
              <a:t> </a:t>
            </a:r>
            <a:r>
              <a:rPr lang="ru-RU" b="1" dirty="0">
                <a:solidFill>
                  <a:srgbClr val="18725D"/>
                </a:solidFill>
              </a:rPr>
              <a:t>обладают  эффектами</a:t>
            </a:r>
            <a:r>
              <a:rPr lang="ru-RU" b="1" dirty="0" smtClean="0">
                <a:solidFill>
                  <a:srgbClr val="18725D"/>
                </a:solidFill>
              </a:rPr>
              <a:t>:</a:t>
            </a:r>
          </a:p>
          <a:p>
            <a:endParaRPr lang="ru-RU" b="1" dirty="0">
              <a:solidFill>
                <a:srgbClr val="20987B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  противопаразитарным,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  антимикробным,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 противовоспалительным,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 пробиотическим,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 спазмолитическим,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 желчегонным,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 прокинетическим.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02895" y="1267888"/>
            <a:ext cx="1700931" cy="170702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02895" y="2974916"/>
            <a:ext cx="1737511" cy="173751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69630" y="4745376"/>
            <a:ext cx="1737511" cy="173751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39833" y="6442364"/>
            <a:ext cx="559446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>
                    <a:lumMod val="50000"/>
                  </a:schemeClr>
                </a:solidFill>
              </a:rPr>
              <a:t>БАД. НЕ ЯВЛЯЕТСЯ ЛЕКАРСТВЕННЫМ СРЕДСТВОМ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38306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3" y="5502"/>
            <a:ext cx="9144793" cy="685249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31766" y="462387"/>
            <a:ext cx="93351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 Black" panose="020B0A04020102020204" pitchFamily="34" charset="0"/>
              </a:rPr>
              <a:t>3 STAGE. Комплексный </a:t>
            </a:r>
            <a:r>
              <a:rPr lang="ru-RU" b="1" dirty="0" err="1">
                <a:latin typeface="Arial Black" panose="020B0A04020102020204" pitchFamily="34" charset="0"/>
              </a:rPr>
              <a:t>детокс</a:t>
            </a:r>
            <a:r>
              <a:rPr lang="ru-RU" b="1" dirty="0">
                <a:latin typeface="Arial Black" panose="020B0A04020102020204" pitchFamily="34" charset="0"/>
              </a:rPr>
              <a:t> от </a:t>
            </a:r>
            <a:r>
              <a:rPr lang="ru-RU" b="1" dirty="0" err="1">
                <a:latin typeface="Arial Black" panose="020B0A04020102020204" pitchFamily="34" charset="0"/>
              </a:rPr>
              <a:t>Артлайф</a:t>
            </a:r>
            <a:endParaRPr lang="ru-RU" dirty="0">
              <a:latin typeface="Arial Black" panose="020B0A040201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31765" y="770164"/>
            <a:ext cx="65375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dirty="0"/>
              <a:t>1-Й </a:t>
            </a:r>
            <a:r>
              <a:rPr lang="ru-RU" sz="2400" b="1" dirty="0" smtClean="0"/>
              <a:t>ЭТАП, 15 дней</a:t>
            </a:r>
          </a:p>
          <a:p>
            <a:r>
              <a:rPr lang="ru-RU" sz="2400" b="1" dirty="0" smtClean="0">
                <a:solidFill>
                  <a:srgbClr val="18725D"/>
                </a:solidFill>
              </a:rPr>
              <a:t>Очищение желудочно-кишечного тракта и укрепление иммунитета </a:t>
            </a:r>
            <a:endParaRPr lang="ru-RU" sz="2400" b="1" dirty="0">
              <a:solidFill>
                <a:srgbClr val="18725D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31764" y="2278270"/>
            <a:ext cx="707413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 smtClean="0">
                <a:solidFill>
                  <a:srgbClr val="18725D"/>
                </a:solidFill>
              </a:rPr>
              <a:t>Фитосорбовит</a:t>
            </a:r>
            <a:r>
              <a:rPr lang="ru-RU" sz="2000" b="1" dirty="0" smtClean="0">
                <a:solidFill>
                  <a:srgbClr val="20987B"/>
                </a:solidFill>
              </a:rPr>
              <a:t> </a:t>
            </a:r>
            <a:r>
              <a:rPr lang="ru-RU" sz="2000" dirty="0" smtClean="0"/>
              <a:t>по 2 капсулы 2 раза в день утром за 60 мин.  </a:t>
            </a:r>
          </a:p>
          <a:p>
            <a:r>
              <a:rPr lang="ru-RU" sz="2000" dirty="0" smtClean="0"/>
              <a:t>до еды, вечером перед сном;</a:t>
            </a:r>
            <a:endParaRPr lang="ru-RU" sz="2000" dirty="0"/>
          </a:p>
          <a:p>
            <a:r>
              <a:rPr lang="ru-RU" sz="2000" b="1" dirty="0" err="1" smtClean="0">
                <a:solidFill>
                  <a:srgbClr val="18725D"/>
                </a:solidFill>
              </a:rPr>
              <a:t>Гринстар</a:t>
            </a:r>
            <a:r>
              <a:rPr lang="ru-RU" sz="2000" b="1" dirty="0" smtClean="0">
                <a:solidFill>
                  <a:srgbClr val="20987B"/>
                </a:solidFill>
              </a:rPr>
              <a:t> </a:t>
            </a:r>
            <a:r>
              <a:rPr lang="ru-RU" sz="2000" dirty="0" smtClean="0"/>
              <a:t>по 1 капс 3 раза в день во время еды; </a:t>
            </a:r>
            <a:endParaRPr lang="ru-RU" sz="2000" dirty="0"/>
          </a:p>
          <a:p>
            <a:r>
              <a:rPr lang="ru-RU" sz="2000" b="1" dirty="0" err="1" smtClean="0">
                <a:solidFill>
                  <a:srgbClr val="18725D"/>
                </a:solidFill>
              </a:rPr>
              <a:t>Артемизин</a:t>
            </a:r>
            <a:r>
              <a:rPr lang="ru-RU" sz="2000" b="1" dirty="0" smtClean="0">
                <a:solidFill>
                  <a:srgbClr val="20987B"/>
                </a:solidFill>
              </a:rPr>
              <a:t> </a:t>
            </a:r>
            <a:r>
              <a:rPr lang="ru-RU" sz="2000" dirty="0"/>
              <a:t>по 2 капсулы </a:t>
            </a:r>
            <a:r>
              <a:rPr lang="ru-RU" sz="2000" dirty="0" smtClean="0"/>
              <a:t>3 </a:t>
            </a:r>
            <a:r>
              <a:rPr lang="ru-RU" sz="2000" dirty="0"/>
              <a:t>раза в день </a:t>
            </a:r>
            <a:r>
              <a:rPr lang="ru-RU" sz="2000" dirty="0" smtClean="0"/>
              <a:t>во время еды;</a:t>
            </a:r>
            <a:endParaRPr lang="ru-RU" sz="2000" b="1" dirty="0" smtClean="0">
              <a:solidFill>
                <a:srgbClr val="20987B"/>
              </a:solidFill>
            </a:endParaRPr>
          </a:p>
          <a:p>
            <a:r>
              <a:rPr lang="ru-RU" sz="2000" b="1" dirty="0" err="1" smtClean="0">
                <a:solidFill>
                  <a:srgbClr val="18725D"/>
                </a:solidFill>
              </a:rPr>
              <a:t>Холегон</a:t>
            </a:r>
            <a:r>
              <a:rPr lang="ru-RU" sz="2000" b="1" dirty="0" smtClean="0">
                <a:solidFill>
                  <a:srgbClr val="20987B"/>
                </a:solidFill>
              </a:rPr>
              <a:t> </a:t>
            </a:r>
            <a:r>
              <a:rPr lang="ru-RU" sz="2000" dirty="0"/>
              <a:t>по 2 капсулы 3 раза в день во время </a:t>
            </a:r>
            <a:r>
              <a:rPr lang="ru-RU" sz="2000" dirty="0" smtClean="0"/>
              <a:t>еды.</a:t>
            </a:r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5020" y="3976734"/>
            <a:ext cx="1508493" cy="248394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7621" y="3909486"/>
            <a:ext cx="1669604" cy="252237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764" y="3929367"/>
            <a:ext cx="1642263" cy="245512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7282" y="3844944"/>
            <a:ext cx="1736491" cy="258691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 flipH="1">
            <a:off x="631765" y="6451739"/>
            <a:ext cx="6018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>
                    <a:lumMod val="50000"/>
                  </a:schemeClr>
                </a:solidFill>
              </a:rPr>
              <a:t>БАД. НЕ ЯВЛЯЕТСЯ ЛЕКАРСТВЕННЫМ СРЕДСТВОМ</a:t>
            </a:r>
          </a:p>
        </p:txBody>
      </p:sp>
    </p:spTree>
    <p:extLst>
      <p:ext uri="{BB962C8B-B14F-4D97-AF65-F5344CB8AC3E}">
        <p14:creationId xmlns:p14="http://schemas.microsoft.com/office/powerpoint/2010/main" val="25647567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793" cy="685249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31766" y="462387"/>
            <a:ext cx="933519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Arial Black" panose="020B0A04020102020204" pitchFamily="34" charset="0"/>
              </a:rPr>
              <a:t>3 </a:t>
            </a:r>
            <a:r>
              <a:rPr lang="ru-RU" sz="1600" b="1" dirty="0" smtClean="0">
                <a:latin typeface="Arial Black" panose="020B0A04020102020204" pitchFamily="34" charset="0"/>
              </a:rPr>
              <a:t>STAGE</a:t>
            </a:r>
            <a:r>
              <a:rPr lang="en-US" sz="1600" b="1" dirty="0" smtClean="0">
                <a:latin typeface="Arial Black" panose="020B0A04020102020204" pitchFamily="34" charset="0"/>
              </a:rPr>
              <a:t>S</a:t>
            </a:r>
            <a:r>
              <a:rPr lang="ru-RU" sz="1600" b="1" dirty="0" smtClean="0">
                <a:latin typeface="Arial Black" panose="020B0A04020102020204" pitchFamily="34" charset="0"/>
              </a:rPr>
              <a:t>. </a:t>
            </a:r>
            <a:r>
              <a:rPr lang="ru-RU" sz="1600" b="1" dirty="0">
                <a:latin typeface="Arial Black" panose="020B0A04020102020204" pitchFamily="34" charset="0"/>
              </a:rPr>
              <a:t>Комплексный </a:t>
            </a:r>
            <a:r>
              <a:rPr lang="ru-RU" sz="1600" b="1" dirty="0" err="1">
                <a:latin typeface="Arial Black" panose="020B0A04020102020204" pitchFamily="34" charset="0"/>
              </a:rPr>
              <a:t>детокс</a:t>
            </a:r>
            <a:r>
              <a:rPr lang="ru-RU" sz="1600" b="1" dirty="0">
                <a:latin typeface="Arial Black" panose="020B0A04020102020204" pitchFamily="34" charset="0"/>
              </a:rPr>
              <a:t> от </a:t>
            </a:r>
            <a:r>
              <a:rPr lang="ru-RU" sz="1600" b="1" dirty="0" err="1">
                <a:latin typeface="Arial Black" panose="020B0A04020102020204" pitchFamily="34" charset="0"/>
              </a:rPr>
              <a:t>Артлайф</a:t>
            </a:r>
            <a:endParaRPr lang="ru-RU" sz="1600" dirty="0">
              <a:latin typeface="Arial Black" panose="020B0A040201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31765" y="770164"/>
            <a:ext cx="65375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dirty="0" smtClean="0"/>
              <a:t>2-Й ЭТАП, 15-30 дней</a:t>
            </a:r>
          </a:p>
          <a:p>
            <a:r>
              <a:rPr lang="ru-RU" sz="2400" b="1" dirty="0" smtClean="0">
                <a:solidFill>
                  <a:srgbClr val="18725D"/>
                </a:solidFill>
              </a:rPr>
              <a:t>Очищение печени, сосудов,  восстановление микробиома и  обменных процессов</a:t>
            </a:r>
            <a:endParaRPr lang="ru-RU" sz="2400" b="1" dirty="0">
              <a:solidFill>
                <a:srgbClr val="18725D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0524" y="4296971"/>
            <a:ext cx="1400240" cy="209533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5636" y="3225329"/>
            <a:ext cx="2172567" cy="277605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705" y="2225920"/>
            <a:ext cx="1619719" cy="191839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159" y="4611747"/>
            <a:ext cx="1269538" cy="1715077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35715" y="2025000"/>
            <a:ext cx="622623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Про- пре- и метабиотики </a:t>
            </a:r>
            <a:endParaRPr lang="ru-RU" dirty="0"/>
          </a:p>
          <a:p>
            <a:r>
              <a:rPr lang="ru-RU" sz="2400" b="1" dirty="0" smtClean="0">
                <a:solidFill>
                  <a:srgbClr val="18725D"/>
                </a:solidFill>
              </a:rPr>
              <a:t>Панбиолакт кидс</a:t>
            </a:r>
            <a:endParaRPr lang="ru-RU" sz="2400" b="1" dirty="0">
              <a:solidFill>
                <a:srgbClr val="18725D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Гепатопротекторы </a:t>
            </a:r>
          </a:p>
          <a:p>
            <a:r>
              <a:rPr lang="ru-RU" sz="2400" b="1" dirty="0" smtClean="0">
                <a:solidFill>
                  <a:srgbClr val="18725D"/>
                </a:solidFill>
              </a:rPr>
              <a:t>Гепатон-2</a:t>
            </a:r>
            <a:r>
              <a:rPr lang="ru-RU" sz="2400" b="1" dirty="0" smtClean="0">
                <a:solidFill>
                  <a:srgbClr val="20987B"/>
                </a:solidFill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Фосфолипиды</a:t>
            </a:r>
          </a:p>
          <a:p>
            <a:r>
              <a:rPr lang="ru-RU" sz="2400" b="1" dirty="0" smtClean="0">
                <a:solidFill>
                  <a:srgbClr val="18725D"/>
                </a:solidFill>
              </a:rPr>
              <a:t> Лецитин </a:t>
            </a:r>
            <a:endParaRPr lang="ru-RU" sz="2400" b="1" dirty="0">
              <a:solidFill>
                <a:srgbClr val="18725D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Ферменты</a:t>
            </a:r>
          </a:p>
          <a:p>
            <a:r>
              <a:rPr lang="ru-RU" sz="2400" b="1" dirty="0" smtClean="0">
                <a:solidFill>
                  <a:srgbClr val="18725D"/>
                </a:solidFill>
              </a:rPr>
              <a:t>Комплекс </a:t>
            </a:r>
            <a:r>
              <a:rPr lang="ru-RU" sz="2400" b="1" dirty="0">
                <a:solidFill>
                  <a:srgbClr val="18725D"/>
                </a:solidFill>
              </a:rPr>
              <a:t>сильных </a:t>
            </a:r>
            <a:endParaRPr lang="ru-RU" sz="2400" b="1" dirty="0" smtClean="0">
              <a:solidFill>
                <a:srgbClr val="18725D"/>
              </a:solidFill>
            </a:endParaRPr>
          </a:p>
          <a:p>
            <a:r>
              <a:rPr lang="ru-RU" sz="2400" b="1" dirty="0" smtClean="0">
                <a:solidFill>
                  <a:srgbClr val="18725D"/>
                </a:solidFill>
              </a:rPr>
              <a:t>ферментов</a:t>
            </a:r>
            <a:endParaRPr lang="ru-RU" sz="2400" b="1" dirty="0">
              <a:solidFill>
                <a:srgbClr val="18725D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5715" y="6326824"/>
            <a:ext cx="598866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>
                    <a:lumMod val="50000"/>
                  </a:schemeClr>
                </a:solidFill>
              </a:rPr>
              <a:t>БАД. НЕ ЯВЛЯЕТСЯ ЛЕКАРСТВЕННЫМ СРЕДСТВОМ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2749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793" cy="685249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31766" y="462387"/>
            <a:ext cx="933519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Arial Black" panose="020B0A04020102020204" pitchFamily="34" charset="0"/>
              </a:rPr>
              <a:t>3 </a:t>
            </a:r>
            <a:r>
              <a:rPr lang="ru-RU" sz="1600" b="1" dirty="0" smtClean="0">
                <a:latin typeface="Arial Black" panose="020B0A04020102020204" pitchFamily="34" charset="0"/>
              </a:rPr>
              <a:t>STAGE</a:t>
            </a:r>
            <a:r>
              <a:rPr lang="en-US" sz="1600" b="1" dirty="0" smtClean="0">
                <a:latin typeface="Arial Black" panose="020B0A04020102020204" pitchFamily="34" charset="0"/>
              </a:rPr>
              <a:t>S</a:t>
            </a:r>
            <a:r>
              <a:rPr lang="ru-RU" sz="1600" b="1" dirty="0" smtClean="0">
                <a:latin typeface="Arial Black" panose="020B0A04020102020204" pitchFamily="34" charset="0"/>
              </a:rPr>
              <a:t>. </a:t>
            </a:r>
            <a:r>
              <a:rPr lang="ru-RU" sz="1600" b="1" dirty="0">
                <a:latin typeface="Arial Black" panose="020B0A04020102020204" pitchFamily="34" charset="0"/>
              </a:rPr>
              <a:t>Комплексный </a:t>
            </a:r>
            <a:r>
              <a:rPr lang="ru-RU" sz="1600" b="1" dirty="0" err="1">
                <a:latin typeface="Arial Black" panose="020B0A04020102020204" pitchFamily="34" charset="0"/>
              </a:rPr>
              <a:t>детокс</a:t>
            </a:r>
            <a:r>
              <a:rPr lang="ru-RU" sz="1600" b="1" dirty="0">
                <a:latin typeface="Arial Black" panose="020B0A04020102020204" pitchFamily="34" charset="0"/>
              </a:rPr>
              <a:t> от </a:t>
            </a:r>
            <a:r>
              <a:rPr lang="ru-RU" sz="1600" b="1" dirty="0" err="1">
                <a:latin typeface="Arial Black" panose="020B0A04020102020204" pitchFamily="34" charset="0"/>
              </a:rPr>
              <a:t>Артлайф</a:t>
            </a:r>
            <a:endParaRPr lang="ru-RU" sz="1600" dirty="0">
              <a:latin typeface="Arial Black" panose="020B0A040201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31765" y="770164"/>
            <a:ext cx="65375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dirty="0" smtClean="0"/>
              <a:t>2-Й ЭТАП, 15-30 дней</a:t>
            </a:r>
          </a:p>
          <a:p>
            <a:r>
              <a:rPr lang="ru-RU" sz="2400" b="1" dirty="0" smtClean="0">
                <a:solidFill>
                  <a:srgbClr val="18725D"/>
                </a:solidFill>
              </a:rPr>
              <a:t>Очищение печени, сосудов,  восстановление микробиома и  обменных процессов</a:t>
            </a:r>
            <a:endParaRPr lang="ru-RU" sz="2400" b="1" dirty="0">
              <a:solidFill>
                <a:srgbClr val="18725D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02464" y="2278270"/>
            <a:ext cx="622623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18725D"/>
                </a:solidFill>
              </a:rPr>
              <a:t>Панбиолакт кидс </a:t>
            </a:r>
            <a:r>
              <a:rPr lang="ru-RU" sz="2400" dirty="0"/>
              <a:t>по 1 капс </a:t>
            </a:r>
            <a:r>
              <a:rPr lang="ru-RU" sz="2400" dirty="0" smtClean="0"/>
              <a:t>2 </a:t>
            </a:r>
            <a:r>
              <a:rPr lang="ru-RU" sz="2400" dirty="0"/>
              <a:t>раза в день во время еды; </a:t>
            </a:r>
            <a:r>
              <a:rPr lang="ru-RU" dirty="0" smtClean="0"/>
              <a:t> </a:t>
            </a:r>
            <a:endParaRPr lang="ru-RU" dirty="0"/>
          </a:p>
          <a:p>
            <a:r>
              <a:rPr lang="ru-RU" sz="2400" b="1" dirty="0" smtClean="0">
                <a:solidFill>
                  <a:srgbClr val="18725D"/>
                </a:solidFill>
              </a:rPr>
              <a:t>Гепатон-2</a:t>
            </a:r>
            <a:r>
              <a:rPr lang="ru-RU" sz="2400" b="1" dirty="0" smtClean="0">
                <a:solidFill>
                  <a:srgbClr val="20987B"/>
                </a:solidFill>
              </a:rPr>
              <a:t> </a:t>
            </a:r>
            <a:r>
              <a:rPr lang="ru-RU" sz="2400" dirty="0"/>
              <a:t>по 1 капс 3 раза в день во время еды; </a:t>
            </a:r>
          </a:p>
          <a:p>
            <a:r>
              <a:rPr lang="ru-RU" sz="2400" b="1" dirty="0" smtClean="0">
                <a:solidFill>
                  <a:srgbClr val="18725D"/>
                </a:solidFill>
              </a:rPr>
              <a:t>Лецитин</a:t>
            </a:r>
            <a:r>
              <a:rPr lang="ru-RU" sz="2400" b="1" dirty="0" smtClean="0">
                <a:solidFill>
                  <a:srgbClr val="20987B"/>
                </a:solidFill>
              </a:rPr>
              <a:t> </a:t>
            </a:r>
            <a:r>
              <a:rPr lang="ru-RU" sz="2400" dirty="0"/>
              <a:t>по 1 </a:t>
            </a:r>
            <a:r>
              <a:rPr lang="ru-RU" sz="2400" dirty="0" smtClean="0"/>
              <a:t>столовой ложке 1 раз в </a:t>
            </a:r>
            <a:r>
              <a:rPr lang="ru-RU" sz="2400" dirty="0"/>
              <a:t>день во время еды; </a:t>
            </a:r>
          </a:p>
          <a:p>
            <a:r>
              <a:rPr lang="ru-RU" sz="2400" b="1" dirty="0" smtClean="0">
                <a:solidFill>
                  <a:srgbClr val="18725D"/>
                </a:solidFill>
              </a:rPr>
              <a:t>Комплекс </a:t>
            </a:r>
            <a:r>
              <a:rPr lang="ru-RU" sz="2400" b="1" dirty="0">
                <a:solidFill>
                  <a:srgbClr val="18725D"/>
                </a:solidFill>
              </a:rPr>
              <a:t>сильных </a:t>
            </a:r>
            <a:r>
              <a:rPr lang="ru-RU" sz="2400" b="1" dirty="0" smtClean="0">
                <a:solidFill>
                  <a:srgbClr val="18725D"/>
                </a:solidFill>
              </a:rPr>
              <a:t>Ферментов </a:t>
            </a:r>
            <a:r>
              <a:rPr lang="ru-RU" sz="2400" dirty="0"/>
              <a:t>по 1 капс 3 раза в день во время </a:t>
            </a:r>
            <a:r>
              <a:rPr lang="ru-RU" sz="2400" dirty="0" smtClean="0"/>
              <a:t>еды. </a:t>
            </a:r>
            <a:endParaRPr lang="ru-RU" sz="2400" dirty="0"/>
          </a:p>
          <a:p>
            <a:endParaRPr lang="ru-RU" sz="2400" b="1" dirty="0">
              <a:solidFill>
                <a:srgbClr val="20987B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65265" y="6309360"/>
            <a:ext cx="580228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>
                    <a:lumMod val="50000"/>
                  </a:schemeClr>
                </a:solidFill>
              </a:rPr>
              <a:t>БАД. НЕ ЯВЛЯЕТСЯ ЛЕКАРСТВЕННЫМ СРЕДСТВОМ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315356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3" y="5502"/>
            <a:ext cx="9144793" cy="685249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31766" y="462387"/>
            <a:ext cx="933519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Arial Black" panose="020B0A04020102020204" pitchFamily="34" charset="0"/>
              </a:rPr>
              <a:t>3 </a:t>
            </a:r>
            <a:r>
              <a:rPr lang="ru-RU" sz="1600" b="1" dirty="0" smtClean="0">
                <a:latin typeface="Arial Black" panose="020B0A04020102020204" pitchFamily="34" charset="0"/>
              </a:rPr>
              <a:t>STAGE</a:t>
            </a:r>
            <a:r>
              <a:rPr lang="en-US" sz="1600" b="1" dirty="0" smtClean="0">
                <a:latin typeface="Arial Black" panose="020B0A04020102020204" pitchFamily="34" charset="0"/>
              </a:rPr>
              <a:t>S</a:t>
            </a:r>
            <a:r>
              <a:rPr lang="ru-RU" sz="1600" b="1" dirty="0" smtClean="0">
                <a:latin typeface="Arial Black" panose="020B0A04020102020204" pitchFamily="34" charset="0"/>
              </a:rPr>
              <a:t>. </a:t>
            </a:r>
            <a:r>
              <a:rPr lang="ru-RU" sz="1600" b="1" dirty="0">
                <a:latin typeface="Arial Black" panose="020B0A04020102020204" pitchFamily="34" charset="0"/>
              </a:rPr>
              <a:t>Комплексный </a:t>
            </a:r>
            <a:r>
              <a:rPr lang="ru-RU" sz="1600" b="1" dirty="0" err="1">
                <a:latin typeface="Arial Black" panose="020B0A04020102020204" pitchFamily="34" charset="0"/>
              </a:rPr>
              <a:t>детокс</a:t>
            </a:r>
            <a:r>
              <a:rPr lang="ru-RU" sz="1600" b="1" dirty="0">
                <a:latin typeface="Arial Black" panose="020B0A04020102020204" pitchFamily="34" charset="0"/>
              </a:rPr>
              <a:t> от </a:t>
            </a:r>
            <a:r>
              <a:rPr lang="ru-RU" sz="1600" b="1" dirty="0" err="1">
                <a:latin typeface="Arial Black" panose="020B0A04020102020204" pitchFamily="34" charset="0"/>
              </a:rPr>
              <a:t>Артлайф</a:t>
            </a:r>
            <a:endParaRPr lang="ru-RU" sz="1600" dirty="0">
              <a:latin typeface="Arial Black" panose="020B0A040201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31765" y="770164"/>
            <a:ext cx="653751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dirty="0" smtClean="0"/>
              <a:t>3-Й ЭТАП, 30 дней</a:t>
            </a:r>
          </a:p>
          <a:p>
            <a:r>
              <a:rPr lang="ru-RU" sz="2400" b="1" dirty="0" smtClean="0">
                <a:solidFill>
                  <a:srgbClr val="18725D"/>
                </a:solidFill>
              </a:rPr>
              <a:t>Восстановление</a:t>
            </a:r>
          </a:p>
          <a:p>
            <a:r>
              <a:rPr lang="ru-RU" sz="2400" b="1" dirty="0" smtClean="0">
                <a:solidFill>
                  <a:srgbClr val="18725D"/>
                </a:solidFill>
              </a:rPr>
              <a:t>витаминно-минерального </a:t>
            </a:r>
          </a:p>
          <a:p>
            <a:r>
              <a:rPr lang="ru-RU" sz="2400" b="1" dirty="0" smtClean="0">
                <a:solidFill>
                  <a:srgbClr val="18725D"/>
                </a:solidFill>
              </a:rPr>
              <a:t>баланса</a:t>
            </a:r>
            <a:endParaRPr lang="ru-RU" sz="2400" b="1" dirty="0">
              <a:solidFill>
                <a:srgbClr val="18725D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1156" y="3431751"/>
            <a:ext cx="3337780" cy="280639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765" y="2921051"/>
            <a:ext cx="3569391" cy="298639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681" y="770164"/>
            <a:ext cx="2978157" cy="250973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06582" y="6389992"/>
            <a:ext cx="572746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>
                    <a:lumMod val="50000"/>
                  </a:schemeClr>
                </a:solidFill>
              </a:rPr>
              <a:t>БАД. НЕ ЯВЛЯЕТСЯ ЛЕКАРСТВЕННЫМ СРЕДСТВОМ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26594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64"/>
            <a:ext cx="9144000" cy="685523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14896" y="744582"/>
            <a:ext cx="70052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Бонусы:</a:t>
            </a:r>
            <a:endParaRPr lang="ru-RU" sz="32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5142" y="1658303"/>
            <a:ext cx="700762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2800" dirty="0" smtClean="0"/>
              <a:t>избавление </a:t>
            </a:r>
            <a:r>
              <a:rPr lang="ru-RU" sz="2800" dirty="0"/>
              <a:t>от лишнего веса и аллергии</a:t>
            </a:r>
            <a:r>
              <a:rPr lang="ru-RU" sz="2800" dirty="0" smtClean="0"/>
              <a:t>,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2800" dirty="0" smtClean="0"/>
              <a:t>улучшение </a:t>
            </a:r>
            <a:r>
              <a:rPr lang="ru-RU" sz="2800" dirty="0"/>
              <a:t>цвета лица и </a:t>
            </a:r>
            <a:r>
              <a:rPr lang="ru-RU" sz="2800" dirty="0" smtClean="0"/>
              <a:t>кожи,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2800" dirty="0" smtClean="0"/>
              <a:t>решение </a:t>
            </a:r>
            <a:r>
              <a:rPr lang="ru-RU" sz="2800" dirty="0"/>
              <a:t>практически всех проблем с </a:t>
            </a:r>
            <a:r>
              <a:rPr lang="ru-RU" sz="2800" dirty="0" smtClean="0"/>
              <a:t>пищеварением,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2800" dirty="0" smtClean="0"/>
              <a:t>сильный </a:t>
            </a:r>
            <a:r>
              <a:rPr lang="ru-RU" sz="2800" dirty="0"/>
              <a:t>иммунитет, </a:t>
            </a:r>
            <a:endParaRPr lang="ru-RU" sz="2800" dirty="0" smtClean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2800" dirty="0" smtClean="0"/>
              <a:t>отличное </a:t>
            </a:r>
            <a:r>
              <a:rPr lang="ru-RU" sz="2800" dirty="0"/>
              <a:t>настроение и заряд энергии, которого хватит еще как минимум </a:t>
            </a:r>
            <a:r>
              <a:rPr lang="ru-RU" sz="2800" dirty="0" smtClean="0"/>
              <a:t>на 3-6 месяцев!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14895" y="415636"/>
            <a:ext cx="5319085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>
                <a:latin typeface="Arial Black" panose="020B0A04020102020204" pitchFamily="34" charset="0"/>
              </a:rPr>
              <a:t>3 </a:t>
            </a:r>
            <a:r>
              <a:rPr lang="ru-RU" sz="1600" b="1" dirty="0" smtClean="0">
                <a:latin typeface="Arial Black" panose="020B0A04020102020204" pitchFamily="34" charset="0"/>
              </a:rPr>
              <a:t>STAGE</a:t>
            </a:r>
            <a:r>
              <a:rPr lang="en-US" sz="1600" b="1" dirty="0" smtClean="0">
                <a:latin typeface="Arial Black" panose="020B0A04020102020204" pitchFamily="34" charset="0"/>
              </a:rPr>
              <a:t>S</a:t>
            </a:r>
            <a:r>
              <a:rPr lang="ru-RU" sz="1600" b="1" dirty="0" smtClean="0">
                <a:latin typeface="Arial Black" panose="020B0A04020102020204" pitchFamily="34" charset="0"/>
              </a:rPr>
              <a:t>. </a:t>
            </a:r>
            <a:r>
              <a:rPr lang="ru-RU" sz="1600" b="1" dirty="0">
                <a:latin typeface="Arial Black" panose="020B0A04020102020204" pitchFamily="34" charset="0"/>
              </a:rPr>
              <a:t>Комплексный </a:t>
            </a:r>
            <a:r>
              <a:rPr lang="ru-RU" sz="1600" b="1" dirty="0" err="1">
                <a:latin typeface="Arial Black" panose="020B0A04020102020204" pitchFamily="34" charset="0"/>
              </a:rPr>
              <a:t>детокс</a:t>
            </a:r>
            <a:r>
              <a:rPr lang="ru-RU" sz="1600" b="1" dirty="0">
                <a:latin typeface="Arial Black" panose="020B0A04020102020204" pitchFamily="34" charset="0"/>
              </a:rPr>
              <a:t> от </a:t>
            </a:r>
            <a:r>
              <a:rPr lang="ru-RU" sz="1600" b="1" dirty="0" err="1">
                <a:latin typeface="Arial Black" panose="020B0A04020102020204" pitchFamily="34" charset="0"/>
              </a:rPr>
              <a:t>Артлайф</a:t>
            </a:r>
            <a:endParaRPr lang="ru-RU" sz="1600" dirty="0">
              <a:latin typeface="Arial Black" panose="020B0A040201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5957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3" y="0"/>
            <a:ext cx="9144793" cy="685249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31766" y="462387"/>
            <a:ext cx="933519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Arial Black" panose="020B0A04020102020204" pitchFamily="34" charset="0"/>
              </a:rPr>
              <a:t>3 </a:t>
            </a:r>
            <a:r>
              <a:rPr lang="ru-RU" sz="1600" b="1" dirty="0" smtClean="0">
                <a:latin typeface="Arial Black" panose="020B0A04020102020204" pitchFamily="34" charset="0"/>
              </a:rPr>
              <a:t>STAGE</a:t>
            </a:r>
            <a:r>
              <a:rPr lang="en-US" sz="1600" b="1" dirty="0" smtClean="0">
                <a:latin typeface="Arial Black" panose="020B0A04020102020204" pitchFamily="34" charset="0"/>
              </a:rPr>
              <a:t>S</a:t>
            </a:r>
            <a:r>
              <a:rPr lang="ru-RU" sz="1600" b="1" dirty="0" smtClean="0">
                <a:latin typeface="Arial Black" panose="020B0A04020102020204" pitchFamily="34" charset="0"/>
              </a:rPr>
              <a:t>. </a:t>
            </a:r>
            <a:r>
              <a:rPr lang="ru-RU" sz="1600" b="1" dirty="0">
                <a:latin typeface="Arial Black" panose="020B0A04020102020204" pitchFamily="34" charset="0"/>
              </a:rPr>
              <a:t>Комплексный </a:t>
            </a:r>
            <a:r>
              <a:rPr lang="ru-RU" sz="1600" b="1" dirty="0" err="1">
                <a:latin typeface="Arial Black" panose="020B0A04020102020204" pitchFamily="34" charset="0"/>
              </a:rPr>
              <a:t>детокс</a:t>
            </a:r>
            <a:r>
              <a:rPr lang="ru-RU" sz="1600" b="1" dirty="0">
                <a:latin typeface="Arial Black" panose="020B0A04020102020204" pitchFamily="34" charset="0"/>
              </a:rPr>
              <a:t> от </a:t>
            </a:r>
            <a:r>
              <a:rPr lang="ru-RU" sz="1600" b="1" dirty="0" err="1">
                <a:latin typeface="Arial Black" panose="020B0A04020102020204" pitchFamily="34" charset="0"/>
              </a:rPr>
              <a:t>Артлайф</a:t>
            </a:r>
            <a:endParaRPr lang="ru-RU" sz="1600" dirty="0">
              <a:latin typeface="Arial Black" panose="020B0A040201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4687" y="2743199"/>
            <a:ext cx="5286514" cy="352181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31766" y="770164"/>
            <a:ext cx="42904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Противопоказания: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31765" y="1313234"/>
            <a:ext cx="748110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Беременные;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Кормящие мамы (ГВ);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Дети до 2-х лет;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Заболевания </a:t>
            </a:r>
            <a:r>
              <a:rPr lang="ru-RU" dirty="0"/>
              <a:t>желудочно-кишечного тракта (ЖКТ</a:t>
            </a:r>
            <a:r>
              <a:rPr lang="ru-RU" dirty="0" smtClean="0"/>
              <a:t>) в острый период;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Период обострения любых хронических заболеваний.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840647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64"/>
            <a:ext cx="9144000" cy="685523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202620" y="2580408"/>
            <a:ext cx="473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Благодарю за внимание!</a:t>
            </a:r>
            <a:endParaRPr lang="ru-RU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8565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5291</TotalTime>
  <Words>715</Words>
  <Application>Microsoft Office PowerPoint</Application>
  <PresentationFormat>Экран (4:3)</PresentationFormat>
  <Paragraphs>151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Arial</vt:lpstr>
      <vt:lpstr>Arial Black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Марина Булавко</dc:creator>
  <cp:lastModifiedBy>Вера Кучинская</cp:lastModifiedBy>
  <cp:revision>101</cp:revision>
  <dcterms:created xsi:type="dcterms:W3CDTF">2020-04-24T08:23:38Z</dcterms:created>
  <dcterms:modified xsi:type="dcterms:W3CDTF">2021-06-29T02:42:13Z</dcterms:modified>
</cp:coreProperties>
</file>