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4" r:id="rId2"/>
    <p:sldId id="291" r:id="rId3"/>
    <p:sldId id="278" r:id="rId4"/>
    <p:sldId id="282" r:id="rId5"/>
    <p:sldId id="283" r:id="rId6"/>
    <p:sldId id="285" r:id="rId7"/>
    <p:sldId id="286" r:id="rId8"/>
    <p:sldId id="287" r:id="rId9"/>
    <p:sldId id="288" r:id="rId10"/>
    <p:sldId id="289" r:id="rId11"/>
    <p:sldId id="290" r:id="rId12"/>
    <p:sldId id="292" r:id="rId13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B2F"/>
    <a:srgbClr val="EC1B30"/>
    <a:srgbClr val="00B5AC"/>
    <a:srgbClr val="00B2AD"/>
    <a:srgbClr val="B1E2DF"/>
    <a:srgbClr val="2B6CAA"/>
    <a:srgbClr val="A4DAE7"/>
    <a:srgbClr val="008DA8"/>
    <a:srgbClr val="ADAEB2"/>
    <a:srgbClr val="008D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427" autoAdjust="0"/>
  </p:normalViewPr>
  <p:slideViewPr>
    <p:cSldViewPr>
      <p:cViewPr varScale="1">
        <p:scale>
          <a:sx n="100" d="100"/>
          <a:sy n="100" d="100"/>
        </p:scale>
        <p:origin x="191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1183FB-9C46-4DA1-A037-1BFC901C484D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2E779-23D2-40B7-936F-AE5B6EA589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1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680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97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dirty="0" smtClean="0"/>
              <a:t>Заметки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805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809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27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Мы знаем, что неконтролируемый иммунный ответ вызывает перепроизводство клеток , что приводит</a:t>
            </a:r>
            <a:r>
              <a:rPr lang="ru-RU" baseline="0" dirty="0" smtClean="0"/>
              <a:t> к </a:t>
            </a:r>
            <a:r>
              <a:rPr lang="ru-RU" baseline="0" dirty="0" err="1" smtClean="0"/>
              <a:t>цитокиновому</a:t>
            </a:r>
            <a:r>
              <a:rPr lang="ru-RU" baseline="0" dirty="0" smtClean="0"/>
              <a:t> шторму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197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Кверцетин</a:t>
            </a:r>
            <a:r>
              <a:rPr lang="ru-RU" dirty="0" smtClean="0"/>
              <a:t> в последнее</a:t>
            </a:r>
            <a:r>
              <a:rPr lang="ru-RU" baseline="0" dirty="0" smtClean="0"/>
              <a:t> время изучают как мощное средство для борьбы с </a:t>
            </a:r>
            <a:r>
              <a:rPr lang="ru-RU" baseline="0" dirty="0" err="1" smtClean="0"/>
              <a:t>С</a:t>
            </a:r>
            <a:r>
              <a:rPr lang="en-US" baseline="0" dirty="0" smtClean="0"/>
              <a:t>ovid-19</a:t>
            </a:r>
            <a:endParaRPr lang="ru-RU" baseline="0" dirty="0" smtClean="0"/>
          </a:p>
          <a:p>
            <a:r>
              <a:rPr lang="ru-RU" baseline="0" dirty="0" smtClean="0"/>
              <a:t>Одно из лучших природных соединений, биофлавоноид. Кроме того, обладает антибактериальным действием.</a:t>
            </a:r>
            <a:endParaRPr lang="ru-RU" dirty="0"/>
          </a:p>
          <a:p>
            <a:r>
              <a:rPr lang="ru-RU" dirty="0" smtClean="0"/>
              <a:t>Активен против</a:t>
            </a:r>
            <a:r>
              <a:rPr lang="ru-RU" baseline="0" dirty="0" smtClean="0"/>
              <a:t> г</a:t>
            </a:r>
            <a:r>
              <a:rPr lang="ru-RU" dirty="0" smtClean="0"/>
              <a:t>ерпеса.</a:t>
            </a:r>
          </a:p>
          <a:p>
            <a:r>
              <a:rPr lang="ru-RU" dirty="0" smtClean="0"/>
              <a:t>В </a:t>
            </a:r>
            <a:r>
              <a:rPr lang="ru-RU" dirty="0" err="1"/>
              <a:t>т.ч</a:t>
            </a:r>
            <a:r>
              <a:rPr lang="ru-RU" dirty="0"/>
              <a:t>. доказал свою эффективность в лечении вирусов </a:t>
            </a:r>
            <a:r>
              <a:rPr lang="ru-RU" dirty="0" err="1"/>
              <a:t>Эбола</a:t>
            </a:r>
            <a:r>
              <a:rPr lang="ru-RU" dirty="0"/>
              <a:t> и </a:t>
            </a:r>
            <a:r>
              <a:rPr lang="ru-RU" dirty="0" err="1"/>
              <a:t>Зика</a:t>
            </a:r>
            <a:r>
              <a:rPr lang="ru-RU" dirty="0"/>
              <a:t>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Кверцетин</a:t>
            </a:r>
            <a:r>
              <a:rPr lang="ru-RU" dirty="0" smtClean="0"/>
              <a:t> </a:t>
            </a:r>
            <a:r>
              <a:rPr lang="ru-RU" dirty="0"/>
              <a:t>способен «объединяться» с </a:t>
            </a:r>
            <a:r>
              <a:rPr lang="ru-RU" b="1" dirty="0"/>
              <a:t>цинком и витамином С</a:t>
            </a:r>
            <a:r>
              <a:rPr lang="ru-RU" dirty="0"/>
              <a:t> и функционировать </a:t>
            </a:r>
            <a:r>
              <a:rPr lang="ru-RU" dirty="0" err="1"/>
              <a:t>синергетически</a:t>
            </a:r>
            <a:r>
              <a:rPr lang="ru-RU" dirty="0"/>
              <a:t>, показывая высокий иммуностимулирующий и противовирусный результат</a:t>
            </a:r>
            <a:r>
              <a:rPr lang="ru-RU" dirty="0" smtClean="0"/>
              <a:t>. Способствует усвоению витамина С.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986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а также в правильном восприятии запаха и вкуса. </a:t>
            </a:r>
          </a:p>
          <a:p>
            <a:endParaRPr lang="ru-RU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Было доказано,</a:t>
            </a:r>
            <a:r>
              <a:rPr lang="ru-RU" baseline="0" dirty="0" smtClean="0"/>
              <a:t> что цинк снижает активность </a:t>
            </a:r>
            <a:r>
              <a:rPr lang="ru-RU" baseline="0" dirty="0" err="1" smtClean="0"/>
              <a:t>короновируса</a:t>
            </a:r>
            <a:r>
              <a:rPr lang="ru-RU" baseline="0" dirty="0" smtClean="0"/>
              <a:t> и препятствует его проникновению в клетки, одновременно снижает мощность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Доказал эффективность при простуде и гриппе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9868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Участвует в синтезе коллагена</a:t>
            </a:r>
            <a:r>
              <a:rPr lang="ru-RU" dirty="0" smtClean="0"/>
              <a:t>,…,…</a:t>
            </a:r>
          </a:p>
          <a:p>
            <a:endParaRPr lang="ru-RU" dirty="0" smtClean="0"/>
          </a:p>
          <a:p>
            <a:r>
              <a:rPr lang="ru-RU" dirty="0" smtClean="0"/>
              <a:t>Перспективен</a:t>
            </a:r>
            <a:r>
              <a:rPr lang="ru-RU" baseline="0" dirty="0" smtClean="0"/>
              <a:t> в исследованиях относительно эффективности против вируса </a:t>
            </a:r>
            <a:r>
              <a:rPr lang="ru-RU" baseline="0" dirty="0" err="1" smtClean="0"/>
              <a:t>ковид</a:t>
            </a:r>
            <a:r>
              <a:rPr lang="ru-RU" baseline="0" dirty="0" smtClean="0"/>
              <a:t> – 19</a:t>
            </a:r>
          </a:p>
          <a:p>
            <a:r>
              <a:rPr lang="ru-RU" baseline="0" dirty="0" smtClean="0"/>
              <a:t>В настоящее время в Китае ведутся активные исследования витамина С о его воздействии большими дозами на вирус </a:t>
            </a:r>
            <a:r>
              <a:rPr lang="ru-RU" baseline="0" dirty="0" err="1" smtClean="0"/>
              <a:t>ковид</a:t>
            </a:r>
            <a:r>
              <a:rPr lang="ru-RU" baseline="0" dirty="0" smtClean="0"/>
              <a:t> 19</a:t>
            </a:r>
          </a:p>
          <a:p>
            <a:endParaRPr lang="ru-RU" baseline="0" dirty="0" smtClean="0"/>
          </a:p>
          <a:p>
            <a:r>
              <a:rPr lang="ru-RU" baseline="0" dirty="0" smtClean="0"/>
              <a:t>Нормализует обмен холестерина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986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986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в качестве общеукрепляющего средства и дополнительного источника </a:t>
            </a:r>
            <a:r>
              <a:rPr lang="ru-RU" b="1" dirty="0"/>
              <a:t>витамина С и цинка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986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986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DE0D-BB45-460C-AF10-47A554F72D0D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996E1-DABE-458E-8EF1-D3AFF4A7F062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C559-7810-4E59-9624-76FA5287DBE2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0ABFC-3532-4479-8ECF-E2AE32FA2C12}" type="datetime1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BA552-D71A-49BA-9ABA-B38C438C0770}" type="datetime1">
              <a:rPr lang="ru-RU" smtClean="0"/>
              <a:t>01.06.2021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26DA-B541-4FB3-9809-4FF65AF7B08E}" type="datetime1">
              <a:rPr lang="ru-RU" smtClean="0"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905C2-55C4-4ACA-88BC-E6FA7AAEF550}" type="datetime1">
              <a:rPr lang="ru-RU" smtClean="0"/>
              <a:t>01.06.2021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2D8E-8A71-42EE-B222-C95F35D3AA00}" type="datetime1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2A1E4-9EA5-4B50-87B2-58C8A4D0CEA6}" type="datetime1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B7DF-F167-446F-B110-4AFB6D42A04C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C1FD-63B3-4CC1-B005-9E837A818B1D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1837E-803B-4BFC-902C-425F0D5557A1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8056" cy="686992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68056" cy="5517232"/>
          </a:xfrm>
          <a:prstGeom prst="rect">
            <a:avLst/>
          </a:prstGeom>
          <a:gradFill flip="none" rotWithShape="1">
            <a:gsLst>
              <a:gs pos="44000">
                <a:schemeClr val="bg1"/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log 2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1119334"/>
            <a:ext cx="4790995" cy="468593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997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1" y="0"/>
            <a:ext cx="9422182" cy="6858000"/>
            <a:chOff x="-12452" y="0"/>
            <a:chExt cx="9422182" cy="6858000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AE1A9EFA-0DA5-416F-AE71-E8F09BF6B816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grpSp>
            <p:nvGrpSpPr>
              <p:cNvPr id="7" name="Группа 6">
                <a:extLst>
                  <a:ext uri="{FF2B5EF4-FFF2-40B4-BE49-F238E27FC236}">
                    <a16:creationId xmlns:a16="http://schemas.microsoft.com/office/drawing/2014/main" id="{6E8A7E60-E811-4F4F-8532-3CC05DD19022}"/>
                  </a:ext>
                </a:extLst>
              </p:cNvPr>
              <p:cNvGrpSpPr/>
              <p:nvPr/>
            </p:nvGrpSpPr>
            <p:grpSpPr>
              <a:xfrm>
                <a:off x="-12452" y="0"/>
                <a:ext cx="9145018" cy="6858000"/>
                <a:chOff x="-12452" y="0"/>
                <a:chExt cx="9145018" cy="6858000"/>
              </a:xfrm>
            </p:grpSpPr>
            <p:sp>
              <p:nvSpPr>
                <p:cNvPr id="9" name="Прямоугольник 8">
                  <a:extLst>
                    <a:ext uri="{FF2B5EF4-FFF2-40B4-BE49-F238E27FC236}">
                      <a16:creationId xmlns:a16="http://schemas.microsoft.com/office/drawing/2014/main" id="{73B82B46-4CEA-4157-A1EE-F6D0ED8350BB}"/>
                    </a:ext>
                  </a:extLst>
                </p:cNvPr>
                <p:cNvSpPr/>
                <p:nvPr/>
              </p:nvSpPr>
              <p:spPr>
                <a:xfrm>
                  <a:off x="-12452" y="0"/>
                  <a:ext cx="2496220" cy="6858000"/>
                </a:xfrm>
                <a:prstGeom prst="rect">
                  <a:avLst/>
                </a:prstGeom>
                <a:solidFill>
                  <a:srgbClr val="00B2A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800"/>
                </a:p>
              </p:txBody>
            </p:sp>
            <p:pic>
              <p:nvPicPr>
                <p:cNvPr id="10" name="Рисунок 9">
                  <a:extLst>
                    <a:ext uri="{FF2B5EF4-FFF2-40B4-BE49-F238E27FC236}">
                      <a16:creationId xmlns:a16="http://schemas.microsoft.com/office/drawing/2014/main" id="{363499E2-995D-40E6-B3BD-A33A4F3FBD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print"/>
                <a:srcRect l="9958" r="5731" b="30021"/>
                <a:stretch/>
              </p:blipFill>
              <p:spPr>
                <a:xfrm>
                  <a:off x="-12451" y="3401616"/>
                  <a:ext cx="9145017" cy="3456384"/>
                </a:xfrm>
                <a:prstGeom prst="rect">
                  <a:avLst/>
                </a:prstGeom>
              </p:spPr>
            </p:pic>
          </p:grpSp>
          <p:pic>
            <p:nvPicPr>
              <p:cNvPr id="8" name="Рисунок 7" descr="log 21 2.png">
                <a:extLst>
                  <a:ext uri="{FF2B5EF4-FFF2-40B4-BE49-F238E27FC236}">
                    <a16:creationId xmlns:a16="http://schemas.microsoft.com/office/drawing/2014/main" id="{19B499CC-843F-4979-AD10-2B095136B5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35850" y="474619"/>
                <a:ext cx="1213988" cy="1359622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1700808"/>
            <a:ext cx="6192688" cy="410445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</a:rPr>
              <a:t>Пандемия </a:t>
            </a:r>
            <a:r>
              <a:rPr lang="ru-RU" sz="2800" dirty="0" err="1">
                <a:solidFill>
                  <a:schemeClr val="tx1"/>
                </a:solidFill>
              </a:rPr>
              <a:t>коронавируса</a:t>
            </a:r>
            <a:r>
              <a:rPr lang="ru-RU" sz="2800" dirty="0">
                <a:solidFill>
                  <a:schemeClr val="tx1"/>
                </a:solidFill>
              </a:rPr>
              <a:t> стимулировала поиск </a:t>
            </a:r>
            <a:r>
              <a:rPr lang="ru-RU" sz="2800" dirty="0" smtClean="0">
                <a:solidFill>
                  <a:schemeClr val="tx1"/>
                </a:solidFill>
              </a:rPr>
              <a:t>биологически </a:t>
            </a:r>
            <a:r>
              <a:rPr lang="ru-RU" sz="2800" dirty="0">
                <a:solidFill>
                  <a:schemeClr val="tx1"/>
                </a:solidFill>
              </a:rPr>
              <a:t>активных компонентов с </a:t>
            </a:r>
            <a:r>
              <a:rPr lang="ru-RU" sz="2800" b="1" dirty="0">
                <a:solidFill>
                  <a:schemeClr val="tx1"/>
                </a:solidFill>
              </a:rPr>
              <a:t>доказанной противовирусной активностью </a:t>
            </a:r>
            <a:r>
              <a:rPr lang="en-US" sz="2800" dirty="0">
                <a:solidFill>
                  <a:schemeClr val="tx1"/>
                </a:solidFill>
              </a:rPr>
              <a:t/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ru-RU" sz="2800" dirty="0">
                <a:solidFill>
                  <a:schemeClr val="tx1"/>
                </a:solidFill>
              </a:rPr>
              <a:t>и создание линейки продуктов </a:t>
            </a:r>
            <a:r>
              <a:rPr lang="en-US" sz="2800" dirty="0">
                <a:solidFill>
                  <a:schemeClr val="tx1"/>
                </a:solidFill>
              </a:rPr>
              <a:t/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ru-RU" sz="2800" dirty="0">
                <a:solidFill>
                  <a:schemeClr val="tx1"/>
                </a:solidFill>
              </a:rPr>
              <a:t>с </a:t>
            </a:r>
            <a:r>
              <a:rPr lang="ru-RU" sz="2800" b="1" dirty="0">
                <a:solidFill>
                  <a:schemeClr val="tx1"/>
                </a:solidFill>
              </a:rPr>
              <a:t>направленным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</a:rPr>
              <a:t>противовирусным действием</a:t>
            </a:r>
          </a:p>
          <a:p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148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006" y="0"/>
            <a:ext cx="9196026" cy="6885384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813872" y="3368777"/>
            <a:ext cx="7272808" cy="19206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Профилактика          снижение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вирусной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нагрузки           укрепление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иммунитета </a:t>
            </a:r>
            <a:endParaRPr lang="ru-RU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период эпидемий </a:t>
            </a:r>
            <a:r>
              <a:rPr lang="ru-RU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коронавирусной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инфекции, гриппа, ОРВИ, </a:t>
            </a:r>
            <a:endParaRPr lang="ru-RU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также сезонных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заболеваний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843808" y="4473116"/>
            <a:ext cx="108012" cy="108012"/>
          </a:xfrm>
          <a:prstGeom prst="ellipse">
            <a:avLst/>
          </a:prstGeom>
          <a:solidFill>
            <a:srgbClr val="EC1B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599892" y="4149080"/>
            <a:ext cx="108012" cy="108012"/>
          </a:xfrm>
          <a:prstGeom prst="ellipse">
            <a:avLst/>
          </a:prstGeom>
          <a:solidFill>
            <a:srgbClr val="EC1B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203848" y="3284984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ED1B2F"/>
                </a:solidFill>
              </a:rPr>
              <a:t>«</a:t>
            </a:r>
            <a:r>
              <a:rPr lang="ru-RU" sz="3600" b="1" dirty="0" err="1" smtClean="0">
                <a:solidFill>
                  <a:srgbClr val="ED1B2F"/>
                </a:solidFill>
              </a:rPr>
              <a:t>Триовитал</a:t>
            </a:r>
            <a:r>
              <a:rPr lang="ru-RU" sz="3600" b="1" dirty="0" smtClean="0">
                <a:solidFill>
                  <a:srgbClr val="ED1B2F"/>
                </a:solidFill>
              </a:rPr>
              <a:t>»</a:t>
            </a:r>
            <a:endParaRPr lang="ru-RU" sz="3600" b="1" dirty="0">
              <a:solidFill>
                <a:srgbClr val="ED1B2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4733600" y="5324020"/>
            <a:ext cx="4032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err="1" smtClean="0"/>
              <a:t>Продакт</a:t>
            </a:r>
            <a:r>
              <a:rPr lang="ru-RU" sz="1600" b="1" i="1" dirty="0" smtClean="0"/>
              <a:t>-менеджер Людмила Насонова</a:t>
            </a:r>
            <a:endParaRPr lang="ru-RU" sz="1600" b="1" i="1" dirty="0"/>
          </a:p>
        </p:txBody>
      </p:sp>
      <p:sp>
        <p:nvSpPr>
          <p:cNvPr id="12" name="Овал 11"/>
          <p:cNvSpPr/>
          <p:nvPr/>
        </p:nvSpPr>
        <p:spPr>
          <a:xfrm>
            <a:off x="7272300" y="4149080"/>
            <a:ext cx="108012" cy="108012"/>
          </a:xfrm>
          <a:prstGeom prst="ellipse">
            <a:avLst/>
          </a:prstGeom>
          <a:solidFill>
            <a:srgbClr val="EC1B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028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2D25FC09-F0B1-4C7A-8974-BE4F093A3700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A363C103-394D-4586-9402-63AFC67D179B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6D68675F-DE87-4424-B93B-155EFDB43E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10" name="Рисунок 9" descr="log 21 2.png">
              <a:extLst>
                <a:ext uri="{FF2B5EF4-FFF2-40B4-BE49-F238E27FC236}">
                  <a16:creationId xmlns:a16="http://schemas.microsoft.com/office/drawing/2014/main" id="{8DD04834-3F21-4DC2-AAE0-142A893431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284984"/>
            <a:ext cx="3024336" cy="3161115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771800" y="1096531"/>
            <a:ext cx="6120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Препарат создан с учетом </a:t>
            </a:r>
            <a:r>
              <a:rPr lang="ru-RU" sz="2800" b="1" dirty="0">
                <a:solidFill>
                  <a:srgbClr val="00B5AC"/>
                </a:solidFill>
              </a:rPr>
              <a:t>рекомендаций международных протоколов </a:t>
            </a:r>
            <a:r>
              <a:rPr lang="ru-RU" sz="2800" dirty="0"/>
              <a:t>профилактики и лечения </a:t>
            </a:r>
            <a:r>
              <a:rPr lang="ru-RU" sz="2800" dirty="0" err="1" smtClean="0"/>
              <a:t>коронавирусной</a:t>
            </a:r>
            <a:r>
              <a:rPr lang="ru-RU" sz="2800" dirty="0" smtClean="0"/>
              <a:t> </a:t>
            </a:r>
            <a:r>
              <a:rPr lang="ru-RU" sz="2800" dirty="0"/>
              <a:t>инфекции </a:t>
            </a:r>
          </a:p>
          <a:p>
            <a:r>
              <a:rPr lang="en-US" sz="2800" b="1" dirty="0">
                <a:solidFill>
                  <a:srgbClr val="00B5AC"/>
                </a:solidFill>
              </a:rPr>
              <a:t>COVID </a:t>
            </a:r>
            <a:r>
              <a:rPr lang="ru-RU" sz="2800" b="1" dirty="0">
                <a:solidFill>
                  <a:srgbClr val="00B5AC"/>
                </a:solidFill>
              </a:rPr>
              <a:t>– 19.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4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147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21E7B14E-23CC-47CD-B4AA-CA67654F9E05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28ACE7EB-4971-4BF9-AFFD-0E44B3A44B05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5D5F68C7-0A2D-4904-AB06-F3E08106BF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14" name="Рисунок 13" descr="log 21 2.png">
              <a:extLst>
                <a:ext uri="{FF2B5EF4-FFF2-40B4-BE49-F238E27FC236}">
                  <a16:creationId xmlns:a16="http://schemas.microsoft.com/office/drawing/2014/main" id="{F2B2C137-003E-472F-A33E-57EA3A3C61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15" name="Объект 2">
            <a:extLst>
              <a:ext uri="{FF2B5EF4-FFF2-40B4-BE49-F238E27FC236}">
                <a16:creationId xmlns:a16="http://schemas.microsoft.com/office/drawing/2014/main" id="{D5104E81-F888-4B7F-B8B2-BD18E3790C45}"/>
              </a:ext>
            </a:extLst>
          </p:cNvPr>
          <p:cNvSpPr txBox="1">
            <a:spLocks/>
          </p:cNvSpPr>
          <p:nvPr/>
        </p:nvSpPr>
        <p:spPr>
          <a:xfrm>
            <a:off x="2646666" y="475641"/>
            <a:ext cx="5559089" cy="703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3200" b="1" dirty="0">
                <a:solidFill>
                  <a:srgbClr val="EC1B30"/>
                </a:solidFill>
                <a:latin typeface="+mj-lt"/>
              </a:rPr>
              <a:t>3 АКТИВНЫХ КОМПОНЕНТА: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46666" y="1098805"/>
            <a:ext cx="4738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/>
              <a:t>кверцетин</a:t>
            </a:r>
            <a:r>
              <a:rPr lang="ru-RU" sz="2400" b="1" dirty="0"/>
              <a:t> + цинк + витамин С</a:t>
            </a:r>
          </a:p>
          <a:p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26677" y="1911389"/>
            <a:ext cx="60497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sz="2400" b="1" dirty="0"/>
              <a:t>усиливают</a:t>
            </a:r>
            <a:r>
              <a:rPr lang="ru-RU" sz="2400" dirty="0"/>
              <a:t> действия друг друга </a:t>
            </a:r>
          </a:p>
          <a:p>
            <a:pPr marL="342900" indent="-342900"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sz="2400" dirty="0"/>
              <a:t>обеспечивают </a:t>
            </a:r>
            <a:r>
              <a:rPr lang="ru-RU" sz="2400" b="1" dirty="0"/>
              <a:t>высокую эффективность </a:t>
            </a:r>
            <a:r>
              <a:rPr lang="ru-RU" sz="2400" dirty="0"/>
              <a:t>препарата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263" y="3465722"/>
            <a:ext cx="2269875" cy="226987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738" y="3287325"/>
            <a:ext cx="2448272" cy="244827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2004751" y="564245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/>
              <a:t>На ранних</a:t>
            </a:r>
          </a:p>
          <a:p>
            <a:pPr algn="ctr"/>
            <a:r>
              <a:rPr lang="ru-RU" b="1" dirty="0"/>
              <a:t>стадиях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854527" y="563889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/>
              <a:t>При затяжном </a:t>
            </a:r>
          </a:p>
          <a:p>
            <a:pPr algn="ctr"/>
            <a:r>
              <a:rPr lang="ru-RU" b="1" dirty="0"/>
              <a:t>течении болезни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898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497" y="466497"/>
            <a:ext cx="25853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EC1B3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ДЕЙСТВИЕ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01798" y="1489979"/>
            <a:ext cx="2674664" cy="2155517"/>
          </a:xfrm>
          <a:prstGeom prst="rect">
            <a:avLst/>
          </a:prstGeom>
          <a:solidFill>
            <a:srgbClr val="00B5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1600" dirty="0"/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Активирует защитные функции организма,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препятствуя дальнейшему размножению вирусов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39289" y="1484784"/>
            <a:ext cx="2880320" cy="2160240"/>
          </a:xfrm>
          <a:prstGeom prst="rect">
            <a:avLst/>
          </a:prstGeom>
          <a:solidFill>
            <a:srgbClr val="00B5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Формирует адекватную реакцию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иммунитета на присутствие вирусов,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без избыточной активности иммунных клеток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(«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цитокинового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шторма»)</a:t>
            </a:r>
          </a:p>
          <a:p>
            <a:pPr algn="ctr"/>
            <a:endParaRPr lang="ru-RU" sz="16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075455" y="1484784"/>
            <a:ext cx="2880320" cy="2160240"/>
          </a:xfrm>
          <a:prstGeom prst="rect">
            <a:avLst/>
          </a:prstGeom>
          <a:solidFill>
            <a:srgbClr val="00B5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1600" b="1" dirty="0"/>
          </a:p>
          <a:p>
            <a:pPr algn="ctr"/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Усиливает барьерную функцию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верхних и нижних дыхательных путей</a:t>
            </a:r>
          </a:p>
          <a:p>
            <a:pPr algn="ctr"/>
            <a:endParaRPr lang="ru-RU" sz="16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01798" y="3789040"/>
            <a:ext cx="2674664" cy="2088231"/>
          </a:xfrm>
          <a:prstGeom prst="rect">
            <a:avLst/>
          </a:prstGeom>
          <a:solidFill>
            <a:srgbClr val="00B5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1600" b="1" dirty="0"/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Способствует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сокращению продолжительности болезни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 снижению вероятности осложнений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039289" y="3789040"/>
            <a:ext cx="2880320" cy="2088231"/>
          </a:xfrm>
          <a:prstGeom prst="rect">
            <a:avLst/>
          </a:prstGeom>
          <a:solidFill>
            <a:srgbClr val="00B5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1600" b="1" dirty="0"/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Обладает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противовоспалительным, антибактериальным действием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укрепляет стенки кровеносных сосудов и капилляров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075455" y="3789040"/>
            <a:ext cx="2880320" cy="2088231"/>
          </a:xfrm>
          <a:prstGeom prst="rect">
            <a:avLst/>
          </a:prstGeom>
          <a:solidFill>
            <a:srgbClr val="00B5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1600" b="1" dirty="0"/>
          </a:p>
          <a:p>
            <a:pPr algn="ctr"/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Повышает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антиоксидантную защиту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клеток и тканей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48515" y="624652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  <a:endParaRPr lang="ru-RU" sz="3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122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9ADF49E1-7E80-44CA-A441-C2F7E3602390}"/>
              </a:ext>
            </a:extLst>
          </p:cNvPr>
          <p:cNvGrpSpPr/>
          <p:nvPr/>
        </p:nvGrpSpPr>
        <p:grpSpPr>
          <a:xfrm>
            <a:off x="2446" y="0"/>
            <a:ext cx="9145018" cy="6858000"/>
            <a:chOff x="-12452" y="0"/>
            <a:chExt cx="9145018" cy="6858000"/>
          </a:xfrm>
        </p:grpSpPr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F9454374-B149-4860-9D1E-1CF8B23B43AC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E6E8EB35-4542-4683-A7BE-C1862CA8540E}"/>
                  </a:ext>
                </a:extLst>
              </p:cNvPr>
              <p:cNvSpPr/>
              <p:nvPr/>
            </p:nvSpPr>
            <p:spPr>
              <a:xfrm>
                <a:off x="-12452" y="0"/>
                <a:ext cx="2496220" cy="6858000"/>
              </a:xfrm>
              <a:prstGeom prst="rect">
                <a:avLst/>
              </a:prstGeom>
              <a:solidFill>
                <a:srgbClr val="00B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1" name="Рисунок 10">
                <a:extLst>
                  <a:ext uri="{FF2B5EF4-FFF2-40B4-BE49-F238E27FC236}">
                    <a16:creationId xmlns:a16="http://schemas.microsoft.com/office/drawing/2014/main" id="{D3511C01-A793-48D9-9573-517D90865EA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/>
              <a:srcRect l="9958" r="5731" b="30021"/>
              <a:stretch/>
            </p:blipFill>
            <p:spPr>
              <a:xfrm>
                <a:off x="-12451" y="3401616"/>
                <a:ext cx="9145017" cy="3456384"/>
              </a:xfrm>
              <a:prstGeom prst="rect">
                <a:avLst/>
              </a:prstGeom>
            </p:spPr>
          </p:pic>
        </p:grpSp>
        <p:pic>
          <p:nvPicPr>
            <p:cNvPr id="9" name="Рисунок 8" descr="log 21 2.png">
              <a:extLst>
                <a:ext uri="{FF2B5EF4-FFF2-40B4-BE49-F238E27FC236}">
                  <a16:creationId xmlns:a16="http://schemas.microsoft.com/office/drawing/2014/main" id="{E63038F4-BC90-4771-9F7A-319A301C40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12" name="Объект 2">
            <a:extLst>
              <a:ext uri="{FF2B5EF4-FFF2-40B4-BE49-F238E27FC236}">
                <a16:creationId xmlns:a16="http://schemas.microsoft.com/office/drawing/2014/main" id="{11021BAC-08E1-41D4-89E8-1BE1CA91DD07}"/>
              </a:ext>
            </a:extLst>
          </p:cNvPr>
          <p:cNvSpPr txBox="1">
            <a:spLocks/>
          </p:cNvSpPr>
          <p:nvPr/>
        </p:nvSpPr>
        <p:spPr>
          <a:xfrm>
            <a:off x="2663980" y="434888"/>
            <a:ext cx="4333437" cy="6341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EC1B30"/>
                </a:solidFill>
                <a:latin typeface="Calibri Light" panose="020F0302020204030204" pitchFamily="34" charset="0"/>
              </a:rPr>
              <a:t>СОСТАВ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3980" y="927588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</a:rPr>
              <a:t>Кверцетин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543100-C0B7-4DF9-A584-E7BB4467D6F2}"/>
              </a:ext>
            </a:extLst>
          </p:cNvPr>
          <p:cNvSpPr txBox="1"/>
          <p:nvPr/>
        </p:nvSpPr>
        <p:spPr>
          <a:xfrm>
            <a:off x="2699792" y="1693827"/>
            <a:ext cx="626469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B5AC"/>
                </a:solidFill>
              </a:rPr>
              <a:t>Способствует укреплению иммунной системы</a:t>
            </a:r>
            <a:r>
              <a:rPr lang="ru-RU" dirty="0">
                <a:solidFill>
                  <a:srgbClr val="00B5AC"/>
                </a:solidFill>
              </a:rPr>
              <a:t> </a:t>
            </a:r>
            <a:r>
              <a:rPr lang="ru-RU" dirty="0"/>
              <a:t>и снижению воспалительной реакции при вирусной нагрузке. </a:t>
            </a:r>
          </a:p>
          <a:p>
            <a:pPr marL="28575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B5AC"/>
                </a:solidFill>
              </a:rPr>
              <a:t>Повышает прочность </a:t>
            </a:r>
            <a:r>
              <a:rPr lang="ru-RU" dirty="0"/>
              <a:t>сосудов и капилляров.</a:t>
            </a:r>
          </a:p>
          <a:p>
            <a:pPr marL="28575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00B5AC"/>
                </a:solidFill>
              </a:rPr>
              <a:t>Активен</a:t>
            </a:r>
            <a:r>
              <a:rPr lang="ru-RU" dirty="0">
                <a:solidFill>
                  <a:srgbClr val="00B5AC"/>
                </a:solidFill>
              </a:rPr>
              <a:t> </a:t>
            </a:r>
            <a:r>
              <a:rPr lang="ru-RU" dirty="0"/>
              <a:t>в отношении широкого спектра вирусов и </a:t>
            </a:r>
            <a:r>
              <a:rPr lang="ru-RU" b="1" dirty="0">
                <a:solidFill>
                  <a:srgbClr val="00B5AC"/>
                </a:solidFill>
              </a:rPr>
              <a:t>инфекций верхних дыхательных путей.</a:t>
            </a:r>
            <a:r>
              <a:rPr lang="ru-RU" dirty="0">
                <a:solidFill>
                  <a:srgbClr val="00B5AC"/>
                </a:solidFill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ru-RU" b="1" dirty="0" err="1">
                <a:solidFill>
                  <a:srgbClr val="EC1B30"/>
                </a:solidFill>
              </a:rPr>
              <a:t>Кверцетин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dirty="0"/>
              <a:t>- мощный природный </a:t>
            </a:r>
            <a:r>
              <a:rPr lang="ru-RU" b="1" dirty="0"/>
              <a:t>антиоксидант, </a:t>
            </a:r>
            <a:r>
              <a:rPr lang="ru-RU" dirty="0"/>
              <a:t>защищает клетки от преждевременного старения и действия свободных радикалов</a:t>
            </a:r>
            <a:r>
              <a:rPr lang="ru-RU" dirty="0" smtClean="0"/>
              <a:t>.</a:t>
            </a:r>
            <a:endParaRPr lang="ru-RU" dirty="0"/>
          </a:p>
          <a:p>
            <a:pPr>
              <a:spcBef>
                <a:spcPts val="1200"/>
              </a:spcBef>
            </a:pPr>
            <a:r>
              <a:rPr lang="ru-RU" dirty="0" smtClean="0"/>
              <a:t>В </a:t>
            </a:r>
            <a:r>
              <a:rPr lang="ru-RU" dirty="0"/>
              <a:t>соединении с цинком способствует улучшению его поступления в клетки, выполняя </a:t>
            </a:r>
            <a:r>
              <a:rPr lang="ru-RU" b="1" dirty="0">
                <a:solidFill>
                  <a:srgbClr val="00B5AC"/>
                </a:solidFill>
              </a:rPr>
              <a:t>функцию ионофора.</a:t>
            </a:r>
            <a:endParaRPr lang="ru-RU" dirty="0">
              <a:solidFill>
                <a:srgbClr val="00B5AC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48515" y="624652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  <a:endParaRPr lang="ru-RU" sz="3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658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B97E27E3-7E6C-4040-AA0D-E56758BC8BF5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E5BA695D-857C-4CAF-B9C8-ACB1C7E4E7EE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21BD8B96-9E8A-4D9B-AC19-91689E58BB6D}"/>
                  </a:ext>
                </a:extLst>
              </p:cNvPr>
              <p:cNvSpPr/>
              <p:nvPr/>
            </p:nvSpPr>
            <p:spPr>
              <a:xfrm>
                <a:off x="-12452" y="0"/>
                <a:ext cx="2136180" cy="6858000"/>
              </a:xfrm>
              <a:prstGeom prst="rect">
                <a:avLst/>
              </a:prstGeom>
              <a:solidFill>
                <a:srgbClr val="00B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1" name="Рисунок 10">
                <a:extLst>
                  <a:ext uri="{FF2B5EF4-FFF2-40B4-BE49-F238E27FC236}">
                    <a16:creationId xmlns:a16="http://schemas.microsoft.com/office/drawing/2014/main" id="{D1E91F04-3C80-434D-8FCF-A7B3F9E8AEA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/>
              <a:srcRect l="9958" r="5731" b="30021"/>
              <a:stretch/>
            </p:blipFill>
            <p:spPr>
              <a:xfrm>
                <a:off x="-12451" y="3401616"/>
                <a:ext cx="9145017" cy="3456384"/>
              </a:xfrm>
              <a:prstGeom prst="rect">
                <a:avLst/>
              </a:prstGeom>
            </p:spPr>
          </p:pic>
        </p:grpSp>
        <p:pic>
          <p:nvPicPr>
            <p:cNvPr id="9" name="Рисунок 8" descr="log 21 2.png">
              <a:extLst>
                <a:ext uri="{FF2B5EF4-FFF2-40B4-BE49-F238E27FC236}">
                  <a16:creationId xmlns:a16="http://schemas.microsoft.com/office/drawing/2014/main" id="{02B449CB-5799-4CE6-922C-090E4353D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12" name="Объект 2">
            <a:extLst>
              <a:ext uri="{FF2B5EF4-FFF2-40B4-BE49-F238E27FC236}">
                <a16:creationId xmlns:a16="http://schemas.microsoft.com/office/drawing/2014/main" id="{EAF81AED-99F4-4D9A-AACA-B472AB5FFC52}"/>
              </a:ext>
            </a:extLst>
          </p:cNvPr>
          <p:cNvSpPr txBox="1">
            <a:spLocks/>
          </p:cNvSpPr>
          <p:nvPr/>
        </p:nvSpPr>
        <p:spPr>
          <a:xfrm>
            <a:off x="2411760" y="463376"/>
            <a:ext cx="4333437" cy="6341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EC1B30"/>
                </a:solidFill>
                <a:latin typeface="Calibri Light" panose="020F0302020204030204" pitchFamily="34" charset="0"/>
              </a:rPr>
              <a:t>СОСТАВ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AA7CC6-9EF6-4219-B1B0-3798B7FD75E2}"/>
              </a:ext>
            </a:extLst>
          </p:cNvPr>
          <p:cNvSpPr txBox="1"/>
          <p:nvPr/>
        </p:nvSpPr>
        <p:spPr>
          <a:xfrm>
            <a:off x="2429655" y="940776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Цинк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11760" y="1676707"/>
            <a:ext cx="648072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§"/>
            </a:pPr>
            <a:r>
              <a:rPr lang="ru-RU" dirty="0"/>
              <a:t>Минерал, обеспечивающий </a:t>
            </a:r>
            <a:r>
              <a:rPr lang="ru-RU" b="1" dirty="0">
                <a:solidFill>
                  <a:srgbClr val="00B5AC"/>
                </a:solidFill>
              </a:rPr>
              <a:t>нормальный энергетический метаболизм</a:t>
            </a:r>
            <a:r>
              <a:rPr lang="ru-RU" dirty="0"/>
              <a:t>, входит в состав более </a:t>
            </a:r>
            <a:r>
              <a:rPr lang="ru-RU" b="1" dirty="0">
                <a:solidFill>
                  <a:srgbClr val="EC1B30"/>
                </a:solidFill>
              </a:rPr>
              <a:t>200</a:t>
            </a:r>
            <a:r>
              <a:rPr lang="ru-RU" dirty="0"/>
              <a:t> ферментов, участвует в синтезе белков, росте и дифференцировании клеток, в т.ч. иммунных.</a:t>
            </a:r>
          </a:p>
          <a:p>
            <a:pPr marL="28575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§"/>
            </a:pPr>
            <a:r>
              <a:rPr lang="ru-RU" dirty="0"/>
              <a:t>Активен в процессах регенерации тканей, синтезе коллагена, восстановления мышц, формирования </a:t>
            </a:r>
            <a:r>
              <a:rPr lang="ru-RU" dirty="0" smtClean="0"/>
              <a:t>гормонов</a:t>
            </a:r>
            <a:endParaRPr lang="ru-RU" dirty="0"/>
          </a:p>
          <a:p>
            <a:pPr>
              <a:spcBef>
                <a:spcPts val="1200"/>
              </a:spcBef>
            </a:pPr>
            <a:r>
              <a:rPr lang="ru-RU" b="1" dirty="0" smtClean="0">
                <a:solidFill>
                  <a:srgbClr val="EC1B30"/>
                </a:solidFill>
              </a:rPr>
              <a:t>! Важнейшее </a:t>
            </a:r>
            <a:r>
              <a:rPr lang="ru-RU" b="1" dirty="0">
                <a:solidFill>
                  <a:srgbClr val="EC1B30"/>
                </a:solidFill>
              </a:rPr>
              <a:t>свойство цинка</a:t>
            </a:r>
            <a:r>
              <a:rPr lang="ru-RU" dirty="0">
                <a:solidFill>
                  <a:srgbClr val="EC1B30"/>
                </a:solidFill>
              </a:rPr>
              <a:t>  </a:t>
            </a:r>
            <a:r>
              <a:rPr lang="ru-RU" dirty="0"/>
              <a:t>– </a:t>
            </a:r>
            <a:r>
              <a:rPr lang="ru-RU" b="1" dirty="0"/>
              <a:t>доказанная помощь </a:t>
            </a:r>
            <a:r>
              <a:rPr lang="ru-RU" dirty="0"/>
              <a:t>иммунной системе </a:t>
            </a:r>
            <a:r>
              <a:rPr lang="ru-RU" b="1" dirty="0"/>
              <a:t>в борьбе с вирусами </a:t>
            </a:r>
            <a:r>
              <a:rPr lang="ru-RU" dirty="0"/>
              <a:t>и бактериями. </a:t>
            </a:r>
          </a:p>
          <a:p>
            <a:pPr>
              <a:spcBef>
                <a:spcPts val="1200"/>
              </a:spcBef>
            </a:pPr>
            <a:r>
              <a:rPr lang="ru-RU" b="1" dirty="0">
                <a:solidFill>
                  <a:srgbClr val="00B5AC"/>
                </a:solidFill>
              </a:rPr>
              <a:t>Цинк</a:t>
            </a:r>
            <a:r>
              <a:rPr lang="ru-RU" dirty="0"/>
              <a:t> – </a:t>
            </a:r>
            <a:r>
              <a:rPr lang="ru-RU" b="1" dirty="0"/>
              <a:t>мощный иммуномодулятор</a:t>
            </a:r>
            <a:r>
              <a:rPr lang="ru-RU" dirty="0"/>
              <a:t>, способствует снижению активности целого ряда вирусов, в т.ч. </a:t>
            </a:r>
            <a:r>
              <a:rPr lang="ru-RU" b="1" dirty="0" err="1" smtClean="0"/>
              <a:t>коронавирусного</a:t>
            </a:r>
            <a:r>
              <a:rPr lang="ru-RU" b="1" dirty="0" smtClean="0"/>
              <a:t> </a:t>
            </a:r>
            <a:r>
              <a:rPr lang="ru-RU" b="1" dirty="0"/>
              <a:t>типа</a:t>
            </a:r>
            <a:r>
              <a:rPr lang="ru-RU" dirty="0"/>
              <a:t>,  блокируя на клеточном уровне и разрушая механизм их репликации. </a:t>
            </a:r>
          </a:p>
          <a:p>
            <a:pPr>
              <a:spcBef>
                <a:spcPts val="1200"/>
              </a:spcBef>
            </a:pPr>
            <a:r>
              <a:rPr lang="ru-RU" b="1" dirty="0">
                <a:solidFill>
                  <a:srgbClr val="00B5AC"/>
                </a:solidFill>
              </a:rPr>
              <a:t>Эффективен</a:t>
            </a:r>
            <a:r>
              <a:rPr lang="ru-RU" dirty="0"/>
              <a:t> в борьбе с атипичными вирусами, гриппом, ОРВИ, вирусом герпеса и др.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48515" y="624652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  <a:endParaRPr lang="ru-RU" sz="3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79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EBDAE7A8-AA2D-400D-B3AF-8A6EDABA08AB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EC07B0B4-40FF-4A70-BF72-E3E00F7C88F8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203A5841-20C5-4C01-847C-0735F8729055}"/>
                  </a:ext>
                </a:extLst>
              </p:cNvPr>
              <p:cNvSpPr/>
              <p:nvPr/>
            </p:nvSpPr>
            <p:spPr>
              <a:xfrm>
                <a:off x="-12452" y="0"/>
                <a:ext cx="2064172" cy="6858000"/>
              </a:xfrm>
              <a:prstGeom prst="rect">
                <a:avLst/>
              </a:prstGeom>
              <a:solidFill>
                <a:srgbClr val="00B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1" name="Рисунок 10">
                <a:extLst>
                  <a:ext uri="{FF2B5EF4-FFF2-40B4-BE49-F238E27FC236}">
                    <a16:creationId xmlns:a16="http://schemas.microsoft.com/office/drawing/2014/main" id="{EFCE95B2-9B76-4D9E-936B-8BB2ED2822F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/>
              <a:srcRect l="9958" r="5731" b="30021"/>
              <a:stretch/>
            </p:blipFill>
            <p:spPr>
              <a:xfrm>
                <a:off x="-12451" y="3401616"/>
                <a:ext cx="9145017" cy="3456384"/>
              </a:xfrm>
              <a:prstGeom prst="rect">
                <a:avLst/>
              </a:prstGeom>
            </p:spPr>
          </p:pic>
        </p:grpSp>
        <p:pic>
          <p:nvPicPr>
            <p:cNvPr id="9" name="Рисунок 8" descr="log 21 2.png">
              <a:extLst>
                <a:ext uri="{FF2B5EF4-FFF2-40B4-BE49-F238E27FC236}">
                  <a16:creationId xmlns:a16="http://schemas.microsoft.com/office/drawing/2014/main" id="{D0A89C34-8BEA-4938-93E0-EF3CC31E1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5" name="TextBox 4"/>
          <p:cNvSpPr txBox="1"/>
          <p:nvPr/>
        </p:nvSpPr>
        <p:spPr>
          <a:xfrm>
            <a:off x="2195736" y="1628800"/>
            <a:ext cx="6936830" cy="4752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b="1" dirty="0">
                <a:solidFill>
                  <a:srgbClr val="00B5AC"/>
                </a:solidFill>
              </a:rPr>
              <a:t>Доказанные биологические свойства:</a:t>
            </a:r>
          </a:p>
          <a:p>
            <a:pPr marL="285750" indent="-285750">
              <a:spcBef>
                <a:spcPts val="6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dirty="0"/>
              <a:t>п</a:t>
            </a:r>
            <a:r>
              <a:rPr lang="ru-RU" dirty="0" smtClean="0"/>
              <a:t>ротивовоспалительные</a:t>
            </a:r>
            <a:endParaRPr lang="ru-RU" dirty="0"/>
          </a:p>
          <a:p>
            <a:pPr marL="285750" indent="-285750">
              <a:spcBef>
                <a:spcPts val="6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dirty="0"/>
              <a:t>антиоксидантные</a:t>
            </a:r>
          </a:p>
          <a:p>
            <a:pPr marL="285750" indent="-285750">
              <a:spcBef>
                <a:spcPts val="6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dirty="0"/>
              <a:t>иммуностимулирующие</a:t>
            </a:r>
          </a:p>
          <a:p>
            <a:pPr marL="285750" indent="-285750">
              <a:spcBef>
                <a:spcPts val="6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dirty="0"/>
              <a:t>противовирусные</a:t>
            </a:r>
          </a:p>
          <a:p>
            <a:pPr marL="285750" indent="-28575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ru-RU" dirty="0" smtClean="0"/>
              <a:t>Полезен как </a:t>
            </a:r>
            <a:r>
              <a:rPr lang="ru-RU" b="1" dirty="0" smtClean="0"/>
              <a:t>для профилактики</a:t>
            </a:r>
            <a:r>
              <a:rPr lang="ru-RU" dirty="0" smtClean="0"/>
              <a:t>, </a:t>
            </a:r>
            <a:r>
              <a:rPr lang="ru-RU" dirty="0"/>
              <a:t>так </a:t>
            </a:r>
            <a:r>
              <a:rPr lang="ru-RU" dirty="0" smtClean="0"/>
              <a:t>и </a:t>
            </a:r>
            <a:r>
              <a:rPr lang="ru-RU" b="1" dirty="0" smtClean="0"/>
              <a:t>в </a:t>
            </a:r>
            <a:r>
              <a:rPr lang="ru-RU" b="1" dirty="0"/>
              <a:t>составе комплексной терапии</a:t>
            </a:r>
            <a:r>
              <a:rPr lang="ru-RU" dirty="0"/>
              <a:t> вирусных и инфекционных заболеваний. </a:t>
            </a:r>
          </a:p>
          <a:p>
            <a:pPr marL="285750" indent="-28575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ru-RU" dirty="0" smtClean="0"/>
              <a:t>Обеспечивает </a:t>
            </a:r>
            <a:r>
              <a:rPr lang="ru-RU" dirty="0"/>
              <a:t>стабильную </a:t>
            </a:r>
            <a:r>
              <a:rPr lang="ru-RU" b="1" dirty="0"/>
              <a:t>поддержку </a:t>
            </a:r>
            <a:r>
              <a:rPr lang="ru-RU" b="1" dirty="0" smtClean="0"/>
              <a:t>иммунитета</a:t>
            </a:r>
            <a:r>
              <a:rPr lang="ru-RU" dirty="0" smtClean="0"/>
              <a:t>,</a:t>
            </a:r>
          </a:p>
          <a:p>
            <a:pPr marL="285750" indent="-28575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ru-RU" dirty="0" smtClean="0"/>
              <a:t>Сокращает </a:t>
            </a:r>
            <a:r>
              <a:rPr lang="ru-RU" b="1" dirty="0"/>
              <a:t>частоту, продолжительность и выраженность </a:t>
            </a:r>
            <a:r>
              <a:rPr lang="ru-RU" dirty="0"/>
              <a:t>сезонных вирусных инфекций и вероятность их осложнений.</a:t>
            </a:r>
          </a:p>
          <a:p>
            <a:pPr>
              <a:spcBef>
                <a:spcPts val="1200"/>
              </a:spcBef>
            </a:pPr>
            <a:r>
              <a:rPr lang="ru-RU" b="1" dirty="0">
                <a:solidFill>
                  <a:srgbClr val="EC1B30"/>
                </a:solidFill>
              </a:rPr>
              <a:t>Витамин С  </a:t>
            </a:r>
            <a:r>
              <a:rPr lang="ru-RU" dirty="0"/>
              <a:t>- мощный антиоксидант немедленного действия, обеспечивает прямую защиту белков, жиров, ДНК и РНК клеток от негативного влияния свободных радикалов.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id="{5D7F09FF-D6CF-467F-9FCA-D394C7378458}"/>
              </a:ext>
            </a:extLst>
          </p:cNvPr>
          <p:cNvSpPr txBox="1">
            <a:spLocks/>
          </p:cNvSpPr>
          <p:nvPr/>
        </p:nvSpPr>
        <p:spPr>
          <a:xfrm>
            <a:off x="2195736" y="470267"/>
            <a:ext cx="4333437" cy="6341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EC1B30"/>
                </a:solidFill>
                <a:latin typeface="Calibri Light" panose="020F0302020204030204" pitchFamily="34" charset="0"/>
              </a:rPr>
              <a:t>СОСТАВ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6D64BB-9EA5-4202-921E-3BD0F0A13C77}"/>
              </a:ext>
            </a:extLst>
          </p:cNvPr>
          <p:cNvSpPr txBox="1"/>
          <p:nvPr/>
        </p:nvSpPr>
        <p:spPr>
          <a:xfrm>
            <a:off x="2195736" y="892820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Витамин С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48515" y="624652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  <a:endParaRPr lang="ru-RU" sz="3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8661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-01.jpg">
            <a:extLst>
              <a:ext uri="{FF2B5EF4-FFF2-40B4-BE49-F238E27FC236}">
                <a16:creationId xmlns:a16="http://schemas.microsoft.com/office/drawing/2014/main" id="{A4C395ED-C6E5-4C7C-BFA0-4A1994A9A76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pic>
        <p:nvPicPr>
          <p:cNvPr id="8" name="Рисунок 7" descr="log 21 4.png">
            <a:extLst>
              <a:ext uri="{FF2B5EF4-FFF2-40B4-BE49-F238E27FC236}">
                <a16:creationId xmlns:a16="http://schemas.microsoft.com/office/drawing/2014/main" id="{BA615ADB-A415-4021-A429-DF56A2B21F9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7223" y="415477"/>
            <a:ext cx="1721096" cy="1224136"/>
          </a:xfrm>
          <a:prstGeom prst="rect">
            <a:avLst/>
          </a:prstGeom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id="{797A68E7-C0FB-44BE-AC0D-F01E80ABF8C8}"/>
              </a:ext>
            </a:extLst>
          </p:cNvPr>
          <p:cNvSpPr txBox="1">
            <a:spLocks/>
          </p:cNvSpPr>
          <p:nvPr/>
        </p:nvSpPr>
        <p:spPr>
          <a:xfrm>
            <a:off x="432851" y="980728"/>
            <a:ext cx="5867270" cy="10967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3200" b="1" dirty="0">
                <a:solidFill>
                  <a:srgbClr val="EC1B3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ПРЕИМУЩЕСТВА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3" y="1628800"/>
            <a:ext cx="583257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dirty="0"/>
              <a:t>Состоит из натуральных компонентов.</a:t>
            </a:r>
          </a:p>
          <a:p>
            <a:pPr marL="285750" lvl="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b="1" dirty="0"/>
              <a:t>Избирательная активность: </a:t>
            </a:r>
            <a:r>
              <a:rPr lang="ru-RU" dirty="0"/>
              <a:t>действие комплекса направлено </a:t>
            </a:r>
            <a:r>
              <a:rPr lang="ru-RU" b="1" dirty="0"/>
              <a:t>только на очаг инфекции</a:t>
            </a:r>
            <a:r>
              <a:rPr lang="ru-RU" dirty="0"/>
              <a:t>, без вредного воздействия на здоровые клетки.</a:t>
            </a:r>
          </a:p>
          <a:p>
            <a:pPr marL="285750" lvl="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b="1" dirty="0"/>
              <a:t>Совместим с различными средствами </a:t>
            </a:r>
            <a:r>
              <a:rPr lang="ru-RU" dirty="0"/>
              <a:t>для снятия симптомов гриппа и простуды (жаропонижающими, отхаркивающими, болеутоляющими и т.д.).</a:t>
            </a:r>
          </a:p>
          <a:p>
            <a:pPr marL="285750" lvl="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b="1" dirty="0"/>
              <a:t>Безопасность: </a:t>
            </a:r>
            <a:r>
              <a:rPr lang="ru-RU" dirty="0"/>
              <a:t>не оказывает негативного воздействия на ЖКТ, </a:t>
            </a:r>
            <a:r>
              <a:rPr lang="ru-RU" b="1" dirty="0"/>
              <a:t>не создает дополнительной нагрузки </a:t>
            </a:r>
            <a:r>
              <a:rPr lang="ru-RU" dirty="0"/>
              <a:t>на организм.</a:t>
            </a:r>
          </a:p>
          <a:p>
            <a:pPr marL="285750" lvl="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dirty="0"/>
              <a:t>Подходит для </a:t>
            </a:r>
            <a:r>
              <a:rPr lang="ru-RU" b="1" dirty="0"/>
              <a:t>длительного применения</a:t>
            </a:r>
            <a:r>
              <a:rPr lang="ru-RU" dirty="0"/>
              <a:t>.</a:t>
            </a:r>
          </a:p>
          <a:p>
            <a:pPr marL="285750" lvl="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r>
              <a:rPr lang="ru-RU" dirty="0"/>
              <a:t>Удобный прием – </a:t>
            </a:r>
            <a:r>
              <a:rPr lang="ru-RU" b="1" dirty="0"/>
              <a:t>1 капсула в день.</a:t>
            </a:r>
          </a:p>
          <a:p>
            <a:pPr marL="285750" indent="-285750">
              <a:spcBef>
                <a:spcPts val="1200"/>
              </a:spcBef>
              <a:buClr>
                <a:srgbClr val="EC1B30"/>
              </a:buClr>
              <a:buFont typeface="Wingdings" panose="05000000000000000000" pitchFamily="2" charset="2"/>
              <a:buChar char="ü"/>
            </a:pP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766" y="1529118"/>
            <a:ext cx="2761880" cy="446964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48515" y="624652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  <a:endParaRPr lang="ru-RU" sz="3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886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-01.jpg">
            <a:extLst>
              <a:ext uri="{FF2B5EF4-FFF2-40B4-BE49-F238E27FC236}">
                <a16:creationId xmlns:a16="http://schemas.microsoft.com/office/drawing/2014/main" id="{2B2AB89E-0A24-4CC0-8664-EAD1AA76EA6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pic>
        <p:nvPicPr>
          <p:cNvPr id="7" name="Рисунок 6" descr="log 21 4.png">
            <a:extLst>
              <a:ext uri="{FF2B5EF4-FFF2-40B4-BE49-F238E27FC236}">
                <a16:creationId xmlns:a16="http://schemas.microsoft.com/office/drawing/2014/main" id="{ED3E038C-37BC-4803-9DEF-36F38F55069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7223" y="415477"/>
            <a:ext cx="1721096" cy="1224136"/>
          </a:xfrm>
          <a:prstGeom prst="rect">
            <a:avLst/>
          </a:prstGeom>
        </p:spPr>
      </p:pic>
      <p:sp>
        <p:nvSpPr>
          <p:cNvPr id="8" name="Объект 2">
            <a:extLst>
              <a:ext uri="{FF2B5EF4-FFF2-40B4-BE49-F238E27FC236}">
                <a16:creationId xmlns:a16="http://schemas.microsoft.com/office/drawing/2014/main" id="{BFDA3393-C864-4FDB-819D-D3F7565027F9}"/>
              </a:ext>
            </a:extLst>
          </p:cNvPr>
          <p:cNvSpPr txBox="1">
            <a:spLocks/>
          </p:cNvSpPr>
          <p:nvPr/>
        </p:nvSpPr>
        <p:spPr>
          <a:xfrm>
            <a:off x="432851" y="994294"/>
            <a:ext cx="5867270" cy="7065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3200" b="1" dirty="0">
                <a:solidFill>
                  <a:srgbClr val="EC1B3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ПОКАЗАНИЯ К ПРИМЕНЕНИЮ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2851" y="1700808"/>
            <a:ext cx="802758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b="1" dirty="0" smtClean="0"/>
              <a:t>С </a:t>
            </a:r>
            <a:r>
              <a:rPr lang="ru-RU" b="1" dirty="0"/>
              <a:t>целью профилактики</a:t>
            </a:r>
            <a:r>
              <a:rPr lang="ru-RU" dirty="0"/>
              <a:t> и в период </a:t>
            </a:r>
            <a:r>
              <a:rPr lang="ru-RU" b="1" dirty="0"/>
              <a:t>острого течения </a:t>
            </a:r>
            <a:r>
              <a:rPr lang="ru-RU" dirty="0"/>
              <a:t>инфекционных заболеваний </a:t>
            </a:r>
            <a:r>
              <a:rPr lang="ru-RU" dirty="0" err="1" smtClean="0"/>
              <a:t>коронавирусного</a:t>
            </a:r>
            <a:r>
              <a:rPr lang="ru-RU" dirty="0" smtClean="0"/>
              <a:t> </a:t>
            </a:r>
            <a:r>
              <a:rPr lang="ru-RU" dirty="0"/>
              <a:t>типа, гриппа, ОРВИ, а также сезонных простудных состояний.</a:t>
            </a:r>
          </a:p>
          <a:p>
            <a:pPr marL="342900" lvl="0" indent="-34290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/>
              <a:t>В составе комплексной терапии </a:t>
            </a:r>
            <a:r>
              <a:rPr lang="ru-RU" dirty="0" err="1" smtClean="0"/>
              <a:t>коронавирусных</a:t>
            </a:r>
            <a:r>
              <a:rPr lang="ru-RU" dirty="0" smtClean="0"/>
              <a:t> </a:t>
            </a:r>
            <a:r>
              <a:rPr lang="ru-RU" dirty="0"/>
              <a:t>инфекций, </a:t>
            </a:r>
            <a:r>
              <a:rPr lang="ru-RU" b="1" dirty="0"/>
              <a:t>гриппа и ОРВИ</a:t>
            </a:r>
            <a:r>
              <a:rPr lang="ru-RU" dirty="0"/>
              <a:t>.</a:t>
            </a:r>
          </a:p>
          <a:p>
            <a:pPr marL="342900" lvl="0" indent="-34290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/>
              <a:t>В </a:t>
            </a:r>
            <a:r>
              <a:rPr lang="ru-RU" b="1" dirty="0"/>
              <a:t>составе комплексной терапии </a:t>
            </a:r>
            <a:r>
              <a:rPr lang="ru-RU" dirty="0"/>
              <a:t>инфекционных и хронических заболеваний </a:t>
            </a:r>
            <a:r>
              <a:rPr lang="ru-RU" b="1" dirty="0"/>
              <a:t>дыхательных </a:t>
            </a:r>
            <a:r>
              <a:rPr lang="ru-RU" b="1" dirty="0" smtClean="0"/>
              <a:t>путей</a:t>
            </a:r>
            <a:endParaRPr lang="ru-RU" dirty="0"/>
          </a:p>
          <a:p>
            <a:pPr marL="342900" lvl="0" indent="-34290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/>
              <a:t>Лицам, находящимся </a:t>
            </a:r>
            <a:r>
              <a:rPr lang="ru-RU" b="1" dirty="0"/>
              <a:t>в группе риска </a:t>
            </a:r>
            <a:r>
              <a:rPr lang="ru-RU" dirty="0"/>
              <a:t>по наличию хронических заболеваний и по возрасту  -  старше 60 лет.</a:t>
            </a:r>
          </a:p>
          <a:p>
            <a:pPr marL="342900" lvl="0" indent="-34290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/>
              <a:t>При </a:t>
            </a:r>
            <a:r>
              <a:rPr lang="ru-RU" b="1" dirty="0"/>
              <a:t>общем ослаблении иммунитета </a:t>
            </a:r>
            <a:r>
              <a:rPr lang="ru-RU" dirty="0"/>
              <a:t>и склонности к частым вирусным заболеваниям.</a:t>
            </a:r>
          </a:p>
          <a:p>
            <a:pPr marL="342900" lvl="0" indent="-34290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/>
              <a:t>Для </a:t>
            </a:r>
            <a:r>
              <a:rPr lang="ru-RU" b="1" dirty="0" err="1"/>
              <a:t>постконтактной</a:t>
            </a:r>
            <a:r>
              <a:rPr lang="ru-RU" b="1" dirty="0"/>
              <a:t> профилактики</a:t>
            </a:r>
            <a:r>
              <a:rPr lang="ru-RU" dirty="0"/>
              <a:t> </a:t>
            </a:r>
            <a:r>
              <a:rPr lang="ru-RU" dirty="0" err="1" smtClean="0"/>
              <a:t>коронавируса</a:t>
            </a:r>
            <a:r>
              <a:rPr lang="ru-RU" dirty="0" smtClean="0"/>
              <a:t> </a:t>
            </a:r>
            <a:r>
              <a:rPr lang="ru-RU" dirty="0"/>
              <a:t>и др. </a:t>
            </a:r>
            <a:r>
              <a:rPr lang="ru-RU" dirty="0" smtClean="0"/>
              <a:t>респираторных </a:t>
            </a:r>
            <a:r>
              <a:rPr lang="ru-RU" dirty="0"/>
              <a:t>инфекций.</a:t>
            </a:r>
          </a:p>
          <a:p>
            <a:pPr marL="342900" lvl="0" indent="-342900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/>
              <a:t>При вирусе простого герпеса.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48515" y="6246524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  <a:endParaRPr lang="ru-RU" sz="3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912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-01.jpg">
            <a:extLst>
              <a:ext uri="{FF2B5EF4-FFF2-40B4-BE49-F238E27FC236}">
                <a16:creationId xmlns:a16="http://schemas.microsoft.com/office/drawing/2014/main" id="{2B2AB89E-0A24-4CC0-8664-EAD1AA76EA6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320" y="11570"/>
            <a:ext cx="9144000" cy="6846430"/>
          </a:xfrm>
          <a:prstGeom prst="rect">
            <a:avLst/>
          </a:prstGeom>
        </p:spPr>
      </p:pic>
      <p:pic>
        <p:nvPicPr>
          <p:cNvPr id="7" name="Рисунок 6" descr="log 21 4.png">
            <a:extLst>
              <a:ext uri="{FF2B5EF4-FFF2-40B4-BE49-F238E27FC236}">
                <a16:creationId xmlns:a16="http://schemas.microsoft.com/office/drawing/2014/main" id="{ED3E038C-37BC-4803-9DEF-36F38F55069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7223" y="415477"/>
            <a:ext cx="1721096" cy="1224136"/>
          </a:xfrm>
          <a:prstGeom prst="rect">
            <a:avLst/>
          </a:prstGeom>
        </p:spPr>
      </p:pic>
      <p:sp>
        <p:nvSpPr>
          <p:cNvPr id="8" name="Объект 2">
            <a:extLst>
              <a:ext uri="{FF2B5EF4-FFF2-40B4-BE49-F238E27FC236}">
                <a16:creationId xmlns:a16="http://schemas.microsoft.com/office/drawing/2014/main" id="{BFDA3393-C864-4FDB-819D-D3F7565027F9}"/>
              </a:ext>
            </a:extLst>
          </p:cNvPr>
          <p:cNvSpPr txBox="1">
            <a:spLocks/>
          </p:cNvSpPr>
          <p:nvPr/>
        </p:nvSpPr>
        <p:spPr>
          <a:xfrm>
            <a:off x="432851" y="994294"/>
            <a:ext cx="5867270" cy="7065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ru-RU" sz="3200" b="1" dirty="0">
              <a:solidFill>
                <a:srgbClr val="EC1B3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489760" y="2384216"/>
            <a:ext cx="617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Берегите себя и своих близких! </a:t>
            </a:r>
            <a:endParaRPr lang="ru-RU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2788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7502</TotalTime>
  <Words>776</Words>
  <Application>Microsoft Office PowerPoint</Application>
  <PresentationFormat>Экран (4:3)</PresentationFormat>
  <Paragraphs>123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Масала чай</dc:title>
  <dc:creator>Пужевская Татьяна</dc:creator>
  <cp:lastModifiedBy>Елена Помигуева</cp:lastModifiedBy>
  <cp:revision>124</cp:revision>
  <cp:lastPrinted>2021-05-28T09:22:51Z</cp:lastPrinted>
  <dcterms:created xsi:type="dcterms:W3CDTF">2018-12-03T02:19:11Z</dcterms:created>
  <dcterms:modified xsi:type="dcterms:W3CDTF">2021-06-01T10:15:35Z</dcterms:modified>
</cp:coreProperties>
</file>