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9.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305" r:id="rId2"/>
    <p:sldId id="270" r:id="rId3"/>
    <p:sldId id="283" r:id="rId4"/>
    <p:sldId id="300" r:id="rId5"/>
    <p:sldId id="285" r:id="rId6"/>
    <p:sldId id="304" r:id="rId7"/>
    <p:sldId id="301" r:id="rId8"/>
    <p:sldId id="302" r:id="rId9"/>
    <p:sldId id="286" r:id="rId10"/>
    <p:sldId id="274" r:id="rId11"/>
    <p:sldId id="282" r:id="rId12"/>
    <p:sldId id="272" r:id="rId13"/>
    <p:sldId id="273" r:id="rId14"/>
    <p:sldId id="276" r:id="rId15"/>
    <p:sldId id="277" r:id="rId16"/>
    <p:sldId id="278" r:id="rId17"/>
    <p:sldId id="279" r:id="rId18"/>
    <p:sldId id="280" r:id="rId19"/>
    <p:sldId id="281" r:id="rId20"/>
    <p:sldId id="303" r:id="rId21"/>
    <p:sldId id="287" r:id="rId22"/>
    <p:sldId id="288" r:id="rId23"/>
    <p:sldId id="289" r:id="rId24"/>
    <p:sldId id="290" r:id="rId25"/>
    <p:sldId id="291" r:id="rId26"/>
    <p:sldId id="292" r:id="rId27"/>
    <p:sldId id="293" r:id="rId28"/>
    <p:sldId id="297" r:id="rId29"/>
    <p:sldId id="299" r:id="rId30"/>
    <p:sldId id="298" r:id="rId31"/>
    <p:sldId id="294" r:id="rId32"/>
    <p:sldId id="295" r:id="rId33"/>
    <p:sldId id="296" r:id="rId34"/>
    <p:sldId id="271" r:id="rId3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634D"/>
    <a:srgbClr val="008388"/>
    <a:srgbClr val="1AB39E"/>
    <a:srgbClr val="FFFFFF"/>
    <a:srgbClr val="FF9A1E"/>
    <a:srgbClr val="99D1D7"/>
    <a:srgbClr val="429DA6"/>
    <a:srgbClr val="F7941E"/>
    <a:srgbClr val="54C4D0"/>
    <a:srgbClr val="67B5E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Средний стиль 2 - акцент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2833802-FEF1-4C79-8D5D-14CF1EAF98D9}" styleName="Светлый стиль 2 - акцент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21E4AEA4-8DFA-4A89-87EB-49C32662AFE0}" styleName="Средний стиль 2 - акцент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Средний стиль 2 - акцент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93296810-A885-4BE3-A3E7-6D5BEEA58F35}" styleName="Средний стиль 2 - акцент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84E427A-3D55-4303-BF80-6455036E1DE7}" styleName="Стиль из темы 1 - акцент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69012ECD-51FC-41F1-AA8D-1B2483CD663E}" styleName="Светлый стиль 2 - акцент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7E9639D4-E3E2-4D34-9284-5A2195B3D0D7}" styleName="Светлый стиль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8EC20E35-A176-4012-BC5E-935CFFF8708E}" styleName="Средний стиль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13375" autoAdjust="0"/>
    <p:restoredTop sz="76102" autoAdjust="0"/>
  </p:normalViewPr>
  <p:slideViewPr>
    <p:cSldViewPr>
      <p:cViewPr varScale="1">
        <p:scale>
          <a:sx n="88" d="100"/>
          <a:sy n="88" d="100"/>
        </p:scale>
        <p:origin x="1896"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charts/_rels/chart1.xml.rels><?xml version="1.0" encoding="UTF-8" standalone="yes"?>
<Relationships xmlns="http://schemas.openxmlformats.org/package/2006/relationships"><Relationship Id="rId3" Type="http://schemas.openxmlformats.org/officeDocument/2006/relationships/oleObject" Target="file:///\\filer\Artlife\PR\&#1052;&#1077;&#1076;&#1082;&#1086;&#1085;&#1092;&#1077;&#1088;&#1077;&#1085;&#1094;&#1080;&#1103;%202021\&#1057;&#1087;&#1080;&#1082;&#1077;&#1088;&#1099;\&#1055;&#1086;&#1085;&#1086;&#1084;&#1072;&#1088;&#1077;&#1085;&#1082;&#1086;\&#1043;&#1088;&#1072;&#1092;&#1080;&#1082;&#1080;.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filer\Artlife\PR\&#1052;&#1077;&#1076;&#1082;&#1086;&#1085;&#1092;&#1077;&#1088;&#1077;&#1085;&#1094;&#1080;&#1103;%202021\&#1057;&#1087;&#1080;&#1082;&#1077;&#1088;&#1099;\&#1055;&#1086;&#1085;&#1086;&#1084;&#1072;&#1088;&#1077;&#1085;&#1082;&#1086;\&#1043;&#1088;&#1072;&#1092;&#1080;&#1082;&#1080;.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file:///\\filer\Artlife\PR\&#1052;&#1077;&#1076;&#1082;&#1086;&#1085;&#1092;&#1077;&#1088;&#1077;&#1085;&#1094;&#1080;&#1103;%202021\&#1057;&#1087;&#1080;&#1082;&#1077;&#1088;&#1099;\&#1055;&#1086;&#1085;&#1086;&#1084;&#1072;&#1088;&#1077;&#1085;&#1082;&#1086;\&#1043;&#1088;&#1072;&#1092;&#1080;&#1082;&#1080;.xlsx"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file:///\\filer\Artlife\PR\&#1052;&#1077;&#1076;&#1082;&#1086;&#1085;&#1092;&#1077;&#1088;&#1077;&#1085;&#1094;&#1080;&#1103;%202021\&#1057;&#1087;&#1080;&#1082;&#1077;&#1088;&#1099;\&#1055;&#1086;&#1085;&#1086;&#1084;&#1072;&#1088;&#1077;&#1085;&#1082;&#1086;\&#1043;&#1088;&#1072;&#1092;&#1080;&#1082;&#1080;.xlsx" TargetMode="External"/><Relationship Id="rId2" Type="http://schemas.microsoft.com/office/2011/relationships/chartColorStyle" Target="colors4.xml"/><Relationship Id="rId1" Type="http://schemas.microsoft.com/office/2011/relationships/chartStyle" Target="style4.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ru-RU"/>
              <a:t>1 группа: Уход </a:t>
            </a:r>
            <a:r>
              <a:rPr lang="en-US"/>
              <a:t>ProBiocosmetics + </a:t>
            </a:r>
            <a:r>
              <a:rPr lang="ru-RU"/>
              <a:t>Астамегин</a:t>
            </a:r>
          </a:p>
        </c:rich>
      </c:tx>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ru-RU"/>
        </a:p>
      </c:txPr>
    </c:title>
    <c:autoTitleDeleted val="0"/>
    <c:plotArea>
      <c:layout/>
      <c:barChart>
        <c:barDir val="col"/>
        <c:grouping val="clustered"/>
        <c:varyColors val="0"/>
        <c:ser>
          <c:idx val="0"/>
          <c:order val="0"/>
          <c:tx>
            <c:strRef>
              <c:f>Лист2!$B$1</c:f>
              <c:strCache>
                <c:ptCount val="1"/>
                <c:pt idx="0">
                  <c:v>среднее, %</c:v>
                </c:pt>
              </c:strCache>
            </c:strRef>
          </c:tx>
          <c:spPr>
            <a:solidFill>
              <a:schemeClr val="accent1"/>
            </a:solidFill>
            <a:ln>
              <a:noFill/>
            </a:ln>
            <a:effectLst/>
          </c:spPr>
          <c:invertIfNegative val="0"/>
          <c:cat>
            <c:strRef>
              <c:f>Лист2!$A$2:$A$8</c:f>
              <c:strCache>
                <c:ptCount val="7"/>
                <c:pt idx="0">
                  <c:v>Увлажненность</c:v>
                </c:pt>
                <c:pt idx="1">
                  <c:v>Эластичность</c:v>
                </c:pt>
                <c:pt idx="2">
                  <c:v>Расширенные поры</c:v>
                </c:pt>
                <c:pt idx="3">
                  <c:v>Пигментация</c:v>
                </c:pt>
                <c:pt idx="4">
                  <c:v>Акне</c:v>
                </c:pt>
                <c:pt idx="5">
                  <c:v>Глубина морщин</c:v>
                </c:pt>
                <c:pt idx="6">
                  <c:v>Чувствительность</c:v>
                </c:pt>
              </c:strCache>
            </c:strRef>
          </c:cat>
          <c:val>
            <c:numRef>
              <c:f>Лист2!$B$2:$B$8</c:f>
              <c:numCache>
                <c:formatCode>General</c:formatCode>
                <c:ptCount val="7"/>
                <c:pt idx="0">
                  <c:v>12</c:v>
                </c:pt>
                <c:pt idx="1">
                  <c:v>7.5</c:v>
                </c:pt>
                <c:pt idx="2">
                  <c:v>-4.5</c:v>
                </c:pt>
                <c:pt idx="3">
                  <c:v>-24</c:v>
                </c:pt>
                <c:pt idx="4">
                  <c:v>-4</c:v>
                </c:pt>
                <c:pt idx="5">
                  <c:v>-13.6</c:v>
                </c:pt>
                <c:pt idx="6">
                  <c:v>-11.2</c:v>
                </c:pt>
              </c:numCache>
            </c:numRef>
          </c:val>
          <c:extLst>
            <c:ext xmlns:c16="http://schemas.microsoft.com/office/drawing/2014/chart" uri="{C3380CC4-5D6E-409C-BE32-E72D297353CC}">
              <c16:uniqueId val="{00000000-488C-4B50-8EC1-088E476D07E6}"/>
            </c:ext>
          </c:extLst>
        </c:ser>
        <c:ser>
          <c:idx val="1"/>
          <c:order val="1"/>
          <c:tx>
            <c:strRef>
              <c:f>Лист2!$C$1</c:f>
              <c:strCache>
                <c:ptCount val="1"/>
                <c:pt idx="0">
                  <c:v>максимальное,%</c:v>
                </c:pt>
              </c:strCache>
            </c:strRef>
          </c:tx>
          <c:spPr>
            <a:solidFill>
              <a:schemeClr val="accent2"/>
            </a:solidFill>
            <a:ln>
              <a:noFill/>
            </a:ln>
            <a:effectLst/>
          </c:spPr>
          <c:invertIfNegative val="0"/>
          <c:cat>
            <c:strRef>
              <c:f>Лист2!$A$2:$A$8</c:f>
              <c:strCache>
                <c:ptCount val="7"/>
                <c:pt idx="0">
                  <c:v>Увлажненность</c:v>
                </c:pt>
                <c:pt idx="1">
                  <c:v>Эластичность</c:v>
                </c:pt>
                <c:pt idx="2">
                  <c:v>Расширенные поры</c:v>
                </c:pt>
                <c:pt idx="3">
                  <c:v>Пигментация</c:v>
                </c:pt>
                <c:pt idx="4">
                  <c:v>Акне</c:v>
                </c:pt>
                <c:pt idx="5">
                  <c:v>Глубина морщин</c:v>
                </c:pt>
                <c:pt idx="6">
                  <c:v>Чувствительность</c:v>
                </c:pt>
              </c:strCache>
            </c:strRef>
          </c:cat>
          <c:val>
            <c:numRef>
              <c:f>Лист2!$C$2:$C$8</c:f>
              <c:numCache>
                <c:formatCode>General</c:formatCode>
                <c:ptCount val="7"/>
                <c:pt idx="0">
                  <c:v>35</c:v>
                </c:pt>
                <c:pt idx="1">
                  <c:v>27</c:v>
                </c:pt>
                <c:pt idx="2">
                  <c:v>-19</c:v>
                </c:pt>
                <c:pt idx="3">
                  <c:v>-56</c:v>
                </c:pt>
                <c:pt idx="4">
                  <c:v>-44</c:v>
                </c:pt>
                <c:pt idx="5">
                  <c:v>-44</c:v>
                </c:pt>
                <c:pt idx="6">
                  <c:v>-76</c:v>
                </c:pt>
              </c:numCache>
            </c:numRef>
          </c:val>
          <c:extLst>
            <c:ext xmlns:c16="http://schemas.microsoft.com/office/drawing/2014/chart" uri="{C3380CC4-5D6E-409C-BE32-E72D297353CC}">
              <c16:uniqueId val="{00000001-488C-4B50-8EC1-088E476D07E6}"/>
            </c:ext>
          </c:extLst>
        </c:ser>
        <c:dLbls>
          <c:showLegendKey val="0"/>
          <c:showVal val="0"/>
          <c:showCatName val="0"/>
          <c:showSerName val="0"/>
          <c:showPercent val="0"/>
          <c:showBubbleSize val="0"/>
        </c:dLbls>
        <c:gapWidth val="219"/>
        <c:overlap val="-27"/>
        <c:axId val="434524720"/>
        <c:axId val="434525376"/>
      </c:barChart>
      <c:catAx>
        <c:axId val="43452472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ru-RU"/>
          </a:p>
        </c:txPr>
        <c:crossAx val="434525376"/>
        <c:crosses val="autoZero"/>
        <c:auto val="1"/>
        <c:lblAlgn val="ctr"/>
        <c:lblOffset val="100"/>
        <c:noMultiLvlLbl val="0"/>
      </c:catAx>
      <c:valAx>
        <c:axId val="43452537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ru-RU"/>
          </a:p>
        </c:txPr>
        <c:crossAx val="434524720"/>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ru-RU"/>
        </a:p>
      </c:txPr>
    </c:legend>
    <c:plotVisOnly val="1"/>
    <c:dispBlanksAs val="gap"/>
    <c:showDLblsOverMax val="0"/>
  </c:chart>
  <c:spPr>
    <a:noFill/>
    <a:ln>
      <a:noFill/>
    </a:ln>
    <a:effectLst/>
  </c:spPr>
  <c:txPr>
    <a:bodyPr/>
    <a:lstStyle/>
    <a:p>
      <a:pPr>
        <a:defRPr/>
      </a:pPr>
      <a:endParaRPr lang="ru-RU"/>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ru-RU"/>
              <a:t>2 группа: Уход </a:t>
            </a:r>
            <a:r>
              <a:rPr lang="en-US"/>
              <a:t>ProBiocosmetics </a:t>
            </a:r>
            <a:endParaRPr lang="ru-RU"/>
          </a:p>
        </c:rich>
      </c:tx>
      <c:layout>
        <c:manualLayout>
          <c:xMode val="edge"/>
          <c:yMode val="edge"/>
          <c:x val="0.30945822397200351"/>
          <c:y val="2.7777777777777776E-2"/>
        </c:manualLayout>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ru-RU"/>
        </a:p>
      </c:txPr>
    </c:title>
    <c:autoTitleDeleted val="0"/>
    <c:plotArea>
      <c:layout/>
      <c:barChart>
        <c:barDir val="col"/>
        <c:grouping val="clustered"/>
        <c:varyColors val="0"/>
        <c:ser>
          <c:idx val="0"/>
          <c:order val="0"/>
          <c:tx>
            <c:strRef>
              <c:f>Лист2!$F$1</c:f>
              <c:strCache>
                <c:ptCount val="1"/>
                <c:pt idx="0">
                  <c:v>среднее, %</c:v>
                </c:pt>
              </c:strCache>
            </c:strRef>
          </c:tx>
          <c:spPr>
            <a:solidFill>
              <a:schemeClr val="accent1"/>
            </a:solidFill>
            <a:ln>
              <a:noFill/>
            </a:ln>
            <a:effectLst/>
          </c:spPr>
          <c:invertIfNegative val="0"/>
          <c:cat>
            <c:strRef>
              <c:f>Лист2!$E$2:$E$8</c:f>
              <c:strCache>
                <c:ptCount val="7"/>
                <c:pt idx="0">
                  <c:v>Увлажненность</c:v>
                </c:pt>
                <c:pt idx="1">
                  <c:v>Эластичность</c:v>
                </c:pt>
                <c:pt idx="2">
                  <c:v>Расширенные поры</c:v>
                </c:pt>
                <c:pt idx="3">
                  <c:v>Пигментация</c:v>
                </c:pt>
                <c:pt idx="4">
                  <c:v>Акне</c:v>
                </c:pt>
                <c:pt idx="5">
                  <c:v>Глубина морщин</c:v>
                </c:pt>
                <c:pt idx="6">
                  <c:v>Чувствительность</c:v>
                </c:pt>
              </c:strCache>
            </c:strRef>
          </c:cat>
          <c:val>
            <c:numRef>
              <c:f>Лист2!$F$2:$F$8</c:f>
              <c:numCache>
                <c:formatCode>General</c:formatCode>
                <c:ptCount val="7"/>
                <c:pt idx="0">
                  <c:v>14.5</c:v>
                </c:pt>
                <c:pt idx="1">
                  <c:v>11</c:v>
                </c:pt>
                <c:pt idx="2">
                  <c:v>1.3</c:v>
                </c:pt>
                <c:pt idx="3">
                  <c:v>-24.3</c:v>
                </c:pt>
                <c:pt idx="4">
                  <c:v>2.15</c:v>
                </c:pt>
                <c:pt idx="5">
                  <c:v>-19.7</c:v>
                </c:pt>
                <c:pt idx="6">
                  <c:v>-1.7</c:v>
                </c:pt>
              </c:numCache>
            </c:numRef>
          </c:val>
          <c:extLst>
            <c:ext xmlns:c16="http://schemas.microsoft.com/office/drawing/2014/chart" uri="{C3380CC4-5D6E-409C-BE32-E72D297353CC}">
              <c16:uniqueId val="{00000000-854E-4FB9-BB7D-79184AC60642}"/>
            </c:ext>
          </c:extLst>
        </c:ser>
        <c:ser>
          <c:idx val="1"/>
          <c:order val="1"/>
          <c:tx>
            <c:strRef>
              <c:f>Лист2!$G$1</c:f>
              <c:strCache>
                <c:ptCount val="1"/>
                <c:pt idx="0">
                  <c:v>максимальное,%</c:v>
                </c:pt>
              </c:strCache>
            </c:strRef>
          </c:tx>
          <c:spPr>
            <a:solidFill>
              <a:schemeClr val="accent2"/>
            </a:solidFill>
            <a:ln>
              <a:noFill/>
            </a:ln>
            <a:effectLst/>
          </c:spPr>
          <c:invertIfNegative val="0"/>
          <c:cat>
            <c:strRef>
              <c:f>Лист2!$E$2:$E$8</c:f>
              <c:strCache>
                <c:ptCount val="7"/>
                <c:pt idx="0">
                  <c:v>Увлажненность</c:v>
                </c:pt>
                <c:pt idx="1">
                  <c:v>Эластичность</c:v>
                </c:pt>
                <c:pt idx="2">
                  <c:v>Расширенные поры</c:v>
                </c:pt>
                <c:pt idx="3">
                  <c:v>Пигментация</c:v>
                </c:pt>
                <c:pt idx="4">
                  <c:v>Акне</c:v>
                </c:pt>
                <c:pt idx="5">
                  <c:v>Глубина морщин</c:v>
                </c:pt>
                <c:pt idx="6">
                  <c:v>Чувствительность</c:v>
                </c:pt>
              </c:strCache>
            </c:strRef>
          </c:cat>
          <c:val>
            <c:numRef>
              <c:f>Лист2!$G$2:$G$8</c:f>
              <c:numCache>
                <c:formatCode>General</c:formatCode>
                <c:ptCount val="7"/>
                <c:pt idx="0">
                  <c:v>39</c:v>
                </c:pt>
                <c:pt idx="1">
                  <c:v>36</c:v>
                </c:pt>
                <c:pt idx="2">
                  <c:v>-15</c:v>
                </c:pt>
                <c:pt idx="3">
                  <c:v>-58</c:v>
                </c:pt>
                <c:pt idx="4">
                  <c:v>-15</c:v>
                </c:pt>
                <c:pt idx="5">
                  <c:v>-45</c:v>
                </c:pt>
                <c:pt idx="6">
                  <c:v>-9</c:v>
                </c:pt>
              </c:numCache>
            </c:numRef>
          </c:val>
          <c:extLst>
            <c:ext xmlns:c16="http://schemas.microsoft.com/office/drawing/2014/chart" uri="{C3380CC4-5D6E-409C-BE32-E72D297353CC}">
              <c16:uniqueId val="{00000001-854E-4FB9-BB7D-79184AC60642}"/>
            </c:ext>
          </c:extLst>
        </c:ser>
        <c:dLbls>
          <c:showLegendKey val="0"/>
          <c:showVal val="0"/>
          <c:showCatName val="0"/>
          <c:showSerName val="0"/>
          <c:showPercent val="0"/>
          <c:showBubbleSize val="0"/>
        </c:dLbls>
        <c:gapWidth val="219"/>
        <c:overlap val="-27"/>
        <c:axId val="434529640"/>
        <c:axId val="434527016"/>
      </c:barChart>
      <c:catAx>
        <c:axId val="434529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ru-RU"/>
          </a:p>
        </c:txPr>
        <c:crossAx val="434527016"/>
        <c:crosses val="autoZero"/>
        <c:auto val="1"/>
        <c:lblAlgn val="ctr"/>
        <c:lblOffset val="100"/>
        <c:noMultiLvlLbl val="0"/>
      </c:catAx>
      <c:valAx>
        <c:axId val="43452701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ru-RU"/>
          </a:p>
        </c:txPr>
        <c:crossAx val="434529640"/>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ru-RU"/>
        </a:p>
      </c:txPr>
    </c:legend>
    <c:plotVisOnly val="1"/>
    <c:dispBlanksAs val="gap"/>
    <c:showDLblsOverMax val="0"/>
  </c:chart>
  <c:spPr>
    <a:noFill/>
    <a:ln>
      <a:noFill/>
    </a:ln>
    <a:effectLst/>
  </c:spPr>
  <c:txPr>
    <a:bodyPr/>
    <a:lstStyle/>
    <a:p>
      <a:pPr>
        <a:defRPr/>
      </a:pPr>
      <a:endParaRPr lang="ru-RU"/>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ru-RU" dirty="0" smtClean="0"/>
              <a:t>Участница </a:t>
            </a:r>
            <a:r>
              <a:rPr lang="ru-RU" dirty="0"/>
              <a:t>30 лет </a:t>
            </a:r>
          </a:p>
          <a:p>
            <a:pPr>
              <a:defRPr/>
            </a:pPr>
            <a:r>
              <a:rPr lang="ru-RU" dirty="0"/>
              <a:t>не соблюдение курса</a:t>
            </a:r>
          </a:p>
        </c:rich>
      </c:tx>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ru-RU"/>
        </a:p>
      </c:txPr>
    </c:title>
    <c:autoTitleDeleted val="0"/>
    <c:plotArea>
      <c:layout/>
      <c:barChart>
        <c:barDir val="col"/>
        <c:grouping val="clustered"/>
        <c:varyColors val="0"/>
        <c:ser>
          <c:idx val="0"/>
          <c:order val="0"/>
          <c:tx>
            <c:strRef>
              <c:f>Лист3!$B$1</c:f>
              <c:strCache>
                <c:ptCount val="1"/>
                <c:pt idx="0">
                  <c:v>До </c:v>
                </c:pt>
              </c:strCache>
            </c:strRef>
          </c:tx>
          <c:spPr>
            <a:solidFill>
              <a:schemeClr val="accent1"/>
            </a:solidFill>
            <a:ln>
              <a:noFill/>
            </a:ln>
            <a:effectLst/>
          </c:spPr>
          <c:invertIfNegative val="0"/>
          <c:cat>
            <c:strRef>
              <c:f>Лист3!$A$2:$A$8</c:f>
              <c:strCache>
                <c:ptCount val="7"/>
                <c:pt idx="0">
                  <c:v>Увлажненность</c:v>
                </c:pt>
                <c:pt idx="1">
                  <c:v>Эластичность</c:v>
                </c:pt>
                <c:pt idx="2">
                  <c:v>Расширенные поры</c:v>
                </c:pt>
                <c:pt idx="3">
                  <c:v>Пигментация</c:v>
                </c:pt>
                <c:pt idx="4">
                  <c:v>Акне</c:v>
                </c:pt>
                <c:pt idx="5">
                  <c:v>Глубина морщин</c:v>
                </c:pt>
                <c:pt idx="6">
                  <c:v>Чувствительность</c:v>
                </c:pt>
              </c:strCache>
            </c:strRef>
          </c:cat>
          <c:val>
            <c:numRef>
              <c:f>Лист3!$B$2:$B$8</c:f>
              <c:numCache>
                <c:formatCode>General</c:formatCode>
                <c:ptCount val="7"/>
                <c:pt idx="0">
                  <c:v>48</c:v>
                </c:pt>
                <c:pt idx="1">
                  <c:v>52</c:v>
                </c:pt>
                <c:pt idx="2">
                  <c:v>34</c:v>
                </c:pt>
                <c:pt idx="3">
                  <c:v>51</c:v>
                </c:pt>
                <c:pt idx="4">
                  <c:v>53</c:v>
                </c:pt>
                <c:pt idx="5">
                  <c:v>49</c:v>
                </c:pt>
                <c:pt idx="6">
                  <c:v>2</c:v>
                </c:pt>
              </c:numCache>
            </c:numRef>
          </c:val>
          <c:extLst>
            <c:ext xmlns:c16="http://schemas.microsoft.com/office/drawing/2014/chart" uri="{C3380CC4-5D6E-409C-BE32-E72D297353CC}">
              <c16:uniqueId val="{00000000-DF75-4375-A576-D47FF77DACB8}"/>
            </c:ext>
          </c:extLst>
        </c:ser>
        <c:ser>
          <c:idx val="1"/>
          <c:order val="1"/>
          <c:tx>
            <c:strRef>
              <c:f>Лист3!$C$1</c:f>
              <c:strCache>
                <c:ptCount val="1"/>
                <c:pt idx="0">
                  <c:v>После</c:v>
                </c:pt>
              </c:strCache>
            </c:strRef>
          </c:tx>
          <c:spPr>
            <a:solidFill>
              <a:schemeClr val="accent2"/>
            </a:solidFill>
            <a:ln>
              <a:noFill/>
            </a:ln>
            <a:effectLst/>
          </c:spPr>
          <c:invertIfNegative val="0"/>
          <c:cat>
            <c:strRef>
              <c:f>Лист3!$A$2:$A$8</c:f>
              <c:strCache>
                <c:ptCount val="7"/>
                <c:pt idx="0">
                  <c:v>Увлажненность</c:v>
                </c:pt>
                <c:pt idx="1">
                  <c:v>Эластичность</c:v>
                </c:pt>
                <c:pt idx="2">
                  <c:v>Расширенные поры</c:v>
                </c:pt>
                <c:pt idx="3">
                  <c:v>Пигментация</c:v>
                </c:pt>
                <c:pt idx="4">
                  <c:v>Акне</c:v>
                </c:pt>
                <c:pt idx="5">
                  <c:v>Глубина морщин</c:v>
                </c:pt>
                <c:pt idx="6">
                  <c:v>Чувствительность</c:v>
                </c:pt>
              </c:strCache>
            </c:strRef>
          </c:cat>
          <c:val>
            <c:numRef>
              <c:f>Лист3!$C$2:$C$8</c:f>
              <c:numCache>
                <c:formatCode>General</c:formatCode>
                <c:ptCount val="7"/>
                <c:pt idx="0">
                  <c:v>54</c:v>
                </c:pt>
                <c:pt idx="1">
                  <c:v>58</c:v>
                </c:pt>
                <c:pt idx="2">
                  <c:v>41</c:v>
                </c:pt>
                <c:pt idx="3">
                  <c:v>49</c:v>
                </c:pt>
                <c:pt idx="4">
                  <c:v>74</c:v>
                </c:pt>
                <c:pt idx="5">
                  <c:v>20</c:v>
                </c:pt>
                <c:pt idx="6">
                  <c:v>1</c:v>
                </c:pt>
              </c:numCache>
            </c:numRef>
          </c:val>
          <c:extLst>
            <c:ext xmlns:c16="http://schemas.microsoft.com/office/drawing/2014/chart" uri="{C3380CC4-5D6E-409C-BE32-E72D297353CC}">
              <c16:uniqueId val="{00000001-DF75-4375-A576-D47FF77DACB8}"/>
            </c:ext>
          </c:extLst>
        </c:ser>
        <c:dLbls>
          <c:showLegendKey val="0"/>
          <c:showVal val="0"/>
          <c:showCatName val="0"/>
          <c:showSerName val="0"/>
          <c:showPercent val="0"/>
          <c:showBubbleSize val="0"/>
        </c:dLbls>
        <c:gapWidth val="219"/>
        <c:overlap val="-27"/>
        <c:axId val="433557160"/>
        <c:axId val="433553224"/>
      </c:barChart>
      <c:catAx>
        <c:axId val="43355716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ru-RU"/>
          </a:p>
        </c:txPr>
        <c:crossAx val="433553224"/>
        <c:crosses val="autoZero"/>
        <c:auto val="1"/>
        <c:lblAlgn val="ctr"/>
        <c:lblOffset val="100"/>
        <c:noMultiLvlLbl val="0"/>
      </c:catAx>
      <c:valAx>
        <c:axId val="43355322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ru-RU"/>
          </a:p>
        </c:txPr>
        <c:crossAx val="433557160"/>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ru-RU"/>
        </a:p>
      </c:txPr>
    </c:legend>
    <c:plotVisOnly val="1"/>
    <c:dispBlanksAs val="gap"/>
    <c:showDLblsOverMax val="0"/>
  </c:chart>
  <c:spPr>
    <a:noFill/>
    <a:ln>
      <a:noFill/>
    </a:ln>
    <a:effectLst/>
  </c:spPr>
  <c:txPr>
    <a:bodyPr/>
    <a:lstStyle/>
    <a:p>
      <a:pPr>
        <a:defRPr/>
      </a:pPr>
      <a:endParaRPr lang="ru-RU"/>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ru-RU" dirty="0" smtClean="0"/>
              <a:t>Участница </a:t>
            </a:r>
            <a:r>
              <a:rPr lang="ru-RU" dirty="0"/>
              <a:t>50 лет </a:t>
            </a:r>
          </a:p>
          <a:p>
            <a:pPr>
              <a:defRPr/>
            </a:pPr>
            <a:r>
              <a:rPr lang="ru-RU" dirty="0"/>
              <a:t>регулярность</a:t>
            </a:r>
            <a:r>
              <a:rPr lang="ru-RU" baseline="0" dirty="0"/>
              <a:t> применения и соблюдение всех рекомендаций</a:t>
            </a:r>
            <a:endParaRPr lang="ru-RU" dirty="0"/>
          </a:p>
        </c:rich>
      </c:tx>
      <c:layout>
        <c:manualLayout>
          <c:xMode val="edge"/>
          <c:yMode val="edge"/>
          <c:x val="0.11502777777777778"/>
          <c:y val="3.7037037037037035E-2"/>
        </c:manualLayout>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ru-RU"/>
        </a:p>
      </c:txPr>
    </c:title>
    <c:autoTitleDeleted val="0"/>
    <c:plotArea>
      <c:layout/>
      <c:barChart>
        <c:barDir val="col"/>
        <c:grouping val="clustered"/>
        <c:varyColors val="0"/>
        <c:ser>
          <c:idx val="0"/>
          <c:order val="0"/>
          <c:tx>
            <c:strRef>
              <c:f>Лист3!$H$1</c:f>
              <c:strCache>
                <c:ptCount val="1"/>
                <c:pt idx="0">
                  <c:v>До </c:v>
                </c:pt>
              </c:strCache>
            </c:strRef>
          </c:tx>
          <c:spPr>
            <a:solidFill>
              <a:schemeClr val="accent1"/>
            </a:solidFill>
            <a:ln>
              <a:noFill/>
            </a:ln>
            <a:effectLst/>
          </c:spPr>
          <c:invertIfNegative val="0"/>
          <c:cat>
            <c:strRef>
              <c:f>Лист3!$G$2:$G$8</c:f>
              <c:strCache>
                <c:ptCount val="7"/>
                <c:pt idx="0">
                  <c:v>Увлажненность</c:v>
                </c:pt>
                <c:pt idx="1">
                  <c:v>Эластичность</c:v>
                </c:pt>
                <c:pt idx="2">
                  <c:v>Расширенные поры</c:v>
                </c:pt>
                <c:pt idx="3">
                  <c:v>Пигментация</c:v>
                </c:pt>
                <c:pt idx="4">
                  <c:v>Акне</c:v>
                </c:pt>
                <c:pt idx="5">
                  <c:v>Глубина морщин</c:v>
                </c:pt>
                <c:pt idx="6">
                  <c:v>Чувствительность</c:v>
                </c:pt>
              </c:strCache>
            </c:strRef>
          </c:cat>
          <c:val>
            <c:numRef>
              <c:f>Лист3!$H$2:$H$8</c:f>
              <c:numCache>
                <c:formatCode>General</c:formatCode>
                <c:ptCount val="7"/>
                <c:pt idx="0">
                  <c:v>52</c:v>
                </c:pt>
                <c:pt idx="1">
                  <c:v>30</c:v>
                </c:pt>
                <c:pt idx="2">
                  <c:v>28</c:v>
                </c:pt>
                <c:pt idx="3">
                  <c:v>35</c:v>
                </c:pt>
                <c:pt idx="4">
                  <c:v>24</c:v>
                </c:pt>
                <c:pt idx="5">
                  <c:v>64</c:v>
                </c:pt>
                <c:pt idx="6">
                  <c:v>7</c:v>
                </c:pt>
              </c:numCache>
            </c:numRef>
          </c:val>
          <c:extLst>
            <c:ext xmlns:c16="http://schemas.microsoft.com/office/drawing/2014/chart" uri="{C3380CC4-5D6E-409C-BE32-E72D297353CC}">
              <c16:uniqueId val="{00000000-DE65-46A8-8956-69EFAAAD6090}"/>
            </c:ext>
          </c:extLst>
        </c:ser>
        <c:ser>
          <c:idx val="1"/>
          <c:order val="1"/>
          <c:tx>
            <c:strRef>
              <c:f>Лист3!$I$1</c:f>
              <c:strCache>
                <c:ptCount val="1"/>
                <c:pt idx="0">
                  <c:v>После</c:v>
                </c:pt>
              </c:strCache>
            </c:strRef>
          </c:tx>
          <c:spPr>
            <a:solidFill>
              <a:schemeClr val="accent2"/>
            </a:solidFill>
            <a:ln>
              <a:noFill/>
            </a:ln>
            <a:effectLst/>
          </c:spPr>
          <c:invertIfNegative val="0"/>
          <c:cat>
            <c:strRef>
              <c:f>Лист3!$G$2:$G$8</c:f>
              <c:strCache>
                <c:ptCount val="7"/>
                <c:pt idx="0">
                  <c:v>Увлажненность</c:v>
                </c:pt>
                <c:pt idx="1">
                  <c:v>Эластичность</c:v>
                </c:pt>
                <c:pt idx="2">
                  <c:v>Расширенные поры</c:v>
                </c:pt>
                <c:pt idx="3">
                  <c:v>Пигментация</c:v>
                </c:pt>
                <c:pt idx="4">
                  <c:v>Акне</c:v>
                </c:pt>
                <c:pt idx="5">
                  <c:v>Глубина морщин</c:v>
                </c:pt>
                <c:pt idx="6">
                  <c:v>Чувствительность</c:v>
                </c:pt>
              </c:strCache>
            </c:strRef>
          </c:cat>
          <c:val>
            <c:numRef>
              <c:f>Лист3!$I$2:$I$8</c:f>
              <c:numCache>
                <c:formatCode>General</c:formatCode>
                <c:ptCount val="7"/>
                <c:pt idx="0">
                  <c:v>84</c:v>
                </c:pt>
                <c:pt idx="1">
                  <c:v>49</c:v>
                </c:pt>
                <c:pt idx="2">
                  <c:v>28</c:v>
                </c:pt>
                <c:pt idx="3">
                  <c:v>25</c:v>
                </c:pt>
                <c:pt idx="4">
                  <c:v>9</c:v>
                </c:pt>
                <c:pt idx="5">
                  <c:v>20</c:v>
                </c:pt>
                <c:pt idx="6">
                  <c:v>1</c:v>
                </c:pt>
              </c:numCache>
            </c:numRef>
          </c:val>
          <c:extLst>
            <c:ext xmlns:c16="http://schemas.microsoft.com/office/drawing/2014/chart" uri="{C3380CC4-5D6E-409C-BE32-E72D297353CC}">
              <c16:uniqueId val="{00000001-DE65-46A8-8956-69EFAAAD6090}"/>
            </c:ext>
          </c:extLst>
        </c:ser>
        <c:dLbls>
          <c:showLegendKey val="0"/>
          <c:showVal val="0"/>
          <c:showCatName val="0"/>
          <c:showSerName val="0"/>
          <c:showPercent val="0"/>
          <c:showBubbleSize val="0"/>
        </c:dLbls>
        <c:gapWidth val="219"/>
        <c:overlap val="-27"/>
        <c:axId val="211155344"/>
        <c:axId val="211149440"/>
      </c:barChart>
      <c:catAx>
        <c:axId val="21115534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ru-RU"/>
          </a:p>
        </c:txPr>
        <c:crossAx val="211149440"/>
        <c:crosses val="autoZero"/>
        <c:auto val="1"/>
        <c:lblAlgn val="ctr"/>
        <c:lblOffset val="100"/>
        <c:noMultiLvlLbl val="0"/>
      </c:catAx>
      <c:valAx>
        <c:axId val="21114944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ru-RU"/>
          </a:p>
        </c:txPr>
        <c:crossAx val="211155344"/>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ru-RU"/>
        </a:p>
      </c:txPr>
    </c:legend>
    <c:plotVisOnly val="1"/>
    <c:dispBlanksAs val="gap"/>
    <c:showDLblsOverMax val="0"/>
  </c:chart>
  <c:spPr>
    <a:noFill/>
    <a:ln>
      <a:noFill/>
    </a:ln>
    <a:effectLst/>
  </c:spPr>
  <c:txPr>
    <a:bodyPr/>
    <a:lstStyle/>
    <a:p>
      <a:pPr>
        <a:defRPr/>
      </a:pPr>
      <a:endParaRPr lang="ru-RU"/>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82C39F2-6984-4807-8A23-81A0105EDF62}" type="datetimeFigureOut">
              <a:rPr lang="ru-RU" smtClean="0"/>
              <a:pPr/>
              <a:t>29.04.2021</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DCE0DF-EE1A-4FF7-AEAD-3107060AECDB}" type="slidenum">
              <a:rPr lang="ru-RU" smtClean="0"/>
              <a:pPr/>
              <a:t>‹#›</a:t>
            </a:fld>
            <a:endParaRPr lang="ru-RU"/>
          </a:p>
        </p:txBody>
      </p:sp>
    </p:spTree>
    <p:extLst>
      <p:ext uri="{BB962C8B-B14F-4D97-AF65-F5344CB8AC3E}">
        <p14:creationId xmlns:p14="http://schemas.microsoft.com/office/powerpoint/2010/main" val="7925257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170" name="Rectangle 21"/>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9pPr>
          </a:lstStyle>
          <a:p>
            <a:pPr>
              <a:spcBef>
                <a:spcPct val="0"/>
              </a:spcBef>
              <a:buClrTx/>
              <a:buFontTx/>
              <a:buNone/>
            </a:pPr>
            <a:fld id="{6461755A-D33C-4B27-BD5E-E73A3861EFF0}" type="slidenum">
              <a:rPr lang="ru-RU" altLang="ru-RU" sz="1400" smtClean="0"/>
              <a:pPr>
                <a:spcBef>
                  <a:spcPct val="0"/>
                </a:spcBef>
                <a:buClrTx/>
                <a:buFontTx/>
                <a:buNone/>
              </a:pPr>
              <a:t>1</a:t>
            </a:fld>
            <a:endParaRPr lang="ru-RU" altLang="ru-RU" sz="1400" smtClean="0"/>
          </a:p>
        </p:txBody>
      </p:sp>
      <p:sp>
        <p:nvSpPr>
          <p:cNvPr id="7171" name="Rectangle 1"/>
          <p:cNvSpPr>
            <a:spLocks noGrp="1" noRot="1" noChangeAspect="1" noChangeArrowheads="1" noTextEdit="1"/>
          </p:cNvSpPr>
          <p:nvPr>
            <p:ph type="sldImg"/>
          </p:nvPr>
        </p:nvSpPr>
        <p:spPr>
          <a:xfrm>
            <a:off x="1106488" y="812800"/>
            <a:ext cx="5345112" cy="4008438"/>
          </a:xfrm>
          <a:solidFill>
            <a:srgbClr val="FFFFFF"/>
          </a:solidFill>
          <a:ln>
            <a:solidFill>
              <a:srgbClr val="000000"/>
            </a:solidFill>
            <a:miter lim="800000"/>
            <a:headEnd/>
            <a:tailEnd/>
          </a:ln>
        </p:spPr>
      </p:sp>
      <p:sp>
        <p:nvSpPr>
          <p:cNvPr id="7172" name="Rectangle 2"/>
          <p:cNvSpPr>
            <a:spLocks noGrp="1" noChangeArrowheads="1"/>
          </p:cNvSpPr>
          <p:nvPr>
            <p:ph type="body" idx="1"/>
          </p:nvPr>
        </p:nvSpPr>
        <p:spPr>
          <a:xfrm>
            <a:off x="755650" y="5078413"/>
            <a:ext cx="6048375" cy="481171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000000"/>
                </a:solidFill>
                <a:round/>
                <a:headEnd/>
                <a:tailEnd/>
              </a14:hiddenLine>
            </a:ext>
          </a:extLst>
        </p:spPr>
        <p:txBody>
          <a:bodyPr wrap="none" anchor="ctr"/>
          <a:lstStyle/>
          <a:p>
            <a:endParaRPr lang="ru-RU" altLang="ru-RU" smtClean="0">
              <a:latin typeface="Times New Roman" panose="02020603050405020304" pitchFamily="18" charset="0"/>
            </a:endParaRPr>
          </a:p>
        </p:txBody>
      </p:sp>
    </p:spTree>
    <p:extLst>
      <p:ext uri="{BB962C8B-B14F-4D97-AF65-F5344CB8AC3E}">
        <p14:creationId xmlns:p14="http://schemas.microsoft.com/office/powerpoint/2010/main" val="24697056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E7DCE0DF-EE1A-4FF7-AEAD-3107060AECDB}" type="slidenum">
              <a:rPr lang="ru-RU" smtClean="0"/>
              <a:pPr/>
              <a:t>3</a:t>
            </a:fld>
            <a:endParaRPr lang="ru-RU"/>
          </a:p>
        </p:txBody>
      </p:sp>
    </p:spTree>
    <p:extLst>
      <p:ext uri="{BB962C8B-B14F-4D97-AF65-F5344CB8AC3E}">
        <p14:creationId xmlns:p14="http://schemas.microsoft.com/office/powerpoint/2010/main" val="233286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E7DCE0DF-EE1A-4FF7-AEAD-3107060AECDB}" type="slidenum">
              <a:rPr lang="ru-RU" smtClean="0"/>
              <a:pPr/>
              <a:t>4</a:t>
            </a:fld>
            <a:endParaRPr lang="ru-RU"/>
          </a:p>
        </p:txBody>
      </p:sp>
    </p:spTree>
    <p:extLst>
      <p:ext uri="{BB962C8B-B14F-4D97-AF65-F5344CB8AC3E}">
        <p14:creationId xmlns:p14="http://schemas.microsoft.com/office/powerpoint/2010/main" val="14756913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dirty="0" smtClean="0"/>
              <a:t/>
            </a:r>
            <a:br>
              <a:rPr lang="ru-RU" dirty="0" smtClean="0"/>
            </a:br>
            <a:r>
              <a:rPr lang="ru-RU" dirty="0" smtClean="0"/>
              <a:t/>
            </a:r>
            <a:br>
              <a:rPr lang="ru-RU" dirty="0" smtClean="0"/>
            </a:br>
            <a:endParaRPr lang="ru-RU" dirty="0"/>
          </a:p>
        </p:txBody>
      </p:sp>
      <p:sp>
        <p:nvSpPr>
          <p:cNvPr id="4" name="Номер слайда 3"/>
          <p:cNvSpPr>
            <a:spLocks noGrp="1"/>
          </p:cNvSpPr>
          <p:nvPr>
            <p:ph type="sldNum" sz="quarter" idx="10"/>
          </p:nvPr>
        </p:nvSpPr>
        <p:spPr/>
        <p:txBody>
          <a:bodyPr/>
          <a:lstStyle/>
          <a:p>
            <a:fld id="{E7DCE0DF-EE1A-4FF7-AEAD-3107060AECDB}" type="slidenum">
              <a:rPr lang="ru-RU" smtClean="0"/>
              <a:pPr/>
              <a:t>5</a:t>
            </a:fld>
            <a:endParaRPr lang="ru-RU"/>
          </a:p>
        </p:txBody>
      </p:sp>
    </p:spTree>
    <p:extLst>
      <p:ext uri="{BB962C8B-B14F-4D97-AF65-F5344CB8AC3E}">
        <p14:creationId xmlns:p14="http://schemas.microsoft.com/office/powerpoint/2010/main" val="20679387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dirty="0" smtClean="0"/>
              <a:t/>
            </a:r>
            <a:br>
              <a:rPr lang="ru-RU" dirty="0" smtClean="0"/>
            </a:br>
            <a:r>
              <a:rPr lang="ru-RU" dirty="0" smtClean="0"/>
              <a:t/>
            </a:r>
            <a:br>
              <a:rPr lang="ru-RU" dirty="0" smtClean="0"/>
            </a:br>
            <a:endParaRPr lang="ru-RU" dirty="0"/>
          </a:p>
        </p:txBody>
      </p:sp>
      <p:sp>
        <p:nvSpPr>
          <p:cNvPr id="4" name="Номер слайда 3"/>
          <p:cNvSpPr>
            <a:spLocks noGrp="1"/>
          </p:cNvSpPr>
          <p:nvPr>
            <p:ph type="sldNum" sz="quarter" idx="10"/>
          </p:nvPr>
        </p:nvSpPr>
        <p:spPr/>
        <p:txBody>
          <a:bodyPr/>
          <a:lstStyle/>
          <a:p>
            <a:fld id="{E7DCE0DF-EE1A-4FF7-AEAD-3107060AECDB}" type="slidenum">
              <a:rPr lang="ru-RU" smtClean="0"/>
              <a:pPr/>
              <a:t>6</a:t>
            </a:fld>
            <a:endParaRPr lang="ru-RU"/>
          </a:p>
        </p:txBody>
      </p:sp>
    </p:spTree>
    <p:extLst>
      <p:ext uri="{BB962C8B-B14F-4D97-AF65-F5344CB8AC3E}">
        <p14:creationId xmlns:p14="http://schemas.microsoft.com/office/powerpoint/2010/main" val="41097490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dirty="0" smtClean="0"/>
              <a:t/>
            </a:r>
            <a:br>
              <a:rPr lang="ru-RU" dirty="0" smtClean="0"/>
            </a:br>
            <a:r>
              <a:rPr lang="ru-RU" dirty="0" smtClean="0"/>
              <a:t/>
            </a:r>
            <a:br>
              <a:rPr lang="ru-RU" dirty="0" smtClean="0"/>
            </a:br>
            <a:endParaRPr lang="ru-RU" dirty="0"/>
          </a:p>
        </p:txBody>
      </p:sp>
      <p:sp>
        <p:nvSpPr>
          <p:cNvPr id="4" name="Номер слайда 3"/>
          <p:cNvSpPr>
            <a:spLocks noGrp="1"/>
          </p:cNvSpPr>
          <p:nvPr>
            <p:ph type="sldNum" sz="quarter" idx="10"/>
          </p:nvPr>
        </p:nvSpPr>
        <p:spPr/>
        <p:txBody>
          <a:bodyPr/>
          <a:lstStyle/>
          <a:p>
            <a:fld id="{E7DCE0DF-EE1A-4FF7-AEAD-3107060AECDB}" type="slidenum">
              <a:rPr lang="ru-RU" smtClean="0"/>
              <a:pPr/>
              <a:t>7</a:t>
            </a:fld>
            <a:endParaRPr lang="ru-RU"/>
          </a:p>
        </p:txBody>
      </p:sp>
    </p:spTree>
    <p:extLst>
      <p:ext uri="{BB962C8B-B14F-4D97-AF65-F5344CB8AC3E}">
        <p14:creationId xmlns:p14="http://schemas.microsoft.com/office/powerpoint/2010/main" val="21891547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dirty="0" smtClean="0"/>
              <a:t/>
            </a:r>
            <a:br>
              <a:rPr lang="ru-RU" dirty="0" smtClean="0"/>
            </a:br>
            <a:r>
              <a:rPr lang="ru-RU" dirty="0" smtClean="0"/>
              <a:t/>
            </a:r>
            <a:br>
              <a:rPr lang="ru-RU" dirty="0" smtClean="0"/>
            </a:br>
            <a:endParaRPr lang="ru-RU" dirty="0"/>
          </a:p>
        </p:txBody>
      </p:sp>
      <p:sp>
        <p:nvSpPr>
          <p:cNvPr id="4" name="Номер слайда 3"/>
          <p:cNvSpPr>
            <a:spLocks noGrp="1"/>
          </p:cNvSpPr>
          <p:nvPr>
            <p:ph type="sldNum" sz="quarter" idx="10"/>
          </p:nvPr>
        </p:nvSpPr>
        <p:spPr/>
        <p:txBody>
          <a:bodyPr/>
          <a:lstStyle/>
          <a:p>
            <a:fld id="{E7DCE0DF-EE1A-4FF7-AEAD-3107060AECDB}" type="slidenum">
              <a:rPr lang="ru-RU" smtClean="0"/>
              <a:pPr/>
              <a:t>8</a:t>
            </a:fld>
            <a:endParaRPr lang="ru-RU"/>
          </a:p>
        </p:txBody>
      </p:sp>
    </p:spTree>
    <p:extLst>
      <p:ext uri="{BB962C8B-B14F-4D97-AF65-F5344CB8AC3E}">
        <p14:creationId xmlns:p14="http://schemas.microsoft.com/office/powerpoint/2010/main" val="7066361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E7DCE0DF-EE1A-4FF7-AEAD-3107060AECDB}" type="slidenum">
              <a:rPr lang="ru-RU" smtClean="0"/>
              <a:pPr/>
              <a:t>9</a:t>
            </a:fld>
            <a:endParaRPr lang="ru-RU"/>
          </a:p>
        </p:txBody>
      </p:sp>
    </p:spTree>
    <p:extLst>
      <p:ext uri="{BB962C8B-B14F-4D97-AF65-F5344CB8AC3E}">
        <p14:creationId xmlns:p14="http://schemas.microsoft.com/office/powerpoint/2010/main" val="34151512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E7DCE0DF-EE1A-4FF7-AEAD-3107060AECDB}" type="slidenum">
              <a:rPr lang="ru-RU" smtClean="0"/>
              <a:pPr/>
              <a:t>10</a:t>
            </a:fld>
            <a:endParaRPr lang="ru-RU"/>
          </a:p>
        </p:txBody>
      </p:sp>
    </p:spTree>
    <p:extLst>
      <p:ext uri="{BB962C8B-B14F-4D97-AF65-F5344CB8AC3E}">
        <p14:creationId xmlns:p14="http://schemas.microsoft.com/office/powerpoint/2010/main" val="17840595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200" dirty="0" smtClean="0">
                <a:solidFill>
                  <a:srgbClr val="008388"/>
                </a:solidFill>
              </a:rPr>
              <a:t>Исследования ученых и врачей-дерматологов привели к мысли, что микробы не есть что-то вредное, от чего обязательно следует избавляться. Стало ясно, что кожа — не только механический барьер из клеток, но еще и биологический — из микроорганизмов. И эти микроорганизмы нам не враги, наоборот, они берут на себя часть функций по защите кожи.</a:t>
            </a:r>
          </a:p>
          <a:p>
            <a:pPr marL="0" indent="0" fontAlgn="base">
              <a:buNone/>
            </a:pPr>
            <a:endParaRPr lang="ru-RU" sz="1200" dirty="0" smtClean="0">
              <a:solidFill>
                <a:srgbClr val="008388"/>
              </a:solidFill>
            </a:endParaRPr>
          </a:p>
          <a:p>
            <a:pPr marL="0" indent="0" fontAlgn="base">
              <a:buNone/>
            </a:pPr>
            <a:r>
              <a:rPr lang="ru-RU" sz="1200" dirty="0" smtClean="0">
                <a:solidFill>
                  <a:srgbClr val="008388"/>
                </a:solidFill>
              </a:rPr>
              <a:t>Именно в исследованиях </a:t>
            </a:r>
            <a:r>
              <a:rPr lang="ru-RU" sz="1200" dirty="0" err="1" smtClean="0">
                <a:solidFill>
                  <a:srgbClr val="008388"/>
                </a:solidFill>
              </a:rPr>
              <a:t>микробиома</a:t>
            </a:r>
            <a:r>
              <a:rPr lang="ru-RU" sz="1200" dirty="0" smtClean="0">
                <a:solidFill>
                  <a:srgbClr val="008388"/>
                </a:solidFill>
              </a:rPr>
              <a:t> берет начало тренд на мягкие очищающие средства «не до скрипа», отказ от агрессивного очищения и антибактериальных компонентов в составах. </a:t>
            </a:r>
          </a:p>
          <a:p>
            <a:pPr marL="0" indent="0" fontAlgn="base">
              <a:buNone/>
            </a:pPr>
            <a:endParaRPr lang="ru-RU" sz="1200" dirty="0" smtClean="0">
              <a:solidFill>
                <a:srgbClr val="008388"/>
              </a:solidFill>
            </a:endParaRPr>
          </a:p>
          <a:p>
            <a:pPr marL="0" indent="0" fontAlgn="base">
              <a:buNone/>
            </a:pPr>
            <a:r>
              <a:rPr lang="ru-RU" sz="1200" dirty="0" smtClean="0">
                <a:solidFill>
                  <a:srgbClr val="008388"/>
                </a:solidFill>
              </a:rPr>
              <a:t>Следующий этап, который мы наблюдаем сейчас, — появление средств с про- и </a:t>
            </a:r>
            <a:r>
              <a:rPr lang="ru-RU" sz="1200" dirty="0" err="1" smtClean="0">
                <a:solidFill>
                  <a:srgbClr val="008388"/>
                </a:solidFill>
              </a:rPr>
              <a:t>пребиотиками</a:t>
            </a:r>
            <a:r>
              <a:rPr lang="ru-RU" sz="1200" dirty="0" smtClean="0">
                <a:solidFill>
                  <a:srgbClr val="008388"/>
                </a:solidFill>
              </a:rPr>
              <a:t>. Эти вещества «подкармливают» </a:t>
            </a:r>
            <a:r>
              <a:rPr lang="ru-RU" sz="1200" dirty="0" err="1" smtClean="0">
                <a:solidFill>
                  <a:srgbClr val="008388"/>
                </a:solidFill>
              </a:rPr>
              <a:t>микробиом</a:t>
            </a:r>
            <a:r>
              <a:rPr lang="ru-RU" sz="1200" dirty="0" smtClean="0">
                <a:solidFill>
                  <a:srgbClr val="008388"/>
                </a:solidFill>
              </a:rPr>
              <a:t>, укрепляя его разнообразие и, таким образом, делая кожу более здоровой. </a:t>
            </a:r>
          </a:p>
          <a:p>
            <a:endParaRPr lang="ru-RU" dirty="0"/>
          </a:p>
        </p:txBody>
      </p:sp>
      <p:sp>
        <p:nvSpPr>
          <p:cNvPr id="4" name="Номер слайда 3"/>
          <p:cNvSpPr>
            <a:spLocks noGrp="1"/>
          </p:cNvSpPr>
          <p:nvPr>
            <p:ph type="sldNum" sz="quarter" idx="10"/>
          </p:nvPr>
        </p:nvSpPr>
        <p:spPr/>
        <p:txBody>
          <a:bodyPr/>
          <a:lstStyle/>
          <a:p>
            <a:fld id="{E7DCE0DF-EE1A-4FF7-AEAD-3107060AECDB}" type="slidenum">
              <a:rPr lang="ru-RU" smtClean="0"/>
              <a:pPr/>
              <a:t>11</a:t>
            </a:fld>
            <a:endParaRPr lang="ru-RU"/>
          </a:p>
        </p:txBody>
      </p:sp>
    </p:spTree>
    <p:extLst>
      <p:ext uri="{BB962C8B-B14F-4D97-AF65-F5344CB8AC3E}">
        <p14:creationId xmlns:p14="http://schemas.microsoft.com/office/powerpoint/2010/main" val="26724091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indent="0" fontAlgn="base">
              <a:buNone/>
            </a:pPr>
            <a:r>
              <a:rPr lang="ru-RU" sz="1200" b="1" dirty="0" smtClean="0">
                <a:solidFill>
                  <a:srgbClr val="008388"/>
                </a:solidFill>
              </a:rPr>
              <a:t>Как именно </a:t>
            </a:r>
            <a:r>
              <a:rPr lang="ru-RU" sz="1200" b="1" dirty="0" err="1" smtClean="0">
                <a:solidFill>
                  <a:srgbClr val="008388"/>
                </a:solidFill>
              </a:rPr>
              <a:t>микробиом</a:t>
            </a:r>
            <a:r>
              <a:rPr lang="ru-RU" sz="1200" b="1" dirty="0" smtClean="0">
                <a:solidFill>
                  <a:srgbClr val="008388"/>
                </a:solidFill>
              </a:rPr>
              <a:t> помогает нашей коже?</a:t>
            </a:r>
            <a:endParaRPr lang="ru-RU" sz="1200" dirty="0" smtClean="0">
              <a:solidFill>
                <a:srgbClr val="008388"/>
              </a:solidFill>
            </a:endParaRPr>
          </a:p>
          <a:p>
            <a:pPr marL="0" indent="0" fontAlgn="base">
              <a:buNone/>
            </a:pPr>
            <a:r>
              <a:rPr lang="ru-RU" sz="1200" b="1" dirty="0" err="1" smtClean="0">
                <a:solidFill>
                  <a:srgbClr val="008388"/>
                </a:solidFill>
              </a:rPr>
              <a:t>Микробиом</a:t>
            </a:r>
            <a:r>
              <a:rPr lang="ru-RU" sz="1200" b="1" dirty="0" smtClean="0">
                <a:solidFill>
                  <a:srgbClr val="008388"/>
                </a:solidFill>
              </a:rPr>
              <a:t> влияет на ее защитные свойства. </a:t>
            </a:r>
            <a:r>
              <a:rPr lang="ru-RU" sz="1200" i="1" dirty="0" smtClean="0">
                <a:solidFill>
                  <a:srgbClr val="008388"/>
                </a:solidFill>
              </a:rPr>
              <a:t>Чем разнообразнее состав бактерий на поверхности кожи, тем сильнее эта защита.</a:t>
            </a:r>
            <a:endParaRPr lang="ru-RU" sz="1200" dirty="0" smtClean="0">
              <a:solidFill>
                <a:srgbClr val="008388"/>
              </a:solidFill>
            </a:endParaRPr>
          </a:p>
          <a:p>
            <a:pPr marL="0" indent="0" fontAlgn="base">
              <a:buNone/>
            </a:pPr>
            <a:r>
              <a:rPr lang="ru-RU" sz="1200" b="1" i="1" dirty="0" smtClean="0">
                <a:solidFill>
                  <a:srgbClr val="008388"/>
                </a:solidFill>
              </a:rPr>
              <a:t>Большинство процессов, протекающих в коже, так или иначе зависят от состояния </a:t>
            </a:r>
            <a:r>
              <a:rPr lang="ru-RU" sz="1200" b="1" i="1" dirty="0" err="1" smtClean="0">
                <a:solidFill>
                  <a:srgbClr val="008388"/>
                </a:solidFill>
              </a:rPr>
              <a:t>микробиома</a:t>
            </a:r>
            <a:r>
              <a:rPr lang="ru-RU" sz="1200" b="1" i="1" dirty="0" smtClean="0">
                <a:solidFill>
                  <a:srgbClr val="008388"/>
                </a:solidFill>
              </a:rPr>
              <a:t>.</a:t>
            </a:r>
            <a:endParaRPr lang="ru-RU" sz="1200" dirty="0" smtClean="0">
              <a:solidFill>
                <a:srgbClr val="008388"/>
              </a:solidFill>
            </a:endParaRPr>
          </a:p>
          <a:p>
            <a:pPr marL="0" indent="0" fontAlgn="base">
              <a:buNone/>
            </a:pPr>
            <a:r>
              <a:rPr lang="ru-RU" sz="1200" dirty="0" smtClean="0">
                <a:solidFill>
                  <a:srgbClr val="008388"/>
                </a:solidFill>
              </a:rPr>
              <a:t>Около 60% флоры кожи обусловлены генетикой, 20% — факторами окружающей среды и еще 20% зависят от того, что вы едите.</a:t>
            </a:r>
          </a:p>
          <a:p>
            <a:pPr marL="0" indent="0" fontAlgn="base">
              <a:buNone/>
            </a:pPr>
            <a:r>
              <a:rPr lang="ru-RU" sz="1200" dirty="0" smtClean="0">
                <a:solidFill>
                  <a:srgbClr val="008388"/>
                </a:solidFill>
              </a:rPr>
              <a:t>Подобно отпечаткам пальцев, </a:t>
            </a:r>
            <a:r>
              <a:rPr lang="ru-RU" sz="1200" dirty="0" err="1" smtClean="0">
                <a:solidFill>
                  <a:srgbClr val="008388"/>
                </a:solidFill>
              </a:rPr>
              <a:t>микробиом</a:t>
            </a:r>
            <a:r>
              <a:rPr lang="ru-RU" sz="1200" dirty="0" smtClean="0">
                <a:solidFill>
                  <a:srgbClr val="008388"/>
                </a:solidFill>
              </a:rPr>
              <a:t> индивидуален Формироваться он начинает с рождения.</a:t>
            </a:r>
          </a:p>
          <a:p>
            <a:endParaRPr lang="ru-RU"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ru-RU" sz="1200" dirty="0" err="1" smtClean="0">
                <a:solidFill>
                  <a:srgbClr val="008388"/>
                </a:solidFill>
              </a:rPr>
              <a:t>Микробиому</a:t>
            </a:r>
            <a:r>
              <a:rPr lang="ru-RU" sz="1200" dirty="0" smtClean="0">
                <a:solidFill>
                  <a:srgbClr val="008388"/>
                </a:solidFill>
              </a:rPr>
              <a:t> вредит: </a:t>
            </a:r>
            <a:r>
              <a:rPr lang="ru-RU" sz="1200" dirty="0" err="1" smtClean="0">
                <a:solidFill>
                  <a:srgbClr val="008388"/>
                </a:solidFill>
              </a:rPr>
              <a:t>гиперуход</a:t>
            </a:r>
            <a:r>
              <a:rPr lang="ru-RU" sz="1200" dirty="0" smtClean="0">
                <a:solidFill>
                  <a:srgbClr val="008388"/>
                </a:solidFill>
              </a:rPr>
              <a:t> за кожей, злоупотребление </a:t>
            </a:r>
            <a:r>
              <a:rPr lang="ru-RU" sz="1200" dirty="0" err="1" smtClean="0">
                <a:solidFill>
                  <a:srgbClr val="008388"/>
                </a:solidFill>
              </a:rPr>
              <a:t>пилингами</a:t>
            </a:r>
            <a:r>
              <a:rPr lang="ru-RU" sz="1200" dirty="0" smtClean="0">
                <a:solidFill>
                  <a:srgbClr val="008388"/>
                </a:solidFill>
              </a:rPr>
              <a:t> и </a:t>
            </a:r>
            <a:r>
              <a:rPr lang="ru-RU" sz="1200" dirty="0" err="1" smtClean="0">
                <a:solidFill>
                  <a:srgbClr val="008388"/>
                </a:solidFill>
              </a:rPr>
              <a:t>скрабами</a:t>
            </a:r>
            <a:r>
              <a:rPr lang="ru-RU" sz="1200" dirty="0" smtClean="0">
                <a:solidFill>
                  <a:srgbClr val="008388"/>
                </a:solidFill>
              </a:rPr>
              <a:t>, частое использование антибактериальных средств. Негативно могут повлиять — при постоянном использовании — различные формы </a:t>
            </a:r>
            <a:r>
              <a:rPr lang="ru-RU" sz="1200" dirty="0" err="1" smtClean="0">
                <a:solidFill>
                  <a:srgbClr val="008388"/>
                </a:solidFill>
              </a:rPr>
              <a:t>ретинола</a:t>
            </a:r>
            <a:r>
              <a:rPr lang="ru-RU" sz="1200" dirty="0" smtClean="0">
                <a:solidFill>
                  <a:srgbClr val="008388"/>
                </a:solidFill>
              </a:rPr>
              <a:t> и кислоты. </a:t>
            </a:r>
            <a:r>
              <a:rPr lang="ru-RU" sz="1200" i="1" u="sng" dirty="0" smtClean="0">
                <a:solidFill>
                  <a:srgbClr val="008388"/>
                </a:solidFill>
              </a:rPr>
              <a:t>Их применение должно быть курсовым, а не постоянным</a:t>
            </a:r>
            <a:r>
              <a:rPr lang="ru-RU" sz="1200" u="sng" dirty="0" smtClean="0">
                <a:solidFill>
                  <a:srgbClr val="008388"/>
                </a:solidFill>
              </a:rPr>
              <a:t>!</a:t>
            </a:r>
          </a:p>
          <a:p>
            <a:endParaRPr lang="ru-RU" dirty="0" smtClean="0"/>
          </a:p>
          <a:p>
            <a:pPr marL="0" indent="0" fontAlgn="base">
              <a:buNone/>
            </a:pPr>
            <a:r>
              <a:rPr lang="ru-RU" sz="1200" b="1" i="1" dirty="0" smtClean="0"/>
              <a:t>Что такое </a:t>
            </a:r>
            <a:r>
              <a:rPr lang="ru-RU" sz="1200" b="1" i="1" dirty="0" err="1" smtClean="0"/>
              <a:t>лизаты</a:t>
            </a:r>
            <a:r>
              <a:rPr lang="ru-RU" sz="1200" b="1" i="1" dirty="0" smtClean="0"/>
              <a:t> бактерий</a:t>
            </a:r>
            <a:r>
              <a:rPr lang="ru-RU" sz="1200" b="1" dirty="0" smtClean="0"/>
              <a:t>?</a:t>
            </a:r>
            <a:r>
              <a:rPr lang="ru-RU" sz="1200" dirty="0" smtClean="0"/>
              <a:t> </a:t>
            </a:r>
          </a:p>
          <a:p>
            <a:pPr marL="0" indent="0" fontAlgn="base">
              <a:buNone/>
            </a:pPr>
            <a:r>
              <a:rPr lang="ru-RU" sz="1200" dirty="0" smtClean="0"/>
              <a:t>«Лизис» — процесс разрушения бактериальной клетки. Фрагменты бактерий, образовавшиеся в результате лизиса — </a:t>
            </a:r>
            <a:r>
              <a:rPr lang="ru-RU" sz="1200" dirty="0" err="1" smtClean="0"/>
              <a:t>лизаты</a:t>
            </a:r>
            <a:r>
              <a:rPr lang="ru-RU" sz="1200" dirty="0" smtClean="0"/>
              <a:t>. Зачем они нужны? «</a:t>
            </a:r>
            <a:r>
              <a:rPr lang="ru-RU" sz="1200" i="1" dirty="0" smtClean="0"/>
              <a:t>Клетка теряет свою жизнеспособность, но сохраняет антигенные и иммунные свойства — и ее можно использовать в косметике, попадая в организм, она активируют иммунную систему. </a:t>
            </a:r>
            <a:r>
              <a:rPr lang="ru-RU" sz="1200" i="1" dirty="0" err="1" smtClean="0"/>
              <a:t>Лизаты</a:t>
            </a:r>
            <a:r>
              <a:rPr lang="ru-RU" sz="1200" i="1" dirty="0" smtClean="0"/>
              <a:t> могут применяться как при лечении воспалительного процесса, так и в качестве профилактики его возникновения</a:t>
            </a:r>
            <a:r>
              <a:rPr lang="ru-RU" sz="1200" i="0" dirty="0" smtClean="0"/>
              <a:t>»</a:t>
            </a:r>
            <a:r>
              <a:rPr lang="ru-RU" sz="1200" dirty="0" smtClean="0"/>
              <a:t>.</a:t>
            </a:r>
          </a:p>
          <a:p>
            <a:endParaRPr lang="ru-RU" dirty="0"/>
          </a:p>
        </p:txBody>
      </p:sp>
      <p:sp>
        <p:nvSpPr>
          <p:cNvPr id="4" name="Номер слайда 3"/>
          <p:cNvSpPr>
            <a:spLocks noGrp="1"/>
          </p:cNvSpPr>
          <p:nvPr>
            <p:ph type="sldNum" sz="quarter" idx="10"/>
          </p:nvPr>
        </p:nvSpPr>
        <p:spPr/>
        <p:txBody>
          <a:bodyPr/>
          <a:lstStyle/>
          <a:p>
            <a:fld id="{E7DCE0DF-EE1A-4FF7-AEAD-3107060AECDB}" type="slidenum">
              <a:rPr lang="ru-RU" smtClean="0"/>
              <a:pPr/>
              <a:t>12</a:t>
            </a:fld>
            <a:endParaRPr lang="ru-RU"/>
          </a:p>
        </p:txBody>
      </p:sp>
    </p:spTree>
    <p:extLst>
      <p:ext uri="{BB962C8B-B14F-4D97-AF65-F5344CB8AC3E}">
        <p14:creationId xmlns:p14="http://schemas.microsoft.com/office/powerpoint/2010/main" val="9201508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200" dirty="0" smtClean="0">
                <a:cs typeface="Times New Roman" panose="02020603050405020304" pitchFamily="18" charset="0"/>
              </a:rPr>
              <a:t>Любой уход за кожей начинается с качественного очищения. Важно не пересушить кожу, не пользоваться агрессивными средствами.</a:t>
            </a:r>
            <a:br>
              <a:rPr lang="ru-RU" sz="1200" dirty="0" smtClean="0">
                <a:cs typeface="Times New Roman" panose="02020603050405020304" pitchFamily="18" charset="0"/>
              </a:rPr>
            </a:br>
            <a:r>
              <a:rPr lang="ru-RU" sz="1200" dirty="0" smtClean="0">
                <a:cs typeface="Times New Roman" panose="02020603050405020304" pitchFamily="18" charset="0"/>
              </a:rPr>
              <a:t>Флюид подготавливает кожу к интенсивной процедуре </a:t>
            </a:r>
            <a:r>
              <a:rPr lang="ru-RU" sz="1200" dirty="0" err="1" smtClean="0">
                <a:cs typeface="Times New Roman" panose="02020603050405020304" pitchFamily="18" charset="0"/>
              </a:rPr>
              <a:t>лифтинга</a:t>
            </a:r>
            <a:r>
              <a:rPr lang="ru-RU" sz="1200" dirty="0" smtClean="0">
                <a:cs typeface="Times New Roman" panose="02020603050405020304" pitchFamily="18" charset="0"/>
              </a:rPr>
              <a:t>, качественно очищает кожу, восстанавливает микрофлору и естественный баланс кожи.</a:t>
            </a:r>
            <a:br>
              <a:rPr lang="ru-RU" sz="1200" dirty="0" smtClean="0">
                <a:cs typeface="Times New Roman" panose="02020603050405020304" pitchFamily="18" charset="0"/>
              </a:rPr>
            </a:br>
            <a:r>
              <a:rPr lang="ru-RU" sz="1200" dirty="0" smtClean="0">
                <a:cs typeface="Times New Roman" panose="02020603050405020304" pitchFamily="18" charset="0"/>
              </a:rPr>
              <a:t/>
            </a:r>
            <a:br>
              <a:rPr lang="ru-RU" sz="1200" dirty="0" smtClean="0">
                <a:cs typeface="Times New Roman" panose="02020603050405020304" pitchFamily="18" charset="0"/>
              </a:rPr>
            </a:br>
            <a:r>
              <a:rPr lang="ru-RU" sz="1200" dirty="0" smtClean="0">
                <a:cs typeface="Times New Roman" panose="02020603050405020304" pitchFamily="18" charset="0"/>
              </a:rPr>
              <a:t>Основа флюида способствует сохранению влаги в коже и препятствует образованию </a:t>
            </a:r>
            <a:r>
              <a:rPr lang="ru-RU" sz="1200" dirty="0" err="1" smtClean="0">
                <a:cs typeface="Times New Roman" panose="02020603050405020304" pitchFamily="18" charset="0"/>
              </a:rPr>
              <a:t>комедонов</a:t>
            </a:r>
            <a:r>
              <a:rPr lang="ru-RU" sz="1200" dirty="0" smtClean="0">
                <a:cs typeface="Times New Roman" panose="02020603050405020304" pitchFamily="18" charset="0"/>
              </a:rPr>
              <a:t>.</a:t>
            </a:r>
            <a:br>
              <a:rPr lang="ru-RU" sz="1200" dirty="0" smtClean="0">
                <a:cs typeface="Times New Roman" panose="02020603050405020304" pitchFamily="18" charset="0"/>
              </a:rPr>
            </a:br>
            <a:r>
              <a:rPr lang="ru-RU" sz="1200" dirty="0" smtClean="0">
                <a:cs typeface="Times New Roman" panose="02020603050405020304" pitchFamily="18" charset="0"/>
              </a:rPr>
              <a:t>Создает эффект мягкой очистки кожи, идеально удаляет макияж, не повреждая при этом естественную </a:t>
            </a:r>
            <a:r>
              <a:rPr lang="ru-RU" sz="1200" dirty="0" err="1" smtClean="0">
                <a:cs typeface="Times New Roman" panose="02020603050405020304" pitchFamily="18" charset="0"/>
              </a:rPr>
              <a:t>гидролипидную</a:t>
            </a:r>
            <a:r>
              <a:rPr lang="ru-RU" sz="1200" dirty="0" smtClean="0">
                <a:cs typeface="Times New Roman" panose="02020603050405020304" pitchFamily="18" charset="0"/>
              </a:rPr>
              <a:t> мантию кожи.</a:t>
            </a:r>
            <a:br>
              <a:rPr lang="ru-RU" sz="1200" dirty="0" smtClean="0">
                <a:cs typeface="Times New Roman" panose="02020603050405020304" pitchFamily="18" charset="0"/>
              </a:rPr>
            </a:br>
            <a:r>
              <a:rPr lang="ru-RU" sz="1200" dirty="0" smtClean="0">
                <a:cs typeface="Times New Roman" panose="02020603050405020304" pitchFamily="18" charset="0"/>
              </a:rPr>
              <a:t>Очистка кожи одновременно сопровождается активным действием </a:t>
            </a:r>
            <a:r>
              <a:rPr lang="ru-RU" sz="1200" b="1" i="1" dirty="0" err="1" smtClean="0">
                <a:cs typeface="Times New Roman" panose="02020603050405020304" pitchFamily="18" charset="0"/>
              </a:rPr>
              <a:t>лизатов</a:t>
            </a:r>
            <a:r>
              <a:rPr lang="ru-RU" sz="1200" b="1" i="1" dirty="0" smtClean="0">
                <a:cs typeface="Times New Roman" panose="02020603050405020304" pitchFamily="18" charset="0"/>
              </a:rPr>
              <a:t> </a:t>
            </a:r>
            <a:r>
              <a:rPr lang="ru-RU" sz="1200" b="1" i="1" dirty="0" err="1" smtClean="0">
                <a:cs typeface="Times New Roman" panose="02020603050405020304" pitchFamily="18" charset="0"/>
              </a:rPr>
              <a:t>бифидобактерий</a:t>
            </a:r>
            <a:r>
              <a:rPr lang="ru-RU" sz="1200" b="1" i="1" dirty="0" smtClean="0">
                <a:cs typeface="Times New Roman" panose="02020603050405020304" pitchFamily="18" charset="0"/>
              </a:rPr>
              <a:t>,</a:t>
            </a:r>
            <a:r>
              <a:rPr lang="ru-RU" sz="1200" dirty="0" smtClean="0">
                <a:cs typeface="Times New Roman" panose="02020603050405020304" pitchFamily="18" charset="0"/>
              </a:rPr>
              <a:t> которые поддерживают здоровый баланс </a:t>
            </a:r>
            <a:r>
              <a:rPr lang="ru-RU" sz="1200" dirty="0" err="1" smtClean="0">
                <a:cs typeface="Times New Roman" panose="02020603050405020304" pitchFamily="18" charset="0"/>
              </a:rPr>
              <a:t>микробиома</a:t>
            </a:r>
            <a:r>
              <a:rPr lang="ru-RU" sz="1200" dirty="0" smtClean="0">
                <a:cs typeface="Times New Roman" panose="02020603050405020304" pitchFamily="18" charset="0"/>
              </a:rPr>
              <a:t> кожи. </a:t>
            </a:r>
            <a:br>
              <a:rPr lang="ru-RU" sz="1200" dirty="0" smtClean="0">
                <a:cs typeface="Times New Roman" panose="02020603050405020304" pitchFamily="18" charset="0"/>
              </a:rPr>
            </a:br>
            <a:r>
              <a:rPr lang="ru-RU" sz="1200" dirty="0" smtClean="0">
                <a:cs typeface="Times New Roman" panose="02020603050405020304" pitchFamily="18" charset="0"/>
              </a:rPr>
              <a:t>Помогает уменьшить раздражение кожи и способствует уменьшению воспалительных элементов.</a:t>
            </a:r>
            <a:br>
              <a:rPr lang="ru-RU" sz="1200" dirty="0" smtClean="0">
                <a:cs typeface="Times New Roman" panose="02020603050405020304" pitchFamily="18" charset="0"/>
              </a:rPr>
            </a:br>
            <a:r>
              <a:rPr lang="ru-RU" sz="1200" u="sng" dirty="0" smtClean="0">
                <a:cs typeface="Times New Roman" panose="02020603050405020304" pitchFamily="18" charset="0"/>
              </a:rPr>
              <a:t>Другие активные компоненты</a:t>
            </a:r>
            <a:r>
              <a:rPr lang="ru-RU" sz="1200" dirty="0" smtClean="0">
                <a:cs typeface="Times New Roman" panose="02020603050405020304" pitchFamily="18" charset="0"/>
              </a:rPr>
              <a:t>:</a:t>
            </a:r>
            <a:br>
              <a:rPr lang="ru-RU" sz="1200" dirty="0" smtClean="0">
                <a:cs typeface="Times New Roman" panose="02020603050405020304" pitchFamily="18" charset="0"/>
              </a:rPr>
            </a:br>
            <a:r>
              <a:rPr lang="ru-RU" sz="1200" b="1" i="1" dirty="0" smtClean="0">
                <a:cs typeface="Times New Roman" panose="02020603050405020304" pitchFamily="18" charset="0"/>
              </a:rPr>
              <a:t>Масло </a:t>
            </a:r>
            <a:r>
              <a:rPr lang="ru-RU" sz="1200" b="1" i="1" dirty="0" err="1" smtClean="0">
                <a:cs typeface="Times New Roman" panose="02020603050405020304" pitchFamily="18" charset="0"/>
              </a:rPr>
              <a:t>жожоба</a:t>
            </a:r>
            <a:r>
              <a:rPr lang="ru-RU" sz="1200" b="1" i="1" dirty="0" smtClean="0">
                <a:cs typeface="Times New Roman" panose="02020603050405020304" pitchFamily="18" charset="0"/>
              </a:rPr>
              <a:t> </a:t>
            </a:r>
            <a:r>
              <a:rPr lang="ru-RU" sz="1200" dirty="0" smtClean="0">
                <a:cs typeface="Times New Roman" panose="02020603050405020304" pitchFamily="18" charset="0"/>
              </a:rPr>
              <a:t>смягчает кожу и улучшает проникновение в глубокие слои кожи активных компонентов.</a:t>
            </a:r>
            <a:br>
              <a:rPr lang="ru-RU" sz="1200" dirty="0" smtClean="0">
                <a:cs typeface="Times New Roman" panose="02020603050405020304" pitchFamily="18" charset="0"/>
              </a:rPr>
            </a:br>
            <a:r>
              <a:rPr lang="ru-RU" sz="1200" b="1" i="1" dirty="0" smtClean="0">
                <a:cs typeface="Times New Roman" panose="02020603050405020304" pitchFamily="18" charset="0"/>
              </a:rPr>
              <a:t>Экстракт цветков орхидеи</a:t>
            </a:r>
            <a:r>
              <a:rPr lang="ru-RU" sz="1200" dirty="0" smtClean="0">
                <a:cs typeface="Times New Roman" panose="02020603050405020304" pitchFamily="18" charset="0"/>
              </a:rPr>
              <a:t> помогает уменьшить выраженность морщин, выступая одновременно в роли антиоксиданта и увлажнителя для нашей кожи: она становится заметно более гидратированной, упругой и ровной. Проявляет тонизирующий, противовоспалительный и омолаживающий эффект, а также обладает мягкими питательными и смягчающими свойствами.</a:t>
            </a:r>
            <a:br>
              <a:rPr lang="ru-RU" sz="1200" dirty="0" smtClean="0">
                <a:cs typeface="Times New Roman" panose="02020603050405020304" pitchFamily="18" charset="0"/>
              </a:rPr>
            </a:br>
            <a:r>
              <a:rPr lang="ru-RU" sz="1200" b="1" i="1" dirty="0" smtClean="0">
                <a:cs typeface="Times New Roman" panose="02020603050405020304" pitchFamily="18" charset="0"/>
              </a:rPr>
              <a:t>Д-</a:t>
            </a:r>
            <a:r>
              <a:rPr lang="ru-RU" sz="1200" b="1" i="1" dirty="0" err="1" smtClean="0">
                <a:cs typeface="Times New Roman" panose="02020603050405020304" pitchFamily="18" charset="0"/>
              </a:rPr>
              <a:t>пантенол</a:t>
            </a:r>
            <a:r>
              <a:rPr lang="ru-RU" sz="1200" b="1" i="1" dirty="0" smtClean="0">
                <a:cs typeface="Times New Roman" panose="02020603050405020304" pitchFamily="18" charset="0"/>
              </a:rPr>
              <a:t>  </a:t>
            </a:r>
            <a:r>
              <a:rPr lang="ru-RU" sz="1200" dirty="0" smtClean="0">
                <a:cs typeface="Times New Roman" panose="02020603050405020304" pitchFamily="18" charset="0"/>
              </a:rPr>
              <a:t>обладает заживляющим, противовоспалительным, регенерирующим свойствами. </a:t>
            </a:r>
            <a:br>
              <a:rPr lang="ru-RU" sz="1200" dirty="0" smtClean="0">
                <a:cs typeface="Times New Roman" panose="02020603050405020304" pitchFamily="18" charset="0"/>
              </a:rPr>
            </a:br>
            <a:endParaRPr lang="ru-RU" sz="1200" dirty="0" smtClean="0"/>
          </a:p>
          <a:p>
            <a:endParaRPr lang="ru-RU" dirty="0"/>
          </a:p>
        </p:txBody>
      </p:sp>
      <p:sp>
        <p:nvSpPr>
          <p:cNvPr id="4" name="Номер слайда 3"/>
          <p:cNvSpPr>
            <a:spLocks noGrp="1"/>
          </p:cNvSpPr>
          <p:nvPr>
            <p:ph type="sldNum" sz="quarter" idx="10"/>
          </p:nvPr>
        </p:nvSpPr>
        <p:spPr/>
        <p:txBody>
          <a:bodyPr/>
          <a:lstStyle/>
          <a:p>
            <a:fld id="{E7DCE0DF-EE1A-4FF7-AEAD-3107060AECDB}" type="slidenum">
              <a:rPr lang="ru-RU" smtClean="0"/>
              <a:pPr/>
              <a:t>14</a:t>
            </a:fld>
            <a:endParaRPr lang="ru-RU"/>
          </a:p>
        </p:txBody>
      </p:sp>
    </p:spTree>
    <p:extLst>
      <p:ext uri="{BB962C8B-B14F-4D97-AF65-F5344CB8AC3E}">
        <p14:creationId xmlns:p14="http://schemas.microsoft.com/office/powerpoint/2010/main" val="29250289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sz="1200" dirty="0" smtClean="0">
                <a:latin typeface="Times New Roman" panose="02020603050405020304" pitchFamily="18" charset="0"/>
                <a:cs typeface="Times New Roman" panose="02020603050405020304" pitchFamily="18" charset="0"/>
              </a:rPr>
              <a:t>Активное вещество </a:t>
            </a:r>
            <a:r>
              <a:rPr lang="ru-RU" sz="1200" b="1" i="1" dirty="0" smtClean="0">
                <a:latin typeface="Times New Roman" panose="02020603050405020304" pitchFamily="18" charset="0"/>
                <a:cs typeface="Times New Roman" panose="02020603050405020304" pitchFamily="18" charset="0"/>
              </a:rPr>
              <a:t>камедь акации</a:t>
            </a:r>
            <a:r>
              <a:rPr lang="ru-RU" sz="1100" b="1" i="1" dirty="0" smtClean="0">
                <a:latin typeface="Times New Roman" panose="02020603050405020304" pitchFamily="18" charset="0"/>
                <a:cs typeface="Times New Roman" panose="02020603050405020304" pitchFamily="18" charset="0"/>
              </a:rPr>
              <a:t> </a:t>
            </a:r>
            <a:r>
              <a:rPr lang="ru-RU" sz="1200" b="1" i="1" dirty="0" smtClean="0">
                <a:latin typeface="Times New Roman" panose="02020603050405020304" pitchFamily="18" charset="0"/>
                <a:cs typeface="Times New Roman" panose="02020603050405020304" pitchFamily="18" charset="0"/>
              </a:rPr>
              <a:t>сенегальской </a:t>
            </a:r>
            <a:r>
              <a:rPr lang="ru-RU" sz="1200" dirty="0" smtClean="0">
                <a:latin typeface="Times New Roman" panose="02020603050405020304" pitchFamily="18" charset="0"/>
                <a:cs typeface="Times New Roman" panose="02020603050405020304" pitchFamily="18" charset="0"/>
              </a:rPr>
              <a:t>способствует увлажнению кожи, разглаживанию морщин, в том числе и мимических, расположенных вокруг глаз. Оказывает омолаживающий и </a:t>
            </a:r>
            <a:r>
              <a:rPr lang="ru-RU" sz="1200" dirty="0" err="1" smtClean="0">
                <a:latin typeface="Times New Roman" panose="02020603050405020304" pitchFamily="18" charset="0"/>
                <a:cs typeface="Times New Roman" panose="02020603050405020304" pitchFamily="18" charset="0"/>
              </a:rPr>
              <a:t>лифтинг</a:t>
            </a:r>
            <a:r>
              <a:rPr lang="ru-RU" sz="1200" dirty="0" smtClean="0">
                <a:latin typeface="Times New Roman" panose="02020603050405020304" pitchFamily="18" charset="0"/>
                <a:cs typeface="Times New Roman" panose="02020603050405020304" pitchFamily="18" charset="0"/>
              </a:rPr>
              <a:t>-эффект.</a:t>
            </a:r>
            <a:br>
              <a:rPr lang="ru-RU" sz="1200" dirty="0" smtClean="0">
                <a:latin typeface="Times New Roman" panose="02020603050405020304" pitchFamily="18" charset="0"/>
                <a:cs typeface="Times New Roman" panose="02020603050405020304" pitchFamily="18" charset="0"/>
              </a:rPr>
            </a:br>
            <a:r>
              <a:rPr lang="ru-RU" sz="1200" dirty="0" smtClean="0">
                <a:latin typeface="Times New Roman" panose="02020603050405020304" pitchFamily="18" charset="0"/>
                <a:cs typeface="Times New Roman" panose="02020603050405020304" pitchFamily="18" charset="0"/>
              </a:rPr>
              <a:t>Камедь – мощный антисептик, оказывающий ощутимое успокаивающее действие и благоприятствующий заживлению повреждений кожи.</a:t>
            </a:r>
            <a:br>
              <a:rPr lang="ru-RU" sz="1200" dirty="0" smtClean="0">
                <a:latin typeface="Times New Roman" panose="02020603050405020304" pitchFamily="18" charset="0"/>
                <a:cs typeface="Times New Roman" panose="02020603050405020304" pitchFamily="18" charset="0"/>
              </a:rPr>
            </a:br>
            <a:r>
              <a:rPr lang="ru-RU" sz="1200" dirty="0" smtClean="0">
                <a:latin typeface="Times New Roman" panose="02020603050405020304" pitchFamily="18" charset="0"/>
                <a:cs typeface="Times New Roman" panose="02020603050405020304" pitchFamily="18" charset="0"/>
              </a:rPr>
              <a:t/>
            </a:r>
            <a:br>
              <a:rPr lang="ru-RU" sz="1200" dirty="0" smtClean="0">
                <a:latin typeface="Times New Roman" panose="02020603050405020304" pitchFamily="18" charset="0"/>
                <a:cs typeface="Times New Roman" panose="02020603050405020304" pitchFamily="18" charset="0"/>
              </a:rPr>
            </a:br>
            <a:r>
              <a:rPr lang="ru-RU" sz="1200" b="1" i="1" dirty="0" err="1" smtClean="0">
                <a:latin typeface="Times New Roman" panose="02020603050405020304" pitchFamily="18" charset="0"/>
                <a:cs typeface="Times New Roman" panose="02020603050405020304" pitchFamily="18" charset="0"/>
              </a:rPr>
              <a:t>Лизаты</a:t>
            </a:r>
            <a:r>
              <a:rPr lang="ru-RU" sz="1200" b="1" i="1" dirty="0" smtClean="0">
                <a:latin typeface="Times New Roman" panose="02020603050405020304" pitchFamily="18" charset="0"/>
                <a:cs typeface="Times New Roman" panose="02020603050405020304" pitchFamily="18" charset="0"/>
              </a:rPr>
              <a:t> </a:t>
            </a:r>
            <a:r>
              <a:rPr lang="ru-RU" sz="1200" b="1" i="1" dirty="0" err="1" smtClean="0">
                <a:latin typeface="Times New Roman" panose="02020603050405020304" pitchFamily="18" charset="0"/>
                <a:cs typeface="Times New Roman" panose="02020603050405020304" pitchFamily="18" charset="0"/>
              </a:rPr>
              <a:t>бифидобактерий</a:t>
            </a:r>
            <a:r>
              <a:rPr lang="ru-RU" sz="1200" b="1" i="1" dirty="0" smtClean="0">
                <a:latin typeface="Times New Roman" panose="02020603050405020304" pitchFamily="18" charset="0"/>
                <a:cs typeface="Times New Roman" panose="02020603050405020304" pitchFamily="18" charset="0"/>
              </a:rPr>
              <a:t> </a:t>
            </a:r>
            <a:r>
              <a:rPr lang="ru-RU" sz="1200" dirty="0" smtClean="0">
                <a:latin typeface="Times New Roman" panose="02020603050405020304" pitchFamily="18" charset="0"/>
                <a:cs typeface="Times New Roman" panose="02020603050405020304" pitchFamily="18" charset="0"/>
              </a:rPr>
              <a:t>поддерживают здоровый баланс </a:t>
            </a:r>
            <a:r>
              <a:rPr lang="ru-RU" sz="1200" dirty="0" err="1" smtClean="0">
                <a:latin typeface="Times New Roman" panose="02020603050405020304" pitchFamily="18" charset="0"/>
                <a:cs typeface="Times New Roman" panose="02020603050405020304" pitchFamily="18" charset="0"/>
              </a:rPr>
              <a:t>микробиома</a:t>
            </a:r>
            <a:r>
              <a:rPr lang="ru-RU" sz="1200" dirty="0" smtClean="0">
                <a:latin typeface="Times New Roman" panose="02020603050405020304" pitchFamily="18" charset="0"/>
                <a:cs typeface="Times New Roman" panose="02020603050405020304" pitchFamily="18" charset="0"/>
              </a:rPr>
              <a:t> кожи. </a:t>
            </a:r>
            <a:br>
              <a:rPr lang="ru-RU" sz="1200" dirty="0" smtClean="0">
                <a:latin typeface="Times New Roman" panose="02020603050405020304" pitchFamily="18" charset="0"/>
                <a:cs typeface="Times New Roman" panose="02020603050405020304" pitchFamily="18" charset="0"/>
              </a:rPr>
            </a:br>
            <a:r>
              <a:rPr lang="ru-RU" sz="1200" dirty="0" smtClean="0">
                <a:latin typeface="Times New Roman" panose="02020603050405020304" pitchFamily="18" charset="0"/>
                <a:cs typeface="Times New Roman" panose="02020603050405020304" pitchFamily="18" charset="0"/>
              </a:rPr>
              <a:t>Помогает уменьшить раздражение кожи и способствует уменьшению воспалительных элементов.</a:t>
            </a:r>
            <a:br>
              <a:rPr lang="ru-RU" sz="1200" dirty="0" smtClean="0">
                <a:latin typeface="Times New Roman" panose="02020603050405020304" pitchFamily="18" charset="0"/>
                <a:cs typeface="Times New Roman" panose="02020603050405020304" pitchFamily="18" charset="0"/>
              </a:rPr>
            </a:br>
            <a:r>
              <a:rPr lang="ru-RU" sz="1200" dirty="0" smtClean="0">
                <a:latin typeface="Times New Roman" panose="02020603050405020304" pitchFamily="18" charset="0"/>
                <a:cs typeface="Times New Roman" panose="02020603050405020304" pitchFamily="18" charset="0"/>
              </a:rPr>
              <a:t/>
            </a:r>
            <a:br>
              <a:rPr lang="ru-RU" sz="1200" dirty="0" smtClean="0">
                <a:latin typeface="Times New Roman" panose="02020603050405020304" pitchFamily="18" charset="0"/>
                <a:cs typeface="Times New Roman" panose="02020603050405020304" pitchFamily="18" charset="0"/>
              </a:rPr>
            </a:br>
            <a:r>
              <a:rPr lang="ru-RU" sz="1200" u="sng" dirty="0" smtClean="0">
                <a:latin typeface="Times New Roman" panose="02020603050405020304" pitchFamily="18" charset="0"/>
                <a:cs typeface="Times New Roman" panose="02020603050405020304" pitchFamily="18" charset="0"/>
              </a:rPr>
              <a:t>Другие активные компоненты</a:t>
            </a:r>
            <a:r>
              <a:rPr lang="ru-RU" sz="1200" dirty="0" smtClean="0">
                <a:latin typeface="Times New Roman" panose="02020603050405020304" pitchFamily="18" charset="0"/>
                <a:cs typeface="Times New Roman" panose="02020603050405020304" pitchFamily="18" charset="0"/>
              </a:rPr>
              <a:t>:</a:t>
            </a:r>
            <a:br>
              <a:rPr lang="ru-RU" sz="1200" dirty="0" smtClean="0">
                <a:latin typeface="Times New Roman" panose="02020603050405020304" pitchFamily="18" charset="0"/>
                <a:cs typeface="Times New Roman" panose="02020603050405020304" pitchFamily="18" charset="0"/>
              </a:rPr>
            </a:br>
            <a:r>
              <a:rPr lang="ru-RU" sz="1200" b="1" i="1" dirty="0" smtClean="0">
                <a:latin typeface="Times New Roman" panose="02020603050405020304" pitchFamily="18" charset="0"/>
                <a:cs typeface="Times New Roman" panose="02020603050405020304" pitchFamily="18" charset="0"/>
              </a:rPr>
              <a:t>Экстракт цветков орхидеи</a:t>
            </a:r>
            <a:r>
              <a:rPr lang="ru-RU" sz="1200" dirty="0" smtClean="0">
                <a:latin typeface="Times New Roman" panose="02020603050405020304" pitchFamily="18" charset="0"/>
                <a:cs typeface="Times New Roman" panose="02020603050405020304" pitchFamily="18" charset="0"/>
              </a:rPr>
              <a:t> помогает уменьшить выраженность морщин, выступая одновременно в роли антиоксиданта и увлажнителя для нашей кожи: она становится заметно более гидратированной, упругой и ровной. Проявляет тонизирующий, противовоспалительный и омолаживающий эффект, а также обладает мягкими питательными и смягчающими свойствами.</a:t>
            </a:r>
            <a:br>
              <a:rPr lang="ru-RU" sz="1200" dirty="0" smtClean="0">
                <a:latin typeface="Times New Roman" panose="02020603050405020304" pitchFamily="18" charset="0"/>
                <a:cs typeface="Times New Roman" panose="02020603050405020304" pitchFamily="18" charset="0"/>
              </a:rPr>
            </a:br>
            <a:r>
              <a:rPr lang="en-US" sz="1200" b="1" i="1" dirty="0" smtClean="0">
                <a:latin typeface="Times New Roman" panose="02020603050405020304" pitchFamily="18" charset="0"/>
                <a:cs typeface="Times New Roman" panose="02020603050405020304" pitchFamily="18" charset="0"/>
              </a:rPr>
              <a:t>L</a:t>
            </a:r>
            <a:r>
              <a:rPr lang="ru-RU" sz="1200" b="1" i="1" dirty="0" smtClean="0">
                <a:latin typeface="Times New Roman" panose="02020603050405020304" pitchFamily="18" charset="0"/>
                <a:cs typeface="Times New Roman" panose="02020603050405020304" pitchFamily="18" charset="0"/>
              </a:rPr>
              <a:t>-аргинин </a:t>
            </a:r>
            <a:r>
              <a:rPr lang="ru-RU" sz="1200" b="0" i="1" dirty="0" smtClean="0">
                <a:solidFill>
                  <a:srgbClr val="008388"/>
                </a:solidFill>
                <a:latin typeface="+mn-lt"/>
                <a:cs typeface="Times New Roman" panose="02020603050405020304" pitchFamily="18" charset="0"/>
              </a:rPr>
              <a:t>–</a:t>
            </a:r>
            <a:r>
              <a:rPr lang="ru-RU" sz="1200" b="1" i="1" dirty="0" smtClean="0">
                <a:latin typeface="Times New Roman" panose="02020603050405020304" pitchFamily="18" charset="0"/>
                <a:cs typeface="Times New Roman" panose="02020603050405020304" pitchFamily="18" charset="0"/>
              </a:rPr>
              <a:t> </a:t>
            </a:r>
            <a:r>
              <a:rPr lang="ru-RU" sz="1200" dirty="0" smtClean="0">
                <a:latin typeface="Times New Roman" panose="02020603050405020304" pitchFamily="18" charset="0"/>
                <a:cs typeface="Times New Roman" panose="02020603050405020304" pitchFamily="18" charset="0"/>
              </a:rPr>
              <a:t>аминокислота, влияющая на микроциркуляцию и защитную функцию кожи. Проникает в глубоки слои кожи, очищает от продуктов распада белков, тем самым улучшая цвет лица. Регенерирует, восстанавливает, устраняет микроповреждения, борется с морщинами, разглаживая кожу. Устраняет пигментацию, быстро заживляет ожоги. Обладает свойствами защищать от УФ-излучения.</a:t>
            </a:r>
            <a:endParaRPr lang="ru-RU" dirty="0"/>
          </a:p>
        </p:txBody>
      </p:sp>
      <p:sp>
        <p:nvSpPr>
          <p:cNvPr id="4" name="Номер слайда 3"/>
          <p:cNvSpPr>
            <a:spLocks noGrp="1"/>
          </p:cNvSpPr>
          <p:nvPr>
            <p:ph type="sldNum" sz="quarter" idx="10"/>
          </p:nvPr>
        </p:nvSpPr>
        <p:spPr/>
        <p:txBody>
          <a:bodyPr/>
          <a:lstStyle/>
          <a:p>
            <a:fld id="{E7DCE0DF-EE1A-4FF7-AEAD-3107060AECDB}" type="slidenum">
              <a:rPr lang="ru-RU" smtClean="0"/>
              <a:pPr/>
              <a:t>15</a:t>
            </a:fld>
            <a:endParaRPr lang="ru-RU"/>
          </a:p>
        </p:txBody>
      </p:sp>
    </p:spTree>
    <p:extLst>
      <p:ext uri="{BB962C8B-B14F-4D97-AF65-F5344CB8AC3E}">
        <p14:creationId xmlns:p14="http://schemas.microsoft.com/office/powerpoint/2010/main" val="308344194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sz="1200" dirty="0" smtClean="0">
                <a:latin typeface="Times New Roman" panose="02020603050405020304" pitchFamily="18" charset="0"/>
                <a:cs typeface="Times New Roman" panose="02020603050405020304" pitchFamily="18" charset="0"/>
              </a:rPr>
              <a:t>Помимо </a:t>
            </a:r>
            <a:r>
              <a:rPr lang="ru-RU" sz="1200" i="1" dirty="0" err="1" smtClean="0">
                <a:latin typeface="Times New Roman" panose="02020603050405020304" pitchFamily="18" charset="0"/>
                <a:cs typeface="Times New Roman" panose="02020603050405020304" pitchFamily="18" charset="0"/>
              </a:rPr>
              <a:t>лизатов</a:t>
            </a:r>
            <a:r>
              <a:rPr lang="ru-RU" sz="1200" i="1" dirty="0" smtClean="0">
                <a:latin typeface="Times New Roman" panose="02020603050405020304" pitchFamily="18" charset="0"/>
                <a:cs typeface="Times New Roman" panose="02020603050405020304" pitchFamily="18" charset="0"/>
              </a:rPr>
              <a:t> </a:t>
            </a:r>
            <a:r>
              <a:rPr lang="ru-RU" sz="1200" i="1" dirty="0" err="1" smtClean="0">
                <a:latin typeface="Times New Roman" panose="02020603050405020304" pitchFamily="18" charset="0"/>
                <a:cs typeface="Times New Roman" panose="02020603050405020304" pitchFamily="18" charset="0"/>
              </a:rPr>
              <a:t>бифидобактерий</a:t>
            </a:r>
            <a:r>
              <a:rPr lang="ru-RU" sz="1200" i="1" dirty="0" smtClean="0">
                <a:latin typeface="Times New Roman" panose="02020603050405020304" pitchFamily="18" charset="0"/>
                <a:cs typeface="Times New Roman" panose="02020603050405020304" pitchFamily="18" charset="0"/>
              </a:rPr>
              <a:t>, масла </a:t>
            </a:r>
            <a:r>
              <a:rPr lang="ru-RU" sz="1200" i="1" dirty="0" err="1" smtClean="0">
                <a:latin typeface="Times New Roman" panose="02020603050405020304" pitchFamily="18" charset="0"/>
                <a:cs typeface="Times New Roman" panose="02020603050405020304" pitchFamily="18" charset="0"/>
              </a:rPr>
              <a:t>жожоба</a:t>
            </a:r>
            <a:r>
              <a:rPr lang="ru-RU" sz="1200" i="1" dirty="0" smtClean="0">
                <a:latin typeface="Times New Roman" panose="02020603050405020304" pitchFamily="18" charset="0"/>
                <a:cs typeface="Times New Roman" panose="02020603050405020304" pitchFamily="18" charset="0"/>
              </a:rPr>
              <a:t>, экстракта цветков орхидеи </a:t>
            </a:r>
            <a:r>
              <a:rPr lang="ru-RU" sz="1200" dirty="0" smtClean="0">
                <a:latin typeface="Times New Roman" panose="02020603050405020304" pitchFamily="18" charset="0"/>
                <a:cs typeface="Times New Roman" panose="02020603050405020304" pitchFamily="18" charset="0"/>
              </a:rPr>
              <a:t>в состав крема входит активный комплекс </a:t>
            </a:r>
            <a:r>
              <a:rPr lang="ru-RU" sz="1200" b="1" i="1" dirty="0" err="1" smtClean="0">
                <a:latin typeface="Times New Roman" panose="02020603050405020304" pitchFamily="18" charset="0"/>
                <a:cs typeface="Times New Roman" panose="02020603050405020304" pitchFamily="18" charset="0"/>
              </a:rPr>
              <a:t>Essenski</a:t>
            </a:r>
            <a:r>
              <a:rPr lang="en-US" sz="1200" b="1" i="1" dirty="0" smtClean="0">
                <a:latin typeface="Times New Roman" panose="02020603050405020304" pitchFamily="18" charset="0"/>
                <a:cs typeface="Times New Roman" panose="02020603050405020304" pitchFamily="18" charset="0"/>
              </a:rPr>
              <a:t>n</a:t>
            </a:r>
            <a:r>
              <a:rPr lang="ru-RU" sz="1200" i="1" baseline="30000" dirty="0" err="1" smtClean="0">
                <a:latin typeface="Times New Roman" panose="02020603050405020304" pitchFamily="18" charset="0"/>
                <a:cs typeface="Times New Roman" panose="02020603050405020304" pitchFamily="18" charset="0"/>
              </a:rPr>
              <a:t>тм</a:t>
            </a:r>
            <a:r>
              <a:rPr lang="ru-RU" sz="1200" i="1" baseline="30000" dirty="0" smtClean="0">
                <a:latin typeface="Times New Roman" panose="02020603050405020304" pitchFamily="18" charset="0"/>
                <a:cs typeface="Times New Roman" panose="02020603050405020304" pitchFamily="18" charset="0"/>
              </a:rPr>
              <a:t> </a:t>
            </a:r>
            <a:r>
              <a:rPr lang="ru-RU" sz="1200" dirty="0" smtClean="0">
                <a:latin typeface="Times New Roman" panose="02020603050405020304" pitchFamily="18" charset="0"/>
                <a:cs typeface="Times New Roman" panose="02020603050405020304" pitchFamily="18" charset="0"/>
              </a:rPr>
              <a:t>комплекс α-</a:t>
            </a:r>
            <a:r>
              <a:rPr lang="ru-RU" sz="1200" dirty="0" err="1" smtClean="0">
                <a:latin typeface="Times New Roman" panose="02020603050405020304" pitchFamily="18" charset="0"/>
                <a:cs typeface="Times New Roman" panose="02020603050405020304" pitchFamily="18" charset="0"/>
              </a:rPr>
              <a:t>Гидроксиметионином</a:t>
            </a:r>
            <a:r>
              <a:rPr lang="ru-RU" sz="1200" dirty="0" smtClean="0">
                <a:latin typeface="Times New Roman" panose="02020603050405020304" pitchFamily="18" charset="0"/>
                <a:cs typeface="Times New Roman" panose="02020603050405020304" pitchFamily="18" charset="0"/>
              </a:rPr>
              <a:t> кальция и </a:t>
            </a:r>
            <a:r>
              <a:rPr lang="ru-RU" sz="1200" dirty="0" err="1" smtClean="0">
                <a:latin typeface="Times New Roman" panose="02020603050405020304" pitchFamily="18" charset="0"/>
                <a:cs typeface="Times New Roman" panose="02020603050405020304" pitchFamily="18" charset="0"/>
              </a:rPr>
              <a:t>гомотаурина</a:t>
            </a:r>
            <a:r>
              <a:rPr lang="ru-RU" sz="1200" dirty="0" smtClean="0">
                <a:latin typeface="Times New Roman" panose="02020603050405020304" pitchFamily="18" charset="0"/>
                <a:cs typeface="Times New Roman" panose="02020603050405020304" pitchFamily="18" charset="0"/>
              </a:rPr>
              <a:t> (источника кальция и незаменимых аминокислот).</a:t>
            </a:r>
            <a:br>
              <a:rPr lang="ru-RU" sz="1200" dirty="0" smtClean="0">
                <a:latin typeface="Times New Roman" panose="02020603050405020304" pitchFamily="18" charset="0"/>
                <a:cs typeface="Times New Roman" panose="02020603050405020304" pitchFamily="18" charset="0"/>
              </a:rPr>
            </a:br>
            <a:r>
              <a:rPr lang="ru-RU" sz="1200" dirty="0" smtClean="0">
                <a:latin typeface="Times New Roman" panose="02020603050405020304" pitchFamily="18" charset="0"/>
                <a:cs typeface="Times New Roman" panose="02020603050405020304" pitchFamily="18" charset="0"/>
              </a:rPr>
              <a:t/>
            </a:r>
            <a:br>
              <a:rPr lang="ru-RU" sz="1200" dirty="0" smtClean="0">
                <a:latin typeface="Times New Roman" panose="02020603050405020304" pitchFamily="18" charset="0"/>
                <a:cs typeface="Times New Roman" panose="02020603050405020304" pitchFamily="18" charset="0"/>
              </a:rPr>
            </a:br>
            <a:r>
              <a:rPr lang="ru-RU" sz="1200" dirty="0" smtClean="0">
                <a:latin typeface="Times New Roman" panose="02020603050405020304" pitchFamily="18" charset="0"/>
                <a:cs typeface="Times New Roman" panose="02020603050405020304" pitchFamily="18" charset="0"/>
              </a:rPr>
              <a:t>Реструктурирует и укрепляет тонкую и дряблую кожу, восстанавливает гомеостаз эпидермиса и поддерживает основные жизненные функции клетки (дифференцировка, пролиферация, синтез протеинов и липидов). </a:t>
            </a:r>
            <a:br>
              <a:rPr lang="ru-RU" sz="1200" dirty="0" smtClean="0">
                <a:latin typeface="Times New Roman" panose="02020603050405020304" pitchFamily="18" charset="0"/>
                <a:cs typeface="Times New Roman" panose="02020603050405020304" pitchFamily="18" charset="0"/>
              </a:rPr>
            </a:br>
            <a:r>
              <a:rPr lang="ru-RU" sz="1200" dirty="0" smtClean="0">
                <a:latin typeface="Times New Roman" panose="02020603050405020304" pitchFamily="18" charset="0"/>
                <a:cs typeface="Times New Roman" panose="02020603050405020304" pitchFamily="18" charset="0"/>
              </a:rPr>
              <a:t>Кожа вновь обретает свою плотность, упругость, эластичность и гладкость.</a:t>
            </a:r>
            <a:br>
              <a:rPr lang="ru-RU" sz="1200" dirty="0" smtClean="0">
                <a:latin typeface="Times New Roman" panose="02020603050405020304" pitchFamily="18" charset="0"/>
                <a:cs typeface="Times New Roman" panose="02020603050405020304" pitchFamily="18" charset="0"/>
              </a:rPr>
            </a:br>
            <a:r>
              <a:rPr lang="ru-RU" sz="1200" dirty="0" smtClean="0">
                <a:latin typeface="Times New Roman" panose="02020603050405020304" pitchFamily="18" charset="0"/>
                <a:cs typeface="Times New Roman" panose="02020603050405020304" pitchFamily="18" charset="0"/>
              </a:rPr>
              <a:t/>
            </a:r>
            <a:br>
              <a:rPr lang="ru-RU" sz="1200" dirty="0" smtClean="0">
                <a:latin typeface="Times New Roman" panose="02020603050405020304" pitchFamily="18" charset="0"/>
                <a:cs typeface="Times New Roman" panose="02020603050405020304" pitchFamily="18" charset="0"/>
              </a:rPr>
            </a:br>
            <a:r>
              <a:rPr lang="ru-RU" sz="1200" b="1" i="1" dirty="0" smtClean="0">
                <a:latin typeface="Times New Roman" panose="02020603050405020304" pitchFamily="18" charset="0"/>
                <a:cs typeface="Times New Roman" panose="02020603050405020304" pitchFamily="18" charset="0"/>
              </a:rPr>
              <a:t>Витамин Е </a:t>
            </a:r>
            <a:r>
              <a:rPr lang="ru-RU" sz="1200" dirty="0" smtClean="0">
                <a:latin typeface="Times New Roman" panose="02020603050405020304" pitchFamily="18" charset="0"/>
                <a:cs typeface="Times New Roman" panose="02020603050405020304" pitchFamily="18" charset="0"/>
              </a:rPr>
              <a:t>уменьшает глубину морщин, стимулирует синтез коллагена, предотвращает старческую пигментацию, замедляет проявление возрастной дряблости кожи. Предохраняет кожу от вредного воздействия солнечной радиации, защищает клетки от разрушения свободными радикалами. Помогает укрепить стенки капилляров, благодаря чему избавляет от </a:t>
            </a:r>
            <a:r>
              <a:rPr lang="ru-RU" sz="1200" dirty="0" err="1" smtClean="0">
                <a:latin typeface="Times New Roman" panose="02020603050405020304" pitchFamily="18" charset="0"/>
                <a:cs typeface="Times New Roman" panose="02020603050405020304" pitchFamily="18" charset="0"/>
              </a:rPr>
              <a:t>куперозных</a:t>
            </a:r>
            <a:r>
              <a:rPr lang="ru-RU" sz="1200" dirty="0" smtClean="0">
                <a:latin typeface="Times New Roman" panose="02020603050405020304" pitchFamily="18" charset="0"/>
                <a:cs typeface="Times New Roman" panose="02020603050405020304" pitchFamily="18" charset="0"/>
              </a:rPr>
              <a:t> сеточек, уменьшает выраженность синяков под глазами.</a:t>
            </a:r>
            <a:br>
              <a:rPr lang="ru-RU" sz="1200" dirty="0" smtClean="0">
                <a:latin typeface="Times New Roman" panose="02020603050405020304" pitchFamily="18" charset="0"/>
                <a:cs typeface="Times New Roman" panose="02020603050405020304" pitchFamily="18" charset="0"/>
              </a:rPr>
            </a:br>
            <a:r>
              <a:rPr lang="ru-RU" sz="1200" b="1" i="1" dirty="0" smtClean="0">
                <a:latin typeface="Times New Roman" panose="02020603050405020304" pitchFamily="18" charset="0"/>
                <a:cs typeface="Times New Roman" panose="02020603050405020304" pitchFamily="18" charset="0"/>
              </a:rPr>
              <a:t>Кофеин </a:t>
            </a:r>
            <a:r>
              <a:rPr lang="ru-RU" sz="1200" dirty="0" smtClean="0">
                <a:latin typeface="Times New Roman" panose="02020603050405020304" pitchFamily="18" charset="0"/>
                <a:cs typeface="Times New Roman" panose="02020603050405020304" pitchFamily="18" charset="0"/>
              </a:rPr>
              <a:t>оказывает дренажную функцию, устраняет отеки век и «мешки» под глазами.</a:t>
            </a:r>
            <a:br>
              <a:rPr lang="ru-RU" sz="1200" dirty="0" smtClean="0">
                <a:latin typeface="Times New Roman" panose="02020603050405020304" pitchFamily="18" charset="0"/>
                <a:cs typeface="Times New Roman" panose="02020603050405020304" pitchFamily="18" charset="0"/>
              </a:rPr>
            </a:br>
            <a:r>
              <a:rPr lang="ru-RU" sz="1200" b="1" i="1" dirty="0" smtClean="0">
                <a:latin typeface="Times New Roman" panose="02020603050405020304" pitchFamily="18" charset="0"/>
                <a:cs typeface="Times New Roman" panose="02020603050405020304" pitchFamily="18" charset="0"/>
              </a:rPr>
              <a:t>Масло ши </a:t>
            </a:r>
            <a:r>
              <a:rPr lang="ru-RU" sz="1200" dirty="0" smtClean="0">
                <a:latin typeface="Times New Roman" panose="02020603050405020304" pitchFamily="18" charset="0"/>
                <a:cs typeface="Times New Roman" panose="02020603050405020304" pitchFamily="18" charset="0"/>
              </a:rPr>
              <a:t>оказывает регенерирующее действие, способствует увлажнению кожи, питает. Оказывает защитное действие от УФ-лучей.</a:t>
            </a:r>
            <a:br>
              <a:rPr lang="ru-RU" sz="1200" dirty="0" smtClean="0">
                <a:latin typeface="Times New Roman" panose="02020603050405020304" pitchFamily="18" charset="0"/>
                <a:cs typeface="Times New Roman" panose="02020603050405020304" pitchFamily="18" charset="0"/>
              </a:rPr>
            </a:br>
            <a:r>
              <a:rPr lang="ru-RU" sz="1200" b="1" i="1" dirty="0" err="1" smtClean="0">
                <a:latin typeface="Times New Roman" panose="02020603050405020304" pitchFamily="18" charset="0"/>
                <a:cs typeface="Times New Roman" panose="02020603050405020304" pitchFamily="18" charset="0"/>
              </a:rPr>
              <a:t>Аллантоин</a:t>
            </a:r>
            <a:r>
              <a:rPr lang="ru-RU" sz="1200" dirty="0" smtClean="0">
                <a:latin typeface="Times New Roman" panose="02020603050405020304" pitchFamily="18" charset="0"/>
                <a:cs typeface="Times New Roman" panose="02020603050405020304" pitchFamily="18" charset="0"/>
              </a:rPr>
              <a:t> способствует заживлению поврежденной кожи, ожогов. Смягчает и увлажняет кожу. В креме используют </a:t>
            </a:r>
            <a:r>
              <a:rPr lang="ru-RU" sz="1200" dirty="0" err="1" smtClean="0">
                <a:latin typeface="Times New Roman" panose="02020603050405020304" pitchFamily="18" charset="0"/>
                <a:cs typeface="Times New Roman" panose="02020603050405020304" pitchFamily="18" charset="0"/>
              </a:rPr>
              <a:t>аллантоин</a:t>
            </a:r>
            <a:r>
              <a:rPr lang="ru-RU" sz="1200" dirty="0" smtClean="0">
                <a:latin typeface="Times New Roman" panose="02020603050405020304" pitchFamily="18" charset="0"/>
                <a:cs typeface="Times New Roman" panose="02020603050405020304" pitchFamily="18" charset="0"/>
              </a:rPr>
              <a:t> растительного происхождения, так как именно он является более эффективным в плане косметических свойств.</a:t>
            </a:r>
            <a:br>
              <a:rPr lang="ru-RU" sz="1200" dirty="0" smtClean="0">
                <a:latin typeface="Times New Roman" panose="02020603050405020304" pitchFamily="18" charset="0"/>
                <a:cs typeface="Times New Roman" panose="02020603050405020304" pitchFamily="18" charset="0"/>
              </a:rPr>
            </a:br>
            <a:r>
              <a:rPr lang="ru-RU" sz="1200" b="1" i="1" dirty="0" smtClean="0">
                <a:latin typeface="Times New Roman" panose="02020603050405020304" pitchFamily="18" charset="0"/>
                <a:cs typeface="Times New Roman" panose="02020603050405020304" pitchFamily="18" charset="0"/>
              </a:rPr>
              <a:t>Витамин А</a:t>
            </a:r>
            <a:r>
              <a:rPr lang="ru-RU" sz="1200" dirty="0" smtClean="0">
                <a:latin typeface="Times New Roman" panose="02020603050405020304" pitchFamily="18" charset="0"/>
                <a:cs typeface="Times New Roman" panose="02020603050405020304" pitchFamily="18" charset="0"/>
              </a:rPr>
              <a:t> повышает синтез коллагена, эластина, гиалуроновой кислоты в дерме, уменьшает гиперпигментацию, увеличивает плотность кожи. Сокращает глубину выраженных морщин, помогает заметно сократить видимость тонких морщин.</a:t>
            </a:r>
            <a:br>
              <a:rPr lang="ru-RU" sz="1200" dirty="0" smtClean="0">
                <a:latin typeface="Times New Roman" panose="02020603050405020304" pitchFamily="18" charset="0"/>
                <a:cs typeface="Times New Roman" panose="02020603050405020304" pitchFamily="18" charset="0"/>
              </a:rPr>
            </a:br>
            <a:r>
              <a:rPr lang="ru-RU" sz="1200" b="1" i="1" dirty="0" smtClean="0">
                <a:latin typeface="Times New Roman" panose="02020603050405020304" pitchFamily="18" charset="0"/>
                <a:cs typeface="Times New Roman" panose="02020603050405020304" pitchFamily="18" charset="0"/>
              </a:rPr>
              <a:t>Экстракт копеечника </a:t>
            </a:r>
            <a:r>
              <a:rPr lang="ru-RU" sz="1200" dirty="0" smtClean="0">
                <a:latin typeface="Times New Roman" panose="02020603050405020304" pitchFamily="18" charset="0"/>
                <a:cs typeface="Times New Roman" panose="02020603050405020304" pitchFamily="18" charset="0"/>
              </a:rPr>
              <a:t>оказывает противовоспалительное действие, улучшает микроциркуляцию, устраняет отек, укрепляет капиллярную сетку, улучшая трофическую функцию ткани.</a:t>
            </a:r>
            <a:br>
              <a:rPr lang="ru-RU" sz="1200" dirty="0" smtClean="0">
                <a:latin typeface="Times New Roman" panose="02020603050405020304" pitchFamily="18" charset="0"/>
                <a:cs typeface="Times New Roman" panose="02020603050405020304" pitchFamily="18" charset="0"/>
              </a:rPr>
            </a:br>
            <a:r>
              <a:rPr lang="ru-RU" sz="1200" dirty="0" smtClean="0">
                <a:latin typeface="Times New Roman" panose="02020603050405020304" pitchFamily="18" charset="0"/>
                <a:cs typeface="Times New Roman" panose="02020603050405020304" pitchFamily="18" charset="0"/>
              </a:rPr>
              <a:t/>
            </a:r>
            <a:br>
              <a:rPr lang="ru-RU" sz="1200" dirty="0" smtClean="0">
                <a:latin typeface="Times New Roman" panose="02020603050405020304" pitchFamily="18" charset="0"/>
                <a:cs typeface="Times New Roman" panose="02020603050405020304" pitchFamily="18" charset="0"/>
              </a:rPr>
            </a:br>
            <a:r>
              <a:rPr lang="ru-RU" sz="1100" dirty="0" smtClean="0">
                <a:latin typeface="Times New Roman" panose="02020603050405020304" pitchFamily="18" charset="0"/>
                <a:cs typeface="Times New Roman" panose="02020603050405020304" pitchFamily="18" charset="0"/>
              </a:rPr>
              <a:t/>
            </a:r>
            <a:br>
              <a:rPr lang="ru-RU" sz="1100" dirty="0" smtClean="0">
                <a:latin typeface="Times New Roman" panose="02020603050405020304" pitchFamily="18" charset="0"/>
                <a:cs typeface="Times New Roman" panose="02020603050405020304" pitchFamily="18" charset="0"/>
              </a:rPr>
            </a:br>
            <a:endParaRPr lang="ru-RU" dirty="0"/>
          </a:p>
        </p:txBody>
      </p:sp>
      <p:sp>
        <p:nvSpPr>
          <p:cNvPr id="4" name="Номер слайда 3"/>
          <p:cNvSpPr>
            <a:spLocks noGrp="1"/>
          </p:cNvSpPr>
          <p:nvPr>
            <p:ph type="sldNum" sz="quarter" idx="10"/>
          </p:nvPr>
        </p:nvSpPr>
        <p:spPr/>
        <p:txBody>
          <a:bodyPr/>
          <a:lstStyle/>
          <a:p>
            <a:fld id="{E7DCE0DF-EE1A-4FF7-AEAD-3107060AECDB}" type="slidenum">
              <a:rPr lang="ru-RU" smtClean="0"/>
              <a:pPr/>
              <a:t>16</a:t>
            </a:fld>
            <a:endParaRPr lang="ru-RU"/>
          </a:p>
        </p:txBody>
      </p:sp>
    </p:spTree>
    <p:extLst>
      <p:ext uri="{BB962C8B-B14F-4D97-AF65-F5344CB8AC3E}">
        <p14:creationId xmlns:p14="http://schemas.microsoft.com/office/powerpoint/2010/main" val="365614769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sz="1200" b="1" i="1" dirty="0" smtClean="0">
                <a:latin typeface="Times New Roman" panose="02020603050405020304" pitchFamily="18" charset="0"/>
                <a:cs typeface="Times New Roman" panose="02020603050405020304" pitchFamily="18" charset="0"/>
              </a:rPr>
              <a:t>Экстракт цветков орхидеи, Д-</a:t>
            </a:r>
            <a:r>
              <a:rPr lang="ru-RU" sz="1200" b="1" i="1" dirty="0" err="1" smtClean="0">
                <a:latin typeface="Times New Roman" panose="02020603050405020304" pitchFamily="18" charset="0"/>
                <a:cs typeface="Times New Roman" panose="02020603050405020304" pitchFamily="18" charset="0"/>
              </a:rPr>
              <a:t>пантенол</a:t>
            </a:r>
            <a:r>
              <a:rPr lang="ru-RU" sz="1200" b="1" i="1" dirty="0" smtClean="0">
                <a:latin typeface="Times New Roman" panose="02020603050405020304" pitchFamily="18" charset="0"/>
                <a:cs typeface="Times New Roman" panose="02020603050405020304" pitchFamily="18" charset="0"/>
              </a:rPr>
              <a:t>, витамин Е, </a:t>
            </a:r>
            <a:r>
              <a:rPr lang="ru-RU" sz="1200" b="1" i="1" dirty="0" err="1" smtClean="0">
                <a:latin typeface="Times New Roman" panose="02020603050405020304" pitchFamily="18" charset="0"/>
                <a:cs typeface="Times New Roman" panose="02020603050405020304" pitchFamily="18" charset="0"/>
              </a:rPr>
              <a:t>лизаты</a:t>
            </a:r>
            <a:r>
              <a:rPr lang="ru-RU" sz="1200" b="1" i="1" dirty="0" smtClean="0">
                <a:latin typeface="Times New Roman" panose="02020603050405020304" pitchFamily="18" charset="0"/>
                <a:cs typeface="Times New Roman" panose="02020603050405020304" pitchFamily="18" charset="0"/>
              </a:rPr>
              <a:t> </a:t>
            </a:r>
            <a:r>
              <a:rPr lang="ru-RU" sz="1200" b="1" i="1" dirty="0" err="1" smtClean="0">
                <a:latin typeface="Times New Roman" panose="02020603050405020304" pitchFamily="18" charset="0"/>
                <a:cs typeface="Times New Roman" panose="02020603050405020304" pitchFamily="18" charset="0"/>
              </a:rPr>
              <a:t>бифидобактерий</a:t>
            </a:r>
            <a:r>
              <a:rPr lang="ru-RU" sz="1200" b="1" i="1" dirty="0" smtClean="0">
                <a:latin typeface="Times New Roman" panose="02020603050405020304" pitchFamily="18" charset="0"/>
                <a:cs typeface="Times New Roman" panose="02020603050405020304" pitchFamily="18" charset="0"/>
              </a:rPr>
              <a:t>, </a:t>
            </a:r>
            <a:r>
              <a:rPr lang="ru-RU" sz="1200" b="1" i="1" dirty="0" err="1" smtClean="0">
                <a:latin typeface="Times New Roman" panose="02020603050405020304" pitchFamily="18" charset="0"/>
                <a:cs typeface="Times New Roman" panose="02020603050405020304" pitchFamily="18" charset="0"/>
              </a:rPr>
              <a:t>аллантоин</a:t>
            </a:r>
            <a:r>
              <a:rPr lang="ru-RU" sz="1200" b="1" i="1" dirty="0" smtClean="0">
                <a:latin typeface="Times New Roman" panose="02020603050405020304" pitchFamily="18" charset="0"/>
                <a:cs typeface="Times New Roman" panose="02020603050405020304" pitchFamily="18" charset="0"/>
              </a:rPr>
              <a:t>, масло </a:t>
            </a:r>
            <a:r>
              <a:rPr lang="ru-RU" sz="1200" b="1" i="1" dirty="0" err="1" smtClean="0">
                <a:latin typeface="Times New Roman" panose="02020603050405020304" pitchFamily="18" charset="0"/>
                <a:cs typeface="Times New Roman" panose="02020603050405020304" pitchFamily="18" charset="0"/>
              </a:rPr>
              <a:t>жожоба</a:t>
            </a:r>
            <a:r>
              <a:rPr lang="ru-RU" sz="1200" b="1" i="1" dirty="0" smtClean="0">
                <a:latin typeface="Times New Roman" panose="02020603050405020304" pitchFamily="18" charset="0"/>
                <a:cs typeface="Times New Roman" panose="02020603050405020304" pitchFamily="18" charset="0"/>
              </a:rPr>
              <a:t>.</a:t>
            </a:r>
            <a:br>
              <a:rPr lang="ru-RU" sz="1200" b="1" i="1" dirty="0" smtClean="0">
                <a:latin typeface="Times New Roman" panose="02020603050405020304" pitchFamily="18" charset="0"/>
                <a:cs typeface="Times New Roman" panose="02020603050405020304" pitchFamily="18" charset="0"/>
              </a:rPr>
            </a:br>
            <a:r>
              <a:rPr lang="ru-RU" sz="1200" b="1" i="1" dirty="0" smtClean="0">
                <a:latin typeface="Times New Roman" panose="02020603050405020304" pitchFamily="18" charset="0"/>
                <a:cs typeface="Times New Roman" panose="02020603050405020304" pitchFamily="18" charset="0"/>
              </a:rPr>
              <a:t>Бетаин</a:t>
            </a:r>
            <a:r>
              <a:rPr lang="ru-RU" sz="1200" dirty="0" smtClean="0">
                <a:latin typeface="Times New Roman" panose="02020603050405020304" pitchFamily="18" charset="0"/>
                <a:cs typeface="Times New Roman" panose="02020603050405020304" pitchFamily="18" charset="0"/>
              </a:rPr>
              <a:t> – получают из сока свеклы, относят к классу аминокислот. Он активно увлажняет, снимает раздражение кожи, улучшая ее внешний вид.</a:t>
            </a:r>
            <a:br>
              <a:rPr lang="ru-RU" sz="1200" dirty="0" smtClean="0">
                <a:latin typeface="Times New Roman" panose="02020603050405020304" pitchFamily="18" charset="0"/>
                <a:cs typeface="Times New Roman" panose="02020603050405020304" pitchFamily="18" charset="0"/>
              </a:rPr>
            </a:br>
            <a:r>
              <a:rPr lang="en-US" sz="1200" b="1" dirty="0" err="1" smtClean="0">
                <a:latin typeface="Times New Roman" panose="02020603050405020304" pitchFamily="18" charset="0"/>
                <a:cs typeface="Times New Roman" panose="02020603050405020304" pitchFamily="18" charset="0"/>
              </a:rPr>
              <a:t>Polylift</a:t>
            </a:r>
            <a:r>
              <a:rPr lang="ru-RU" sz="1200" b="1" dirty="0" smtClean="0">
                <a:latin typeface="Times New Roman" panose="02020603050405020304" pitchFamily="18" charset="0"/>
                <a:cs typeface="Times New Roman" panose="02020603050405020304" pitchFamily="18" charset="0"/>
              </a:rPr>
              <a:t> </a:t>
            </a:r>
            <a:r>
              <a:rPr lang="ru-RU" sz="1200" b="0" i="1" dirty="0" smtClean="0">
                <a:solidFill>
                  <a:srgbClr val="008388"/>
                </a:solidFill>
                <a:latin typeface="+mn-lt"/>
                <a:cs typeface="Times New Roman" panose="02020603050405020304" pitchFamily="18" charset="0"/>
              </a:rPr>
              <a:t>– </a:t>
            </a:r>
            <a:r>
              <a:rPr lang="ru-RU" sz="1200" b="1" dirty="0" smtClean="0">
                <a:latin typeface="Times New Roman" panose="02020603050405020304" pitchFamily="18" charset="0"/>
                <a:cs typeface="Times New Roman" panose="02020603050405020304" pitchFamily="18" charset="0"/>
              </a:rPr>
              <a:t>это э</a:t>
            </a:r>
            <a:r>
              <a:rPr lang="ru-RU" sz="1200" b="1" i="1" dirty="0" smtClean="0">
                <a:latin typeface="Times New Roman" panose="02020603050405020304" pitchFamily="18" charset="0"/>
                <a:cs typeface="Times New Roman" panose="02020603050405020304" pitchFamily="18" charset="0"/>
              </a:rPr>
              <a:t>кстракт косточек миндаля и миндальное масло </a:t>
            </a:r>
            <a:r>
              <a:rPr lang="ru-RU" sz="1200" dirty="0" smtClean="0">
                <a:solidFill>
                  <a:srgbClr val="008388"/>
                </a:solidFill>
                <a:latin typeface="+mn-lt"/>
                <a:cs typeface="Times New Roman" panose="02020603050405020304" pitchFamily="18" charset="0"/>
              </a:rPr>
              <a:t>–</a:t>
            </a:r>
            <a:r>
              <a:rPr lang="ru-RU" sz="1200" b="1" i="1" dirty="0" smtClean="0">
                <a:latin typeface="Times New Roman" panose="02020603050405020304" pitchFamily="18" charset="0"/>
                <a:cs typeface="Times New Roman" panose="02020603050405020304" pitchFamily="18" charset="0"/>
              </a:rPr>
              <a:t> </a:t>
            </a:r>
            <a:r>
              <a:rPr lang="ru-RU" sz="1200" dirty="0" smtClean="0">
                <a:latin typeface="Times New Roman" panose="02020603050405020304" pitchFamily="18" charset="0"/>
                <a:cs typeface="Times New Roman" panose="02020603050405020304" pitchFamily="18" charset="0"/>
              </a:rPr>
              <a:t>обладает антимикробной активностью, защищает от неблагоприятных воздействий окружающей среды, устраняет сухость и раздражение. Разглаживает мелкие морщины, выравнивает рельеф кожи, повышает ее эластичность, обеспечивая долговременный подтягивающий эффект за счет усиления синтеза собственного коллагена. Мощный антиоксидант. </a:t>
            </a:r>
            <a:br>
              <a:rPr lang="ru-RU" sz="1200" dirty="0" smtClean="0">
                <a:latin typeface="Times New Roman" panose="02020603050405020304" pitchFamily="18" charset="0"/>
                <a:cs typeface="Times New Roman" panose="02020603050405020304" pitchFamily="18" charset="0"/>
              </a:rPr>
            </a:br>
            <a:r>
              <a:rPr lang="ru-RU" sz="1200" b="1" i="1" dirty="0" smtClean="0">
                <a:latin typeface="Times New Roman" panose="02020603050405020304" pitchFamily="18" charset="0"/>
                <a:cs typeface="Times New Roman" panose="02020603050405020304" pitchFamily="18" charset="0"/>
              </a:rPr>
              <a:t>Гиалуроновая кислота </a:t>
            </a:r>
            <a:r>
              <a:rPr lang="ru-RU" sz="1200" dirty="0" smtClean="0">
                <a:latin typeface="Times New Roman" panose="02020603050405020304" pitchFamily="18" charset="0"/>
                <a:cs typeface="Times New Roman" panose="02020603050405020304" pitchFamily="18" charset="0"/>
              </a:rPr>
              <a:t>входит в состав соединительной ткани, эпителия и нервных волокон человека, а также содержится в биологических жидкостях и является важной составляющей кожи. Создает на коже невидимый барьер, препятствующий испарению влаги. Улучшает структуру кожи. Способствует регенерации эпидермиса. Сокращает мелкие морщинки. Делает кожу гладкой и нежной.</a:t>
            </a:r>
            <a:br>
              <a:rPr lang="ru-RU" sz="1200" dirty="0" smtClean="0">
                <a:latin typeface="Times New Roman" panose="02020603050405020304" pitchFamily="18" charset="0"/>
                <a:cs typeface="Times New Roman" panose="02020603050405020304" pitchFamily="18" charset="0"/>
              </a:rPr>
            </a:br>
            <a:r>
              <a:rPr lang="ru-RU" sz="1200" b="1" i="1" dirty="0" smtClean="0">
                <a:latin typeface="Times New Roman" panose="02020603050405020304" pitchFamily="18" charset="0"/>
                <a:cs typeface="Times New Roman" panose="02020603050405020304" pitchFamily="18" charset="0"/>
              </a:rPr>
              <a:t>Масло </a:t>
            </a:r>
            <a:r>
              <a:rPr lang="ru-RU" sz="1200" b="1" i="1" dirty="0" err="1" smtClean="0">
                <a:latin typeface="Times New Roman" panose="02020603050405020304" pitchFamily="18" charset="0"/>
                <a:cs typeface="Times New Roman" panose="02020603050405020304" pitchFamily="18" charset="0"/>
              </a:rPr>
              <a:t>макадамии</a:t>
            </a:r>
            <a:r>
              <a:rPr lang="ru-RU" sz="1200" dirty="0" smtClean="0">
                <a:latin typeface="Times New Roman" panose="02020603050405020304" pitchFamily="18" charset="0"/>
                <a:cs typeface="Times New Roman" panose="02020603050405020304" pitchFamily="18" charset="0"/>
              </a:rPr>
              <a:t> </a:t>
            </a:r>
            <a:r>
              <a:rPr lang="ru-RU" sz="1200" dirty="0" smtClean="0">
                <a:solidFill>
                  <a:srgbClr val="008388"/>
                </a:solidFill>
                <a:latin typeface="+mn-lt"/>
                <a:cs typeface="Times New Roman" panose="02020603050405020304" pitchFamily="18" charset="0"/>
              </a:rPr>
              <a:t>–</a:t>
            </a:r>
            <a:r>
              <a:rPr lang="ru-RU" sz="1200" dirty="0" smtClean="0">
                <a:latin typeface="Times New Roman" panose="02020603050405020304" pitchFamily="18" charset="0"/>
                <a:cs typeface="Times New Roman" panose="02020603050405020304" pitchFamily="18" charset="0"/>
              </a:rPr>
              <a:t> очень хорошо впитывается, моментально смягчает кожу, устраняет шелушения и раздражения, делает кожу более мягкой и нежной. </a:t>
            </a:r>
            <a:r>
              <a:rPr lang="ru-RU" altLang="ru-RU" sz="1200" dirty="0" smtClean="0">
                <a:latin typeface="Times New Roman" panose="02020603050405020304" pitchFamily="18" charset="0"/>
                <a:cs typeface="Times New Roman" panose="02020603050405020304" pitchFamily="18" charset="0"/>
              </a:rPr>
              <a:t>Восстанавливает кожные покровы, имеет антиоксидантные свойства. Особенно полезно для увядающей, сухой и раздраженной кожи.</a:t>
            </a:r>
            <a:br>
              <a:rPr lang="ru-RU" altLang="ru-RU" sz="1200" dirty="0" smtClean="0">
                <a:latin typeface="Times New Roman" panose="02020603050405020304" pitchFamily="18" charset="0"/>
                <a:cs typeface="Times New Roman" panose="02020603050405020304" pitchFamily="18" charset="0"/>
              </a:rPr>
            </a:br>
            <a:r>
              <a:rPr lang="en-US" sz="1200" b="1" i="1" dirty="0" err="1" smtClean="0"/>
              <a:t>Escalol</a:t>
            </a:r>
            <a:r>
              <a:rPr lang="en-US" sz="1200" b="1" i="1" dirty="0" smtClean="0"/>
              <a:t>™ 557</a:t>
            </a:r>
            <a:r>
              <a:rPr lang="ru-RU" sz="1200" b="1" i="1" dirty="0" smtClean="0"/>
              <a:t> </a:t>
            </a:r>
            <a:r>
              <a:rPr lang="ru-RU" sz="1200" b="0" i="1" dirty="0" smtClean="0">
                <a:solidFill>
                  <a:srgbClr val="008388"/>
                </a:solidFill>
                <a:latin typeface="+mn-lt"/>
                <a:cs typeface="Times New Roman" panose="02020603050405020304" pitchFamily="18" charset="0"/>
              </a:rPr>
              <a:t>–</a:t>
            </a:r>
            <a:r>
              <a:rPr lang="ru-RU" sz="1200" b="1" i="1" dirty="0" smtClean="0"/>
              <a:t> </a:t>
            </a:r>
            <a:r>
              <a:rPr lang="ru-RU" sz="1200" dirty="0" smtClean="0"/>
              <a:t>полимер, широко применяемый для защиты от УФ лучей типа В, а также имеет свойство уменьшать выраженность рубцов и </a:t>
            </a:r>
            <a:r>
              <a:rPr lang="ru-RU" sz="1200" dirty="0" err="1" smtClean="0"/>
              <a:t>профилактирует</a:t>
            </a:r>
            <a:r>
              <a:rPr lang="ru-RU" sz="1200" dirty="0" smtClean="0"/>
              <a:t> их образование.</a:t>
            </a:r>
            <a:br>
              <a:rPr lang="ru-RU" sz="1200" dirty="0" smtClean="0"/>
            </a:br>
            <a:r>
              <a:rPr lang="ru-RU" sz="1200" b="1" i="1" dirty="0" smtClean="0"/>
              <a:t>Пчелиный воск </a:t>
            </a:r>
            <a:r>
              <a:rPr lang="ru-RU" sz="1200" b="0" i="1" dirty="0" smtClean="0">
                <a:solidFill>
                  <a:srgbClr val="008388"/>
                </a:solidFill>
                <a:latin typeface="+mn-lt"/>
                <a:cs typeface="Times New Roman" panose="02020603050405020304" pitchFamily="18" charset="0"/>
              </a:rPr>
              <a:t>–</a:t>
            </a:r>
            <a:r>
              <a:rPr lang="ru-RU" sz="1200" dirty="0" smtClean="0"/>
              <a:t> </a:t>
            </a:r>
            <a:r>
              <a:rPr lang="ru-RU" sz="1200" dirty="0" smtClean="0">
                <a:latin typeface="Times New Roman" panose="02020603050405020304" pitchFamily="18" charset="0"/>
                <a:cs typeface="Times New Roman" panose="02020603050405020304" pitchFamily="18" charset="0"/>
              </a:rPr>
              <a:t>обладает сильным противовоспалительным действием, хорошо смягчает, не закупоривает поры, регенерирует. </a:t>
            </a:r>
            <a:br>
              <a:rPr lang="ru-RU" sz="1200" dirty="0" smtClean="0">
                <a:latin typeface="Times New Roman" panose="02020603050405020304" pitchFamily="18" charset="0"/>
                <a:cs typeface="Times New Roman" panose="02020603050405020304" pitchFamily="18" charset="0"/>
              </a:rPr>
            </a:br>
            <a:r>
              <a:rPr lang="ru-RU" sz="1200" b="1" i="1" dirty="0" smtClean="0">
                <a:latin typeface="Times New Roman" panose="02020603050405020304" pitchFamily="18" charset="0"/>
                <a:cs typeface="Times New Roman" panose="02020603050405020304" pitchFamily="18" charset="0"/>
              </a:rPr>
              <a:t>Мочевина</a:t>
            </a:r>
            <a:r>
              <a:rPr lang="ru-RU" sz="1200" dirty="0" smtClean="0">
                <a:latin typeface="Times New Roman" panose="02020603050405020304" pitchFamily="18" charset="0"/>
                <a:cs typeface="Times New Roman" panose="02020603050405020304" pitchFamily="18" charset="0"/>
              </a:rPr>
              <a:t> обладает рядом полезных качеств. Во-первых, это увлажнение. Мочевина впитывает воду, словно губка, создавая таким образом запас влаги, которым пользуются как поверхностный, так и глубокий слои эпидермиса. Во-вторых</a:t>
            </a:r>
            <a:r>
              <a:rPr lang="ru-RU" sz="1200" baseline="0" dirty="0" smtClean="0">
                <a:latin typeface="Times New Roman" panose="02020603050405020304" pitchFamily="18" charset="0"/>
                <a:cs typeface="Times New Roman" panose="02020603050405020304" pitchFamily="18" charset="0"/>
              </a:rPr>
              <a:t> –</a:t>
            </a:r>
            <a:r>
              <a:rPr lang="ru-RU" sz="1200" dirty="0" smtClean="0">
                <a:latin typeface="Times New Roman" panose="02020603050405020304" pitchFamily="18" charset="0"/>
                <a:cs typeface="Times New Roman" panose="02020603050405020304" pitchFamily="18" charset="0"/>
              </a:rPr>
              <a:t> обновление клеток</a:t>
            </a:r>
            <a:r>
              <a:rPr lang="ru-RU" sz="1200" b="1" dirty="0" smtClean="0">
                <a:latin typeface="Times New Roman" panose="02020603050405020304" pitchFamily="18" charset="0"/>
                <a:cs typeface="Times New Roman" panose="02020603050405020304" pitchFamily="18" charset="0"/>
              </a:rPr>
              <a:t>.</a:t>
            </a:r>
            <a:r>
              <a:rPr lang="ru-RU" sz="1200" dirty="0" smtClean="0">
                <a:latin typeface="Times New Roman" panose="02020603050405020304" pitchFamily="18" charset="0"/>
                <a:cs typeface="Times New Roman" panose="02020603050405020304" pitchFamily="18" charset="0"/>
              </a:rPr>
              <a:t> Мочевина стимулирует выработку ферментов, которые ускоряют обновление клеток эпидермиса, но в отличие от кислот, без видимого эффекта шелушения на поверхности кожи.</a:t>
            </a:r>
            <a:br>
              <a:rPr lang="ru-RU" sz="1200" dirty="0" smtClean="0">
                <a:latin typeface="Times New Roman" panose="02020603050405020304" pitchFamily="18" charset="0"/>
                <a:cs typeface="Times New Roman" panose="02020603050405020304" pitchFamily="18" charset="0"/>
              </a:rPr>
            </a:br>
            <a:r>
              <a:rPr lang="ru-RU" sz="1200" b="1" i="1" dirty="0" smtClean="0">
                <a:latin typeface="Times New Roman" panose="02020603050405020304" pitchFamily="18" charset="0"/>
                <a:cs typeface="Times New Roman" panose="02020603050405020304" pitchFamily="18" charset="0"/>
              </a:rPr>
              <a:t>Лецитин </a:t>
            </a:r>
            <a:r>
              <a:rPr lang="ru-RU" sz="1200" b="0" i="1" dirty="0" smtClean="0">
                <a:solidFill>
                  <a:srgbClr val="008388"/>
                </a:solidFill>
                <a:latin typeface="+mn-lt"/>
                <a:cs typeface="Times New Roman" panose="02020603050405020304" pitchFamily="18" charset="0"/>
              </a:rPr>
              <a:t>–</a:t>
            </a:r>
            <a:r>
              <a:rPr lang="ru-RU" sz="1200" b="1" i="1" dirty="0" smtClean="0">
                <a:latin typeface="Times New Roman" panose="02020603050405020304" pitchFamily="18" charset="0"/>
                <a:cs typeface="Times New Roman" panose="02020603050405020304" pitchFamily="18" charset="0"/>
              </a:rPr>
              <a:t> </a:t>
            </a:r>
            <a:r>
              <a:rPr lang="ru-RU" sz="1200" dirty="0" smtClean="0">
                <a:latin typeface="Times New Roman" panose="02020603050405020304" pitchFamily="18" charset="0"/>
                <a:cs typeface="Times New Roman" panose="02020603050405020304" pitchFamily="18" charset="0"/>
              </a:rPr>
              <a:t>ингредиент, который помогает доставить активные вещества в самые глубокие слои кожи.</a:t>
            </a:r>
            <a:endParaRPr lang="ru-RU" dirty="0"/>
          </a:p>
        </p:txBody>
      </p:sp>
      <p:sp>
        <p:nvSpPr>
          <p:cNvPr id="4" name="Номер слайда 3"/>
          <p:cNvSpPr>
            <a:spLocks noGrp="1"/>
          </p:cNvSpPr>
          <p:nvPr>
            <p:ph type="sldNum" sz="quarter" idx="10"/>
          </p:nvPr>
        </p:nvSpPr>
        <p:spPr/>
        <p:txBody>
          <a:bodyPr/>
          <a:lstStyle/>
          <a:p>
            <a:fld id="{E7DCE0DF-EE1A-4FF7-AEAD-3107060AECDB}" type="slidenum">
              <a:rPr lang="ru-RU" smtClean="0"/>
              <a:pPr/>
              <a:t>18</a:t>
            </a:fld>
            <a:endParaRPr lang="ru-RU"/>
          </a:p>
        </p:txBody>
      </p:sp>
    </p:spTree>
    <p:extLst>
      <p:ext uri="{BB962C8B-B14F-4D97-AF65-F5344CB8AC3E}">
        <p14:creationId xmlns:p14="http://schemas.microsoft.com/office/powerpoint/2010/main" val="21501066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sz="1200" b="1" i="1" dirty="0" smtClean="0">
                <a:latin typeface="Times New Roman" panose="02020603050405020304" pitchFamily="18" charset="0"/>
                <a:cs typeface="Times New Roman" panose="02020603050405020304" pitchFamily="18" charset="0"/>
              </a:rPr>
              <a:t>Экстракт цветков орхидеи, </a:t>
            </a:r>
            <a:r>
              <a:rPr lang="ru-RU" sz="1200" b="1" i="1" dirty="0" err="1" smtClean="0">
                <a:latin typeface="Times New Roman" panose="02020603050405020304" pitchFamily="18" charset="0"/>
                <a:cs typeface="Times New Roman" panose="02020603050405020304" pitchFamily="18" charset="0"/>
              </a:rPr>
              <a:t>лизаты</a:t>
            </a:r>
            <a:r>
              <a:rPr lang="ru-RU" sz="1200" b="1" i="1" dirty="0" smtClean="0">
                <a:latin typeface="Times New Roman" panose="02020603050405020304" pitchFamily="18" charset="0"/>
                <a:cs typeface="Times New Roman" panose="02020603050405020304" pitchFamily="18" charset="0"/>
              </a:rPr>
              <a:t> </a:t>
            </a:r>
            <a:r>
              <a:rPr lang="ru-RU" sz="1200" b="1" i="1" dirty="0" err="1" smtClean="0">
                <a:latin typeface="Times New Roman" panose="02020603050405020304" pitchFamily="18" charset="0"/>
                <a:cs typeface="Times New Roman" panose="02020603050405020304" pitchFamily="18" charset="0"/>
              </a:rPr>
              <a:t>бифидобактерий</a:t>
            </a:r>
            <a:r>
              <a:rPr lang="ru-RU" sz="1200" b="1" i="1" dirty="0" smtClean="0">
                <a:latin typeface="Times New Roman" panose="02020603050405020304" pitchFamily="18" charset="0"/>
                <a:cs typeface="Times New Roman" panose="02020603050405020304" pitchFamily="18" charset="0"/>
              </a:rPr>
              <a:t> и </a:t>
            </a:r>
            <a:r>
              <a:rPr lang="ru-RU" sz="1200" b="1" i="1" dirty="0" err="1" smtClean="0">
                <a:latin typeface="Times New Roman" panose="02020603050405020304" pitchFamily="18" charset="0"/>
                <a:cs typeface="Times New Roman" panose="02020603050405020304" pitchFamily="18" charset="0"/>
              </a:rPr>
              <a:t>лактобактерий</a:t>
            </a:r>
            <a:r>
              <a:rPr lang="ru-RU" sz="1200" b="1" i="1" dirty="0" smtClean="0">
                <a:latin typeface="Times New Roman" panose="02020603050405020304" pitchFamily="18" charset="0"/>
                <a:cs typeface="Times New Roman" panose="02020603050405020304" pitchFamily="18" charset="0"/>
              </a:rPr>
              <a:t>, бетаин, мочевина, кофеин, гиалуроновая кислота.</a:t>
            </a:r>
            <a:br>
              <a:rPr lang="ru-RU" sz="1200" b="1" i="1" dirty="0" smtClean="0">
                <a:latin typeface="Times New Roman" panose="02020603050405020304" pitchFamily="18" charset="0"/>
                <a:cs typeface="Times New Roman" panose="02020603050405020304" pitchFamily="18" charset="0"/>
              </a:rPr>
            </a:br>
            <a:r>
              <a:rPr lang="ru-RU" sz="1200" dirty="0" smtClean="0">
                <a:latin typeface="Times New Roman" panose="02020603050405020304" pitchFamily="18" charset="0"/>
                <a:cs typeface="Times New Roman" panose="02020603050405020304" pitchFamily="18" charset="0"/>
              </a:rPr>
              <a:t>Комплекс </a:t>
            </a:r>
            <a:r>
              <a:rPr lang="en-US" sz="1200" b="1" i="1" dirty="0" err="1" smtClean="0">
                <a:latin typeface="Times New Roman" panose="02020603050405020304" pitchFamily="18" charset="0"/>
                <a:cs typeface="Times New Roman" panose="02020603050405020304" pitchFamily="18" charset="0"/>
              </a:rPr>
              <a:t>Sepitonic</a:t>
            </a:r>
            <a:r>
              <a:rPr lang="en-US" sz="1200" b="1" i="1" dirty="0" smtClean="0">
                <a:latin typeface="Times New Roman" panose="02020603050405020304" pitchFamily="18" charset="0"/>
                <a:cs typeface="Times New Roman" panose="02020603050405020304" pitchFamily="18" charset="0"/>
              </a:rPr>
              <a:t> </a:t>
            </a:r>
            <a:r>
              <a:rPr lang="ru-RU" sz="1200" b="0" i="1" dirty="0" smtClean="0">
                <a:solidFill>
                  <a:srgbClr val="008388"/>
                </a:solidFill>
                <a:latin typeface="+mn-lt"/>
                <a:cs typeface="Times New Roman" panose="02020603050405020304" pitchFamily="18" charset="0"/>
              </a:rPr>
              <a:t>–</a:t>
            </a:r>
            <a:r>
              <a:rPr lang="en-US" sz="1200" b="1" i="1" dirty="0" smtClean="0">
                <a:latin typeface="Times New Roman" panose="02020603050405020304" pitchFamily="18" charset="0"/>
                <a:cs typeface="Times New Roman" panose="02020603050405020304" pitchFamily="18" charset="0"/>
              </a:rPr>
              <a:t> </a:t>
            </a:r>
            <a:r>
              <a:rPr lang="ru-RU" sz="1200" dirty="0" smtClean="0">
                <a:latin typeface="Times New Roman" panose="02020603050405020304" pitchFamily="18" charset="0"/>
                <a:cs typeface="Times New Roman" panose="02020603050405020304" pitchFamily="18" charset="0"/>
              </a:rPr>
              <a:t>это смесь минералов, призванные вернуть усталую кожу к жизни, оживить ее, «пробудив» заново клеточный метаболизм. Это </a:t>
            </a:r>
            <a:r>
              <a:rPr lang="ru-RU" sz="1200" dirty="0" err="1" smtClean="0">
                <a:latin typeface="Times New Roman" panose="02020603050405020304" pitchFamily="18" charset="0"/>
                <a:cs typeface="Times New Roman" panose="02020603050405020304" pitchFamily="18" charset="0"/>
              </a:rPr>
              <a:t>хроноактивный</a:t>
            </a:r>
            <a:r>
              <a:rPr lang="ru-RU" sz="1200" dirty="0" smtClean="0">
                <a:latin typeface="Times New Roman" panose="02020603050405020304" pitchFamily="18" charset="0"/>
                <a:cs typeface="Times New Roman" panose="02020603050405020304" pitchFamily="18" charset="0"/>
              </a:rPr>
              <a:t>, т.е. предотвращающий временное старение кожи компонент. Пролонгированное действие (24 часа).</a:t>
            </a:r>
            <a:br>
              <a:rPr lang="ru-RU" sz="1200" dirty="0" smtClean="0">
                <a:latin typeface="Times New Roman" panose="02020603050405020304" pitchFamily="18" charset="0"/>
                <a:cs typeface="Times New Roman" panose="02020603050405020304" pitchFamily="18" charset="0"/>
              </a:rPr>
            </a:br>
            <a:r>
              <a:rPr lang="ru-RU" sz="1200" dirty="0" smtClean="0">
                <a:latin typeface="Times New Roman" panose="02020603050405020304" pitchFamily="18" charset="0"/>
                <a:cs typeface="Times New Roman" panose="02020603050405020304" pitchFamily="18" charset="0"/>
              </a:rPr>
              <a:t>• магний </a:t>
            </a:r>
            <a:r>
              <a:rPr lang="ru-RU" sz="1200" b="0" i="1" dirty="0" smtClean="0">
                <a:solidFill>
                  <a:srgbClr val="008388"/>
                </a:solidFill>
                <a:latin typeface="+mn-lt"/>
                <a:cs typeface="Times New Roman" panose="02020603050405020304" pitchFamily="18" charset="0"/>
              </a:rPr>
              <a:t>–</a:t>
            </a:r>
            <a:r>
              <a:rPr lang="ru-RU" sz="1200" dirty="0" smtClean="0">
                <a:latin typeface="Times New Roman" panose="02020603050405020304" pitchFamily="18" charset="0"/>
                <a:cs typeface="Times New Roman" panose="02020603050405020304" pitchFamily="18" charset="0"/>
              </a:rPr>
              <a:t> второй по значимости клеточный катион. Его содержание уменьшается в процессе старения кожи.</a:t>
            </a:r>
            <a:br>
              <a:rPr lang="ru-RU" sz="1200" dirty="0" smtClean="0">
                <a:latin typeface="Times New Roman" panose="02020603050405020304" pitchFamily="18" charset="0"/>
                <a:cs typeface="Times New Roman" panose="02020603050405020304" pitchFamily="18" charset="0"/>
              </a:rPr>
            </a:br>
            <a:r>
              <a:rPr lang="ru-RU" sz="1200" dirty="0" smtClean="0">
                <a:latin typeface="Times New Roman" panose="02020603050405020304" pitchFamily="18" charset="0"/>
                <a:cs typeface="Times New Roman" panose="02020603050405020304" pitchFamily="18" charset="0"/>
              </a:rPr>
              <a:t>• медь </a:t>
            </a:r>
            <a:r>
              <a:rPr lang="ru-RU" sz="1200" b="0" i="1" dirty="0" smtClean="0">
                <a:solidFill>
                  <a:srgbClr val="008388"/>
                </a:solidFill>
                <a:latin typeface="+mn-lt"/>
                <a:cs typeface="Times New Roman" panose="02020603050405020304" pitchFamily="18" charset="0"/>
              </a:rPr>
              <a:t>–</a:t>
            </a:r>
            <a:r>
              <a:rPr lang="ru-RU" sz="1200" dirty="0" smtClean="0">
                <a:latin typeface="Times New Roman" panose="02020603050405020304" pitchFamily="18" charset="0"/>
                <a:cs typeface="Times New Roman" panose="02020603050405020304" pitchFamily="18" charset="0"/>
              </a:rPr>
              <a:t> стимулирует клеточное дыхание кожи. Способствует синтезу кератина и коллагена (образует поперечные </a:t>
            </a:r>
            <a:r>
              <a:rPr lang="ru-RU" sz="1200" dirty="0" err="1" smtClean="0">
                <a:latin typeface="Times New Roman" panose="02020603050405020304" pitchFamily="18" charset="0"/>
                <a:cs typeface="Times New Roman" panose="02020603050405020304" pitchFamily="18" charset="0"/>
              </a:rPr>
              <a:t>дисульфидные</a:t>
            </a:r>
            <a:r>
              <a:rPr lang="ru-RU" sz="1200" dirty="0" smtClean="0">
                <a:latin typeface="Times New Roman" panose="02020603050405020304" pitchFamily="18" charset="0"/>
                <a:cs typeface="Times New Roman" panose="02020603050405020304" pitchFamily="18" charset="0"/>
              </a:rPr>
              <a:t> связи, не дающие коже провисать).</a:t>
            </a:r>
            <a:br>
              <a:rPr lang="ru-RU" sz="1200" dirty="0" smtClean="0">
                <a:latin typeface="Times New Roman" panose="02020603050405020304" pitchFamily="18" charset="0"/>
                <a:cs typeface="Times New Roman" panose="02020603050405020304" pitchFamily="18" charset="0"/>
              </a:rPr>
            </a:br>
            <a:r>
              <a:rPr lang="ru-RU" sz="1200" dirty="0" smtClean="0">
                <a:latin typeface="Times New Roman" panose="02020603050405020304" pitchFamily="18" charset="0"/>
                <a:cs typeface="Times New Roman" panose="02020603050405020304" pitchFamily="18" charset="0"/>
              </a:rPr>
              <a:t>• цинк </a:t>
            </a:r>
            <a:r>
              <a:rPr lang="ru-RU" sz="1200" b="0" i="1" dirty="0" smtClean="0">
                <a:solidFill>
                  <a:srgbClr val="008388"/>
                </a:solidFill>
                <a:latin typeface="+mn-lt"/>
                <a:cs typeface="Times New Roman" panose="02020603050405020304" pitchFamily="18" charset="0"/>
              </a:rPr>
              <a:t>–</a:t>
            </a:r>
            <a:r>
              <a:rPr lang="ru-RU" sz="1200" dirty="0" smtClean="0">
                <a:latin typeface="Times New Roman" panose="02020603050405020304" pitchFamily="18" charset="0"/>
                <a:cs typeface="Times New Roman" panose="02020603050405020304" pitchFamily="18" charset="0"/>
              </a:rPr>
              <a:t> активирует синтез ДНК в коже, и как и медь, способствует синтезу кератина и коллагена. На поверхности кожи цинк используется для нормализации жирной кожи, снижает воспаления и излишнюю выработку кожного сала.</a:t>
            </a:r>
            <a:br>
              <a:rPr lang="ru-RU" sz="1200" dirty="0" smtClean="0">
                <a:latin typeface="Times New Roman" panose="02020603050405020304" pitchFamily="18" charset="0"/>
                <a:cs typeface="Times New Roman" panose="02020603050405020304" pitchFamily="18" charset="0"/>
              </a:rPr>
            </a:br>
            <a:r>
              <a:rPr lang="en-US" sz="1200" b="1" i="1" dirty="0" err="1" smtClean="0">
                <a:latin typeface="Times New Roman" panose="02020603050405020304" pitchFamily="18" charset="0"/>
                <a:cs typeface="Times New Roman" panose="02020603050405020304" pitchFamily="18" charset="0"/>
              </a:rPr>
              <a:t>Sepitonic</a:t>
            </a:r>
            <a:r>
              <a:rPr lang="en-US" sz="1200" b="1" i="1" dirty="0" smtClean="0">
                <a:latin typeface="Times New Roman" panose="02020603050405020304" pitchFamily="18" charset="0"/>
                <a:cs typeface="Times New Roman" panose="02020603050405020304" pitchFamily="18" charset="0"/>
              </a:rPr>
              <a:t> </a:t>
            </a:r>
            <a:r>
              <a:rPr lang="ru-RU" sz="1200" b="1" dirty="0" smtClean="0">
                <a:latin typeface="Times New Roman" panose="02020603050405020304" pitchFamily="18" charset="0"/>
                <a:cs typeface="Times New Roman" panose="02020603050405020304" pitchFamily="18" charset="0"/>
              </a:rPr>
              <a:t> </a:t>
            </a:r>
            <a:r>
              <a:rPr lang="ru-RU" sz="1200" dirty="0" smtClean="0">
                <a:latin typeface="Times New Roman" panose="02020603050405020304" pitchFamily="18" charset="0"/>
                <a:cs typeface="Times New Roman" panose="02020603050405020304" pitchFamily="18" charset="0"/>
              </a:rPr>
              <a:t>работает хронологически на каждом этапе клеточного энергетического каскада. Результат действия </a:t>
            </a:r>
            <a:r>
              <a:rPr lang="ru-RU" sz="1200" dirty="0" err="1" smtClean="0">
                <a:latin typeface="Times New Roman" panose="02020603050405020304" pitchFamily="18" charset="0"/>
                <a:cs typeface="Times New Roman" panose="02020603050405020304" pitchFamily="18" charset="0"/>
              </a:rPr>
              <a:t>Сепитоника</a:t>
            </a:r>
            <a:r>
              <a:rPr lang="ru-RU" sz="1200" dirty="0" smtClean="0">
                <a:latin typeface="Times New Roman" panose="02020603050405020304" pitchFamily="18" charset="0"/>
                <a:cs typeface="Times New Roman" panose="02020603050405020304" pitchFamily="18" charset="0"/>
              </a:rPr>
              <a:t> в клетках (увеличение ДНК, коллагена и регенерация клеток) наблюдается в течение 24 часов.</a:t>
            </a:r>
            <a:br>
              <a:rPr lang="ru-RU" sz="1200" dirty="0" smtClean="0">
                <a:latin typeface="Times New Roman" panose="02020603050405020304" pitchFamily="18" charset="0"/>
                <a:cs typeface="Times New Roman" panose="02020603050405020304" pitchFamily="18" charset="0"/>
              </a:rPr>
            </a:br>
            <a:r>
              <a:rPr lang="ru-RU" sz="1200" dirty="0" smtClean="0">
                <a:latin typeface="Times New Roman" panose="02020603050405020304" pitchFamily="18" charset="0"/>
                <a:cs typeface="Times New Roman" panose="02020603050405020304" pitchFamily="18" charset="0"/>
              </a:rPr>
              <a:t>В результате идеального сочетания катионов и анионов </a:t>
            </a:r>
            <a:r>
              <a:rPr lang="ru-RU" sz="1200" dirty="0" err="1" smtClean="0">
                <a:latin typeface="Times New Roman" panose="02020603050405020304" pitchFamily="18" charset="0"/>
                <a:cs typeface="Times New Roman" panose="02020603050405020304" pitchFamily="18" charset="0"/>
              </a:rPr>
              <a:t>Sepitonic</a:t>
            </a:r>
            <a:r>
              <a:rPr lang="ru-RU" sz="1200" dirty="0" smtClean="0">
                <a:latin typeface="Times New Roman" panose="02020603050405020304" pitchFamily="18" charset="0"/>
                <a:cs typeface="Times New Roman" panose="02020603050405020304" pitchFamily="18" charset="0"/>
              </a:rPr>
              <a:t> ® усиливает энергетический баланс клеток, который осуществляется в митохондриях и внутри цитоплазмы.</a:t>
            </a:r>
            <a:br>
              <a:rPr lang="ru-RU" sz="1200" dirty="0" smtClean="0">
                <a:latin typeface="Times New Roman" panose="02020603050405020304" pitchFamily="18" charset="0"/>
                <a:cs typeface="Times New Roman" panose="02020603050405020304" pitchFamily="18" charset="0"/>
              </a:rPr>
            </a:br>
            <a:r>
              <a:rPr lang="ru-RU" sz="1200" b="1" i="1" dirty="0" err="1" smtClean="0">
                <a:latin typeface="Times New Roman" panose="02020603050405020304" pitchFamily="18" charset="0"/>
                <a:cs typeface="Times New Roman" panose="02020603050405020304" pitchFamily="18" charset="0"/>
              </a:rPr>
              <a:t>Трегалоза</a:t>
            </a:r>
            <a:r>
              <a:rPr lang="ru-RU" sz="1200" b="1" i="1" dirty="0" smtClean="0">
                <a:latin typeface="Times New Roman" panose="02020603050405020304" pitchFamily="18" charset="0"/>
                <a:cs typeface="Times New Roman" panose="02020603050405020304" pitchFamily="18" charset="0"/>
              </a:rPr>
              <a:t> </a:t>
            </a:r>
            <a:r>
              <a:rPr lang="ru-RU" sz="1200" b="0" i="1" dirty="0" smtClean="0">
                <a:solidFill>
                  <a:srgbClr val="008388"/>
                </a:solidFill>
                <a:latin typeface="+mn-lt"/>
                <a:cs typeface="Times New Roman" panose="02020603050405020304" pitchFamily="18" charset="0"/>
              </a:rPr>
              <a:t>–</a:t>
            </a:r>
            <a:r>
              <a:rPr lang="ru-RU" sz="1200" b="1" i="1" dirty="0" smtClean="0">
                <a:latin typeface="Times New Roman" panose="02020603050405020304" pitchFamily="18" charset="0"/>
                <a:cs typeface="Times New Roman" panose="02020603050405020304" pitchFamily="18" charset="0"/>
              </a:rPr>
              <a:t> </a:t>
            </a:r>
            <a:r>
              <a:rPr lang="ru-RU" sz="1200" dirty="0" smtClean="0">
                <a:latin typeface="Times New Roman" panose="02020603050405020304" pitchFamily="18" charset="0"/>
                <a:cs typeface="Times New Roman" panose="02020603050405020304" pitchFamily="18" charset="0"/>
              </a:rPr>
              <a:t>важный метаболит </a:t>
            </a:r>
            <a:r>
              <a:rPr lang="ru-RU" sz="1200" dirty="0" err="1" smtClean="0">
                <a:latin typeface="Times New Roman" panose="02020603050405020304" pitchFamily="18" charset="0"/>
                <a:cs typeface="Times New Roman" panose="02020603050405020304" pitchFamily="18" charset="0"/>
              </a:rPr>
              <a:t>пропионовокислых</a:t>
            </a:r>
            <a:r>
              <a:rPr lang="ru-RU" sz="1200" dirty="0" smtClean="0">
                <a:latin typeface="Times New Roman" panose="02020603050405020304" pitchFamily="18" charset="0"/>
                <a:cs typeface="Times New Roman" panose="02020603050405020304" pitchFamily="18" charset="0"/>
              </a:rPr>
              <a:t> бактерий. Стимулирует </a:t>
            </a:r>
            <a:r>
              <a:rPr lang="ru-RU" sz="1200" dirty="0" err="1" smtClean="0">
                <a:latin typeface="Times New Roman" panose="02020603050405020304" pitchFamily="18" charset="0"/>
                <a:cs typeface="Times New Roman" panose="02020603050405020304" pitchFamily="18" charset="0"/>
              </a:rPr>
              <a:t>аутофагию</a:t>
            </a:r>
            <a:r>
              <a:rPr lang="ru-RU" sz="1200" dirty="0" smtClean="0">
                <a:latin typeface="Times New Roman" panose="02020603050405020304" pitchFamily="18" charset="0"/>
                <a:cs typeface="Times New Roman" panose="02020603050405020304" pitchFamily="18" charset="0"/>
              </a:rPr>
              <a:t> (процесс, когда лизосомы (внутренние органоиды клеток) нашего организма переваривают внутриклеточный мусор) тем самым способствуя обновлению клеток кожи и препятствует ее старению.</a:t>
            </a:r>
            <a:br>
              <a:rPr lang="ru-RU" sz="1200" dirty="0" smtClean="0">
                <a:latin typeface="Times New Roman" panose="02020603050405020304" pitchFamily="18" charset="0"/>
                <a:cs typeface="Times New Roman" panose="02020603050405020304" pitchFamily="18" charset="0"/>
              </a:rPr>
            </a:br>
            <a:r>
              <a:rPr lang="ru-RU" sz="1200" b="1" i="1" dirty="0" smtClean="0">
                <a:latin typeface="Times New Roman" panose="02020603050405020304" pitchFamily="18" charset="0"/>
                <a:cs typeface="Times New Roman" panose="02020603050405020304" pitchFamily="18" charset="0"/>
              </a:rPr>
              <a:t>СО2 </a:t>
            </a:r>
            <a:r>
              <a:rPr lang="ru-RU" sz="1200" b="1" i="1" dirty="0" smtClean="0">
                <a:solidFill>
                  <a:srgbClr val="008388"/>
                </a:solidFill>
                <a:latin typeface="+mn-lt"/>
                <a:cs typeface="Times New Roman" panose="02020603050405020304" pitchFamily="18" charset="0"/>
              </a:rPr>
              <a:t>–</a:t>
            </a:r>
            <a:r>
              <a:rPr lang="ru-RU" sz="1200" b="1" i="1" dirty="0" smtClean="0">
                <a:latin typeface="Times New Roman" panose="02020603050405020304" pitchFamily="18" charset="0"/>
                <a:cs typeface="Times New Roman" panose="02020603050405020304" pitchFamily="18" charset="0"/>
              </a:rPr>
              <a:t> экстракт хлопка </a:t>
            </a:r>
            <a:r>
              <a:rPr lang="ru-RU" sz="1200" dirty="0" smtClean="0">
                <a:latin typeface="Times New Roman" panose="02020603050405020304" pitchFamily="18" charset="0"/>
                <a:cs typeface="Times New Roman" panose="02020603050405020304" pitchFamily="18" charset="0"/>
              </a:rPr>
              <a:t>обладает питательными, смягчающими, увлажняющими, успокаивающими и защитными свойствами. Борется против </a:t>
            </a:r>
            <a:r>
              <a:rPr lang="ru-RU" sz="1200" dirty="0" err="1" smtClean="0">
                <a:latin typeface="Times New Roman" panose="02020603050405020304" pitchFamily="18" charset="0"/>
                <a:cs typeface="Times New Roman" panose="02020603050405020304" pitchFamily="18" charset="0"/>
              </a:rPr>
              <a:t>трансэпидермальной</a:t>
            </a:r>
            <a:r>
              <a:rPr lang="ru-RU" sz="1200" dirty="0" smtClean="0">
                <a:latin typeface="Times New Roman" panose="02020603050405020304" pitchFamily="18" charset="0"/>
                <a:cs typeface="Times New Roman" panose="02020603050405020304" pitchFamily="18" charset="0"/>
              </a:rPr>
              <a:t> потери влаги за счет увлажняющих и защитных свойств. Подходит для чувствительной кожи, склонной к раздражениям.</a:t>
            </a:r>
            <a:br>
              <a:rPr lang="ru-RU" sz="1200" dirty="0" smtClean="0">
                <a:latin typeface="Times New Roman" panose="02020603050405020304" pitchFamily="18" charset="0"/>
                <a:cs typeface="Times New Roman" panose="02020603050405020304" pitchFamily="18" charset="0"/>
              </a:rPr>
            </a:br>
            <a:endParaRPr lang="ru-RU" dirty="0"/>
          </a:p>
        </p:txBody>
      </p:sp>
      <p:sp>
        <p:nvSpPr>
          <p:cNvPr id="4" name="Номер слайда 3"/>
          <p:cNvSpPr>
            <a:spLocks noGrp="1"/>
          </p:cNvSpPr>
          <p:nvPr>
            <p:ph type="sldNum" sz="quarter" idx="10"/>
          </p:nvPr>
        </p:nvSpPr>
        <p:spPr/>
        <p:txBody>
          <a:bodyPr/>
          <a:lstStyle/>
          <a:p>
            <a:fld id="{E7DCE0DF-EE1A-4FF7-AEAD-3107060AECDB}" type="slidenum">
              <a:rPr lang="ru-RU" smtClean="0"/>
              <a:pPr/>
              <a:t>19</a:t>
            </a:fld>
            <a:endParaRPr lang="ru-RU"/>
          </a:p>
        </p:txBody>
      </p:sp>
    </p:spTree>
    <p:extLst>
      <p:ext uri="{BB962C8B-B14F-4D97-AF65-F5344CB8AC3E}">
        <p14:creationId xmlns:p14="http://schemas.microsoft.com/office/powerpoint/2010/main" val="38725266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E7DCE0DF-EE1A-4FF7-AEAD-3107060AECDB}" type="slidenum">
              <a:rPr lang="ru-RU" smtClean="0"/>
              <a:pPr/>
              <a:t>20</a:t>
            </a:fld>
            <a:endParaRPr lang="ru-RU"/>
          </a:p>
        </p:txBody>
      </p:sp>
    </p:spTree>
    <p:extLst>
      <p:ext uri="{BB962C8B-B14F-4D97-AF65-F5344CB8AC3E}">
        <p14:creationId xmlns:p14="http://schemas.microsoft.com/office/powerpoint/2010/main" val="13632382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200" dirty="0" smtClean="0">
                <a:solidFill>
                  <a:srgbClr val="008388"/>
                </a:solidFill>
              </a:rPr>
              <a:t>В программе Преображение принимали участие 40 женщин в возрасте от 24 до 63 лет. 24 из них дошли до конца программы. 11 женщин ежедневно пользовались набором косметики: флюид + тоник + маска (2-3раза в неделю) + крем для лица + сыворотка серии </a:t>
            </a:r>
            <a:r>
              <a:rPr lang="en-US" sz="1200" b="1" dirty="0" err="1" smtClean="0">
                <a:solidFill>
                  <a:srgbClr val="008388"/>
                </a:solidFill>
              </a:rPr>
              <a:t>ProBiocosmetics</a:t>
            </a:r>
            <a:r>
              <a:rPr lang="en-US" sz="1200" dirty="0" smtClean="0">
                <a:solidFill>
                  <a:srgbClr val="008388"/>
                </a:solidFill>
              </a:rPr>
              <a:t> </a:t>
            </a:r>
            <a:r>
              <a:rPr lang="ru-RU" sz="1200" dirty="0" smtClean="0">
                <a:solidFill>
                  <a:srgbClr val="008388"/>
                </a:solidFill>
              </a:rPr>
              <a:t>+ </a:t>
            </a:r>
            <a:r>
              <a:rPr lang="ru-RU" sz="1200" dirty="0" err="1" smtClean="0">
                <a:solidFill>
                  <a:srgbClr val="008388"/>
                </a:solidFill>
              </a:rPr>
              <a:t>Гиалуроновый</a:t>
            </a:r>
            <a:r>
              <a:rPr lang="ru-RU" sz="1200" dirty="0" smtClean="0">
                <a:solidFill>
                  <a:srgbClr val="008388"/>
                </a:solidFill>
              </a:rPr>
              <a:t> мусс для умывания и принимали внутрь комплекс АстаМегин. 13 женщин применяли только косметику такой же набор без добавления внутрь микронутриентов.</a:t>
            </a:r>
          </a:p>
          <a:p>
            <a:pPr marL="0" marR="0" indent="0" algn="l" defTabSz="914400" rtl="0" eaLnBrk="1" fontAlgn="auto" latinLnBrk="0" hangingPunct="1">
              <a:lnSpc>
                <a:spcPct val="100000"/>
              </a:lnSpc>
              <a:spcBef>
                <a:spcPts val="0"/>
              </a:spcBef>
              <a:spcAft>
                <a:spcPts val="0"/>
              </a:spcAft>
              <a:buClrTx/>
              <a:buSzTx/>
              <a:buFontTx/>
              <a:buNone/>
              <a:tabLst/>
              <a:defRPr/>
            </a:pPr>
            <a:endParaRPr lang="ru-RU" sz="1200" dirty="0" smtClean="0">
              <a:solidFill>
                <a:srgbClr val="008388"/>
              </a:solidFill>
            </a:endParaRPr>
          </a:p>
          <a:p>
            <a:pPr marL="0" marR="0" indent="0" algn="l" defTabSz="914400" rtl="0" eaLnBrk="1" fontAlgn="auto" latinLnBrk="0" hangingPunct="1">
              <a:lnSpc>
                <a:spcPct val="100000"/>
              </a:lnSpc>
              <a:spcBef>
                <a:spcPts val="0"/>
              </a:spcBef>
              <a:spcAft>
                <a:spcPts val="0"/>
              </a:spcAft>
              <a:buClrTx/>
              <a:buSzTx/>
              <a:buFontTx/>
              <a:buNone/>
              <a:tabLst/>
              <a:defRPr/>
            </a:pPr>
            <a:r>
              <a:rPr lang="ru-RU" sz="1200" dirty="0" smtClean="0">
                <a:solidFill>
                  <a:srgbClr val="008388"/>
                </a:solidFill>
              </a:rPr>
              <a:t>Мы видим по</a:t>
            </a:r>
            <a:r>
              <a:rPr lang="ru-RU" sz="1200" baseline="0" dirty="0" smtClean="0">
                <a:solidFill>
                  <a:srgbClr val="008388"/>
                </a:solidFill>
              </a:rPr>
              <a:t> результатам, что прием </a:t>
            </a:r>
            <a:r>
              <a:rPr lang="ru-RU" sz="1200" baseline="0" dirty="0" err="1" smtClean="0">
                <a:solidFill>
                  <a:srgbClr val="008388"/>
                </a:solidFill>
              </a:rPr>
              <a:t>АстаМегина</a:t>
            </a:r>
            <a:r>
              <a:rPr lang="ru-RU" sz="1200" baseline="0" dirty="0" smtClean="0">
                <a:solidFill>
                  <a:srgbClr val="008388"/>
                </a:solidFill>
              </a:rPr>
              <a:t> совместно с </a:t>
            </a:r>
            <a:r>
              <a:rPr lang="ru-RU" sz="1200" baseline="0" dirty="0" err="1" smtClean="0">
                <a:solidFill>
                  <a:srgbClr val="008388"/>
                </a:solidFill>
              </a:rPr>
              <a:t>уходовой</a:t>
            </a:r>
            <a:r>
              <a:rPr lang="ru-RU" sz="1200" baseline="0" dirty="0" smtClean="0">
                <a:solidFill>
                  <a:srgbClr val="008388"/>
                </a:solidFill>
              </a:rPr>
              <a:t> косметикой дает более устойчивый положительный эффект в группе пациенток как в средних показателях, так и в максимальных.  </a:t>
            </a:r>
            <a:r>
              <a:rPr lang="ru-RU" sz="1200" baseline="0" dirty="0" err="1" smtClean="0">
                <a:solidFill>
                  <a:srgbClr val="008388"/>
                </a:solidFill>
              </a:rPr>
              <a:t>Уходовые</a:t>
            </a:r>
            <a:r>
              <a:rPr lang="ru-RU" sz="1200" baseline="0" dirty="0" smtClean="0">
                <a:solidFill>
                  <a:srgbClr val="008388"/>
                </a:solidFill>
              </a:rPr>
              <a:t> процедуры позволили улучшить состояние кожи по таким показателям, как увлажненность и эластичность в среднем на 12-15 и 7-11% соответственно. Способствовали сужению пор и уменьшению высыпаний. У некоторых участниц начало использования косметики спровоцировало обострение, такое бывает вначале лечения, что немного «подпортило» нам статистику. Более длительное применение, как правило, приводит к дальнейшей нормализации этих показателей.</a:t>
            </a:r>
          </a:p>
          <a:p>
            <a:pPr marL="0" marR="0" indent="0" algn="l" defTabSz="914400" rtl="0" eaLnBrk="1" fontAlgn="auto" latinLnBrk="0" hangingPunct="1">
              <a:lnSpc>
                <a:spcPct val="100000"/>
              </a:lnSpc>
              <a:spcBef>
                <a:spcPts val="0"/>
              </a:spcBef>
              <a:spcAft>
                <a:spcPts val="0"/>
              </a:spcAft>
              <a:buClrTx/>
              <a:buSzTx/>
              <a:buFontTx/>
              <a:buNone/>
              <a:tabLst/>
              <a:defRPr/>
            </a:pPr>
            <a:r>
              <a:rPr lang="ru-RU" sz="1200" baseline="0" dirty="0" smtClean="0">
                <a:solidFill>
                  <a:srgbClr val="008388"/>
                </a:solidFill>
              </a:rPr>
              <a:t>Очень хорошие и значимые результаты мы получили по показателям «снижение пигментации» и «уменьшение глубины морщин»: в среднем на 24 и на 12-19% соответственно.</a:t>
            </a:r>
            <a:endParaRPr lang="ru-RU" sz="1200" dirty="0" smtClean="0">
              <a:solidFill>
                <a:srgbClr val="008388"/>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ru-RU" sz="1200" dirty="0" smtClean="0">
              <a:solidFill>
                <a:srgbClr val="008388"/>
              </a:solidFill>
            </a:endParaRPr>
          </a:p>
          <a:p>
            <a:endParaRPr lang="ru-RU" dirty="0"/>
          </a:p>
        </p:txBody>
      </p:sp>
      <p:sp>
        <p:nvSpPr>
          <p:cNvPr id="4" name="Номер слайда 3"/>
          <p:cNvSpPr>
            <a:spLocks noGrp="1"/>
          </p:cNvSpPr>
          <p:nvPr>
            <p:ph type="sldNum" sz="quarter" idx="10"/>
          </p:nvPr>
        </p:nvSpPr>
        <p:spPr/>
        <p:txBody>
          <a:bodyPr/>
          <a:lstStyle/>
          <a:p>
            <a:fld id="{E7DCE0DF-EE1A-4FF7-AEAD-3107060AECDB}" type="slidenum">
              <a:rPr lang="ru-RU" smtClean="0"/>
              <a:pPr/>
              <a:t>28</a:t>
            </a:fld>
            <a:endParaRPr lang="ru-RU"/>
          </a:p>
        </p:txBody>
      </p:sp>
    </p:spTree>
    <p:extLst>
      <p:ext uri="{BB962C8B-B14F-4D97-AF65-F5344CB8AC3E}">
        <p14:creationId xmlns:p14="http://schemas.microsoft.com/office/powerpoint/2010/main" val="27938648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ru-RU" sz="1200" dirty="0" smtClean="0">
              <a:solidFill>
                <a:srgbClr val="008388"/>
              </a:solidFill>
            </a:endParaRPr>
          </a:p>
          <a:p>
            <a:r>
              <a:rPr lang="ru-RU" dirty="0" smtClean="0"/>
              <a:t>Здесь мы видим значительное</a:t>
            </a:r>
            <a:r>
              <a:rPr lang="ru-RU" baseline="0" dirty="0" smtClean="0"/>
              <a:t> отличие в результатах в зависимости от того, регулярно ли мы применяем все </a:t>
            </a:r>
            <a:r>
              <a:rPr lang="ru-RU" baseline="0" dirty="0" err="1" smtClean="0"/>
              <a:t>уходовые</a:t>
            </a:r>
            <a:r>
              <a:rPr lang="ru-RU" baseline="0" dirty="0" smtClean="0"/>
              <a:t> процедуры или пользуемся время от времени. На графиках пациентка 50 лет получила улучшение состояния своей кожи по всем показателям. Синий столбец показывает показатели до начала применения косметики, красные </a:t>
            </a:r>
            <a:r>
              <a:rPr lang="ru-RU" sz="1200" b="0" i="1" dirty="0" smtClean="0">
                <a:solidFill>
                  <a:srgbClr val="008388"/>
                </a:solidFill>
                <a:latin typeface="+mn-lt"/>
                <a:cs typeface="Times New Roman" panose="02020603050405020304" pitchFamily="18" charset="0"/>
              </a:rPr>
              <a:t>–</a:t>
            </a:r>
            <a:r>
              <a:rPr lang="ru-RU" baseline="0" dirty="0" smtClean="0"/>
              <a:t> после.</a:t>
            </a:r>
            <a:endParaRPr lang="ru-RU" dirty="0"/>
          </a:p>
        </p:txBody>
      </p:sp>
      <p:sp>
        <p:nvSpPr>
          <p:cNvPr id="4" name="Номер слайда 3"/>
          <p:cNvSpPr>
            <a:spLocks noGrp="1"/>
          </p:cNvSpPr>
          <p:nvPr>
            <p:ph type="sldNum" sz="quarter" idx="10"/>
          </p:nvPr>
        </p:nvSpPr>
        <p:spPr/>
        <p:txBody>
          <a:bodyPr/>
          <a:lstStyle/>
          <a:p>
            <a:fld id="{E7DCE0DF-EE1A-4FF7-AEAD-3107060AECDB}" type="slidenum">
              <a:rPr lang="ru-RU" smtClean="0"/>
              <a:pPr/>
              <a:t>29</a:t>
            </a:fld>
            <a:endParaRPr lang="ru-RU"/>
          </a:p>
        </p:txBody>
      </p:sp>
    </p:spTree>
    <p:extLst>
      <p:ext uri="{BB962C8B-B14F-4D97-AF65-F5344CB8AC3E}">
        <p14:creationId xmlns:p14="http://schemas.microsoft.com/office/powerpoint/2010/main" val="105585705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E7DCE0DF-EE1A-4FF7-AEAD-3107060AECDB}" type="slidenum">
              <a:rPr lang="ru-RU" smtClean="0"/>
              <a:pPr/>
              <a:t>30</a:t>
            </a:fld>
            <a:endParaRPr lang="ru-RU"/>
          </a:p>
        </p:txBody>
      </p:sp>
    </p:spTree>
    <p:extLst>
      <p:ext uri="{BB962C8B-B14F-4D97-AF65-F5344CB8AC3E}">
        <p14:creationId xmlns:p14="http://schemas.microsoft.com/office/powerpoint/2010/main" val="25924467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E7DCE0DF-EE1A-4FF7-AEAD-3107060AECDB}" type="slidenum">
              <a:rPr lang="ru-RU" smtClean="0"/>
              <a:pPr/>
              <a:t>33</a:t>
            </a:fld>
            <a:endParaRPr lang="ru-RU"/>
          </a:p>
        </p:txBody>
      </p:sp>
    </p:spTree>
    <p:extLst>
      <p:ext uri="{BB962C8B-B14F-4D97-AF65-F5344CB8AC3E}">
        <p14:creationId xmlns:p14="http://schemas.microsoft.com/office/powerpoint/2010/main" val="40252070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F81E13B8-9E30-4B96-8428-F68F380F99CD}" type="datetimeFigureOut">
              <a:rPr lang="ru-RU" smtClean="0"/>
              <a:pPr/>
              <a:t>29.04.2021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5F8D615-E86B-4E89-BA1E-C8914A267C50}"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F81E13B8-9E30-4B96-8428-F68F380F99CD}" type="datetimeFigureOut">
              <a:rPr lang="ru-RU" smtClean="0"/>
              <a:pPr/>
              <a:t>29.04.2021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5F8D615-E86B-4E89-BA1E-C8914A267C50}"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F81E13B8-9E30-4B96-8428-F68F380F99CD}" type="datetimeFigureOut">
              <a:rPr lang="ru-RU" smtClean="0"/>
              <a:pPr/>
              <a:t>29.04.2021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5F8D615-E86B-4E89-BA1E-C8914A267C50}"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F81E13B8-9E30-4B96-8428-F68F380F99CD}" type="datetimeFigureOut">
              <a:rPr lang="ru-RU" smtClean="0"/>
              <a:pPr/>
              <a:t>29.04.2021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5F8D615-E86B-4E89-BA1E-C8914A267C50}"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F81E13B8-9E30-4B96-8428-F68F380F99CD}" type="datetimeFigureOut">
              <a:rPr lang="ru-RU" smtClean="0"/>
              <a:pPr/>
              <a:t>29.04.2021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25F8D615-E86B-4E89-BA1E-C8914A267C50}"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F81E13B8-9E30-4B96-8428-F68F380F99CD}" type="datetimeFigureOut">
              <a:rPr lang="ru-RU" smtClean="0"/>
              <a:pPr/>
              <a:t>29.04.2021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25F8D615-E86B-4E89-BA1E-C8914A267C50}"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F81E13B8-9E30-4B96-8428-F68F380F99CD}" type="datetimeFigureOut">
              <a:rPr lang="ru-RU" smtClean="0"/>
              <a:pPr/>
              <a:t>29.04.2021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25F8D615-E86B-4E89-BA1E-C8914A267C50}"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F81E13B8-9E30-4B96-8428-F68F380F99CD}" type="datetimeFigureOut">
              <a:rPr lang="ru-RU" smtClean="0"/>
              <a:pPr/>
              <a:t>29.04.2021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5F8D615-E86B-4E89-BA1E-C8914A267C50}"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F81E13B8-9E30-4B96-8428-F68F380F99CD}" type="datetimeFigureOut">
              <a:rPr lang="ru-RU" smtClean="0"/>
              <a:pPr/>
              <a:t>29.04.2021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5F8D615-E86B-4E89-BA1E-C8914A267C50}"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F81E13B8-9E30-4B96-8428-F68F380F99CD}" type="datetimeFigureOut">
              <a:rPr lang="ru-RU" smtClean="0"/>
              <a:pPr/>
              <a:t>29.04.2021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5F8D615-E86B-4E89-BA1E-C8914A267C50}"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F81E13B8-9E30-4B96-8428-F68F380F99CD}" type="datetimeFigureOut">
              <a:rPr lang="ru-RU" smtClean="0"/>
              <a:pPr/>
              <a:t>29.04.2021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5F8D615-E86B-4E89-BA1E-C8914A267C50}"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1E13B8-9E30-4B96-8428-F68F380F99CD}" type="datetimeFigureOut">
              <a:rPr lang="ru-RU" smtClean="0"/>
              <a:pPr/>
              <a:t>29.04.2021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5F8D615-E86B-4E89-BA1E-C8914A267C50}"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 Id="rId9"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10" Type="http://schemas.openxmlformats.org/officeDocument/2006/relationships/image" Target="../media/image14.png"/><Relationship Id="rId4" Type="http://schemas.openxmlformats.org/officeDocument/2006/relationships/image" Target="../media/image6.png"/><Relationship Id="rId9" Type="http://schemas.openxmlformats.org/officeDocument/2006/relationships/image" Target="../media/image11.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 Id="rId9" Type="http://schemas.openxmlformats.org/officeDocument/2006/relationships/image" Target="../media/image11.png"/></Relationships>
</file>

<file path=ppt/slides/_rels/slide10.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 Id="rId9"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2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chart" Target="../charts/chart2.xml"/></Relationships>
</file>

<file path=ppt/slides/_rels/slide29.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chart" Target="../charts/chart4.xml"/></Relationships>
</file>

<file path=ppt/slides/_rels/slide3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3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63" y="0"/>
            <a:ext cx="913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6147" name="Прямоугольник 6"/>
          <p:cNvSpPr>
            <a:spLocks noChangeArrowheads="1"/>
          </p:cNvSpPr>
          <p:nvPr/>
        </p:nvSpPr>
        <p:spPr bwMode="auto">
          <a:xfrm>
            <a:off x="0" y="4076701"/>
            <a:ext cx="5868144" cy="1872580"/>
          </a:xfrm>
          <a:prstGeom prst="rect">
            <a:avLst/>
          </a:prstGeom>
          <a:solidFill>
            <a:schemeClr val="bg1"/>
          </a:solidFill>
          <a:ln w="9525" algn="ctr">
            <a:solidFill>
              <a:schemeClr val="bg1"/>
            </a:solidFill>
            <a:round/>
            <a:headEnd/>
            <a:tailEnd/>
          </a:ln>
        </p:spPr>
        <p:txBody>
          <a:bodyPr/>
          <a:lstStyle/>
          <a:p>
            <a:pPr eaLnBrk="1">
              <a:lnSpc>
                <a:spcPct val="93000"/>
              </a:lnSpc>
              <a:buClr>
                <a:srgbClr val="000000"/>
              </a:buClr>
              <a:buSzPct val="100000"/>
              <a:buFont typeface="Times New Roman" panose="02020603050405020304" pitchFamily="18" charset="0"/>
              <a:buNone/>
            </a:pPr>
            <a:r>
              <a:rPr lang="ru-RU" altLang="ru-RU" sz="1600" dirty="0" smtClean="0"/>
              <a:t> </a:t>
            </a:r>
            <a:endParaRPr lang="ru-RU" altLang="ru-RU" sz="1600" dirty="0"/>
          </a:p>
        </p:txBody>
      </p:sp>
      <p:sp>
        <p:nvSpPr>
          <p:cNvPr id="6148" name="Rectangle 2"/>
          <p:cNvSpPr>
            <a:spLocks noChangeArrowheads="1"/>
          </p:cNvSpPr>
          <p:nvPr/>
        </p:nvSpPr>
        <p:spPr bwMode="auto">
          <a:xfrm>
            <a:off x="1619250" y="2276475"/>
            <a:ext cx="3671888"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pPr eaLnBrk="1">
              <a:lnSpc>
                <a:spcPct val="93000"/>
              </a:lnSpc>
              <a:buClr>
                <a:srgbClr val="000000"/>
              </a:buClr>
              <a:buSzPct val="100000"/>
              <a:buFont typeface="Times New Roman" panose="02020603050405020304" pitchFamily="18" charset="0"/>
              <a:buNone/>
            </a:pPr>
            <a:endParaRPr lang="ru-RU" altLang="ru-RU"/>
          </a:p>
        </p:txBody>
      </p:sp>
      <p:sp>
        <p:nvSpPr>
          <p:cNvPr id="6149" name="Rectangle 3"/>
          <p:cNvSpPr>
            <a:spLocks noChangeArrowheads="1"/>
          </p:cNvSpPr>
          <p:nvPr/>
        </p:nvSpPr>
        <p:spPr bwMode="auto">
          <a:xfrm>
            <a:off x="467544" y="4219575"/>
            <a:ext cx="5760639" cy="938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lstStyle>
            <a:lvl1pPr>
              <a:lnSpc>
                <a:spcPct val="102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Microsoft YaHei" panose="020B0503020204020204" pitchFamily="34" charset="-122"/>
              </a:defRPr>
            </a:lvl1pPr>
            <a:lvl2pPr>
              <a:lnSpc>
                <a:spcPct val="102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Microsoft YaHei" panose="020B0503020204020204" pitchFamily="34" charset="-122"/>
              </a:defRPr>
            </a:lvl2pPr>
            <a:lvl3pPr>
              <a:lnSpc>
                <a:spcPct val="102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Microsoft YaHei" panose="020B0503020204020204" pitchFamily="34" charset="-122"/>
              </a:defRPr>
            </a:lvl3pPr>
            <a:lvl4pPr>
              <a:lnSpc>
                <a:spcPct val="102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Microsoft YaHei" panose="020B0503020204020204" pitchFamily="34" charset="-122"/>
              </a:defRPr>
            </a:lvl4pPr>
            <a:lvl5pPr>
              <a:lnSpc>
                <a:spcPct val="102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Microsoft YaHei" panose="020B0503020204020204" pitchFamily="34" charset="-122"/>
              </a:defRPr>
            </a:lvl5pPr>
            <a:lvl6pPr marL="2514600" indent="-228600" defTabSz="449263" eaLnBrk="0" fontAlgn="base" hangingPunct="0">
              <a:lnSpc>
                <a:spcPct val="102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Microsoft YaHei" panose="020B0503020204020204" pitchFamily="34" charset="-122"/>
              </a:defRPr>
            </a:lvl6pPr>
            <a:lvl7pPr marL="2971800" indent="-228600" defTabSz="449263" eaLnBrk="0" fontAlgn="base" hangingPunct="0">
              <a:lnSpc>
                <a:spcPct val="102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Microsoft YaHei" panose="020B0503020204020204" pitchFamily="34" charset="-122"/>
              </a:defRPr>
            </a:lvl7pPr>
            <a:lvl8pPr marL="3429000" indent="-228600" defTabSz="449263" eaLnBrk="0" fontAlgn="base" hangingPunct="0">
              <a:lnSpc>
                <a:spcPct val="102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Microsoft YaHei" panose="020B0503020204020204" pitchFamily="34" charset="-122"/>
              </a:defRPr>
            </a:lvl8pPr>
            <a:lvl9pPr marL="3886200" indent="-228600" defTabSz="449263" eaLnBrk="0" fontAlgn="base" hangingPunct="0">
              <a:lnSpc>
                <a:spcPct val="102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Microsoft YaHei" panose="020B0503020204020204" pitchFamily="34" charset="-122"/>
              </a:defRPr>
            </a:lvl9pPr>
          </a:lstStyle>
          <a:p>
            <a:pPr>
              <a:lnSpc>
                <a:spcPct val="100000"/>
              </a:lnSpc>
              <a:spcAft>
                <a:spcPct val="0"/>
              </a:spcAft>
              <a:buClrTx/>
            </a:pPr>
            <a:r>
              <a:rPr lang="ru-RU" altLang="ru-RU" sz="2400" b="1" dirty="0" smtClean="0"/>
              <a:t>ПОНОМАРЕНКО Елена </a:t>
            </a:r>
          </a:p>
          <a:p>
            <a:pPr>
              <a:lnSpc>
                <a:spcPct val="100000"/>
              </a:lnSpc>
              <a:spcAft>
                <a:spcPct val="0"/>
              </a:spcAft>
              <a:buClrTx/>
            </a:pPr>
            <a:r>
              <a:rPr lang="ru-RU" altLang="ru-RU" sz="1600" dirty="0"/>
              <a:t>Э</a:t>
            </a:r>
            <a:r>
              <a:rPr lang="ru-RU" altLang="ru-RU" sz="1600" dirty="0" smtClean="0"/>
              <a:t>ксперт </a:t>
            </a:r>
            <a:r>
              <a:rPr lang="ru-RU" altLang="ru-RU" sz="1600" dirty="0"/>
              <a:t>по развитию </a:t>
            </a:r>
            <a:r>
              <a:rPr lang="ru-RU" altLang="ru-RU" sz="1600" dirty="0" err="1" smtClean="0"/>
              <a:t>бьюти</a:t>
            </a:r>
            <a:r>
              <a:rPr lang="ru-RU" altLang="ru-RU" sz="1600" dirty="0" smtClean="0"/>
              <a:t>-направлений </a:t>
            </a:r>
            <a:r>
              <a:rPr lang="ru-RU" altLang="ru-RU" sz="1600" dirty="0" err="1"/>
              <a:t>Артлайф</a:t>
            </a:r>
            <a:r>
              <a:rPr lang="ru-RU" altLang="ru-RU" sz="1600" dirty="0"/>
              <a:t>, </a:t>
            </a:r>
            <a:endParaRPr lang="ru-RU" altLang="ru-RU" sz="1600" dirty="0" smtClean="0"/>
          </a:p>
          <a:p>
            <a:pPr>
              <a:lnSpc>
                <a:spcPct val="100000"/>
              </a:lnSpc>
              <a:spcAft>
                <a:spcPct val="0"/>
              </a:spcAft>
              <a:buClrTx/>
            </a:pPr>
            <a:r>
              <a:rPr lang="ru-RU" altLang="ru-RU" sz="1600" dirty="0" smtClean="0"/>
              <a:t>партнёр компании </a:t>
            </a:r>
            <a:r>
              <a:rPr lang="ru-RU" altLang="ru-RU" sz="1600" dirty="0"/>
              <a:t>в статусе </a:t>
            </a:r>
            <a:r>
              <a:rPr lang="ru-RU" altLang="ru-RU" sz="1600" dirty="0" smtClean="0"/>
              <a:t>Президент (Ростов-на-Дону</a:t>
            </a:r>
            <a:r>
              <a:rPr lang="ru-RU" altLang="ru-RU" sz="1600" dirty="0"/>
              <a:t>)</a:t>
            </a:r>
          </a:p>
          <a:p>
            <a:pPr>
              <a:lnSpc>
                <a:spcPct val="100000"/>
              </a:lnSpc>
              <a:spcAft>
                <a:spcPct val="0"/>
              </a:spcAft>
              <a:buClrTx/>
            </a:pPr>
            <a:r>
              <a:rPr lang="ru-RU" altLang="ru-RU" sz="2400" b="1" dirty="0" smtClean="0"/>
              <a:t>МАЛАХОВА Антонина </a:t>
            </a:r>
          </a:p>
          <a:p>
            <a:pPr>
              <a:lnSpc>
                <a:spcPct val="100000"/>
              </a:lnSpc>
              <a:spcAft>
                <a:spcPct val="0"/>
              </a:spcAft>
              <a:buClrTx/>
            </a:pPr>
            <a:r>
              <a:rPr lang="ru-RU" altLang="ru-RU" sz="1600" dirty="0" smtClean="0"/>
              <a:t>Косметолог</a:t>
            </a:r>
            <a:endParaRPr lang="ru-RU" altLang="ru-RU" sz="1600" dirty="0"/>
          </a:p>
          <a:p>
            <a:pPr>
              <a:lnSpc>
                <a:spcPct val="100000"/>
              </a:lnSpc>
              <a:spcAft>
                <a:spcPct val="0"/>
              </a:spcAft>
              <a:buClrTx/>
            </a:pPr>
            <a:r>
              <a:rPr lang="ru-RU" altLang="ru-RU" sz="2400" dirty="0" smtClean="0"/>
              <a:t> </a:t>
            </a:r>
            <a:endParaRPr lang="ru-RU" altLang="ru-RU" sz="2400" dirty="0"/>
          </a:p>
          <a:p>
            <a:pPr>
              <a:lnSpc>
                <a:spcPts val="1800"/>
              </a:lnSpc>
              <a:spcAft>
                <a:spcPct val="0"/>
              </a:spcAft>
              <a:buClrTx/>
            </a:pPr>
            <a:endParaRPr lang="ru-RU" altLang="ru-RU" sz="2400" b="1" dirty="0"/>
          </a:p>
          <a:p>
            <a:pPr>
              <a:lnSpc>
                <a:spcPts val="1800"/>
              </a:lnSpc>
              <a:spcAft>
                <a:spcPct val="0"/>
              </a:spcAft>
              <a:buClrTx/>
            </a:pPr>
            <a:r>
              <a:rPr lang="ru-RU" altLang="ru-RU" sz="2400" b="1" dirty="0" smtClean="0"/>
              <a:t> </a:t>
            </a:r>
            <a:endParaRPr lang="ru-RU" altLang="ru-RU" sz="2400" b="1" dirty="0"/>
          </a:p>
        </p:txBody>
      </p:sp>
      <p:sp>
        <p:nvSpPr>
          <p:cNvPr id="6150" name="Rectangle 4"/>
          <p:cNvSpPr>
            <a:spLocks noChangeArrowheads="1"/>
          </p:cNvSpPr>
          <p:nvPr/>
        </p:nvSpPr>
        <p:spPr bwMode="auto">
          <a:xfrm>
            <a:off x="107504" y="5084763"/>
            <a:ext cx="5976663"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lstStyle>
            <a:lvl1pPr>
              <a:lnSpc>
                <a:spcPct val="102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Microsoft YaHei" panose="020B0503020204020204" pitchFamily="34" charset="-122"/>
              </a:defRPr>
            </a:lvl1pPr>
            <a:lvl2pPr>
              <a:lnSpc>
                <a:spcPct val="102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Microsoft YaHei" panose="020B0503020204020204" pitchFamily="34" charset="-122"/>
              </a:defRPr>
            </a:lvl2pPr>
            <a:lvl3pPr>
              <a:lnSpc>
                <a:spcPct val="102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Microsoft YaHei" panose="020B0503020204020204" pitchFamily="34" charset="-122"/>
              </a:defRPr>
            </a:lvl3pPr>
            <a:lvl4pPr>
              <a:lnSpc>
                <a:spcPct val="102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Microsoft YaHei" panose="020B0503020204020204" pitchFamily="34" charset="-122"/>
              </a:defRPr>
            </a:lvl4pPr>
            <a:lvl5pPr>
              <a:lnSpc>
                <a:spcPct val="102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Microsoft YaHei" panose="020B0503020204020204" pitchFamily="34" charset="-122"/>
              </a:defRPr>
            </a:lvl5pPr>
            <a:lvl6pPr marL="2514600" indent="-228600" defTabSz="449263" eaLnBrk="0" fontAlgn="base" hangingPunct="0">
              <a:lnSpc>
                <a:spcPct val="102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Microsoft YaHei" panose="020B0503020204020204" pitchFamily="34" charset="-122"/>
              </a:defRPr>
            </a:lvl6pPr>
            <a:lvl7pPr marL="2971800" indent="-228600" defTabSz="449263" eaLnBrk="0" fontAlgn="base" hangingPunct="0">
              <a:lnSpc>
                <a:spcPct val="102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Microsoft YaHei" panose="020B0503020204020204" pitchFamily="34" charset="-122"/>
              </a:defRPr>
            </a:lvl7pPr>
            <a:lvl8pPr marL="3429000" indent="-228600" defTabSz="449263" eaLnBrk="0" fontAlgn="base" hangingPunct="0">
              <a:lnSpc>
                <a:spcPct val="102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Microsoft YaHei" panose="020B0503020204020204" pitchFamily="34" charset="-122"/>
              </a:defRPr>
            </a:lvl8pPr>
            <a:lvl9pPr marL="3886200" indent="-228600" defTabSz="449263" eaLnBrk="0" fontAlgn="base" hangingPunct="0">
              <a:lnSpc>
                <a:spcPct val="102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Microsoft YaHei" panose="020B0503020204020204" pitchFamily="34" charset="-122"/>
              </a:defRPr>
            </a:lvl9pPr>
          </a:lstStyle>
          <a:p>
            <a:pPr>
              <a:lnSpc>
                <a:spcPct val="100000"/>
              </a:lnSpc>
              <a:spcAft>
                <a:spcPct val="0"/>
              </a:spcAft>
              <a:buClrTx/>
            </a:pPr>
            <a:endParaRPr lang="ru-RU" altLang="ru-RU" sz="1600" dirty="0"/>
          </a:p>
        </p:txBody>
      </p:sp>
      <p:sp>
        <p:nvSpPr>
          <p:cNvPr id="8197" name="Text Box 5"/>
          <p:cNvSpPr txBox="1">
            <a:spLocks noChangeArrowheads="1"/>
          </p:cNvSpPr>
          <p:nvPr/>
        </p:nvSpPr>
        <p:spPr bwMode="auto">
          <a:xfrm>
            <a:off x="467544" y="2133600"/>
            <a:ext cx="4717231" cy="1789113"/>
          </a:xfrm>
          <a:prstGeom prst="rect">
            <a:avLst/>
          </a:prstGeom>
          <a:noFill/>
          <a:ln w="9525" cap="flat">
            <a:noFill/>
            <a:round/>
            <a:headEnd/>
            <a:tailEnd/>
          </a:ln>
          <a:effectLst/>
        </p:spPr>
        <p:txBody>
          <a:bodyPr lIns="90000" tIns="45000" rIns="90000" bIns="45000"/>
          <a:lstStyle/>
          <a:p>
            <a:pPr>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ru-RU" sz="2500" b="1" dirty="0">
                <a:solidFill>
                  <a:srgbClr val="FFFFFF"/>
                </a:solidFill>
                <a:latin typeface="+mj-lt"/>
                <a:ea typeface="Microsoft YaHei" charset="-122"/>
              </a:rPr>
              <a:t>РЕЗУЛЬТАТЫ ПРИМЕНЕНИЯ PROBIOCOSMETICS </a:t>
            </a:r>
          </a:p>
          <a:p>
            <a:pPr>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ru-RU" sz="2500" b="1" dirty="0">
                <a:solidFill>
                  <a:srgbClr val="FFFFFF"/>
                </a:solidFill>
                <a:latin typeface="+mj-lt"/>
                <a:ea typeface="Microsoft YaHei" charset="-122"/>
              </a:rPr>
              <a:t>В РАМКАХ ПРОГРАММЫ ПРЕОБРАЖЕНИЕ</a:t>
            </a:r>
          </a:p>
        </p:txBody>
      </p:sp>
    </p:spTree>
    <p:extLst>
      <p:ext uri="{BB962C8B-B14F-4D97-AF65-F5344CB8AC3E}">
        <p14:creationId xmlns:p14="http://schemas.microsoft.com/office/powerpoint/2010/main" val="1698814158"/>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Объект 1"/>
          <p:cNvPicPr>
            <a:picLocks noGrp="1" noChangeAspect="1"/>
          </p:cNvPicPr>
          <p:nvPr>
            <p:ph idx="1"/>
          </p:nvPr>
        </p:nvPicPr>
        <p:blipFill rotWithShape="1">
          <a:blip r:embed="rId2"/>
          <a:srcRect l="41080" r="7570"/>
          <a:stretch/>
        </p:blipFill>
        <p:spPr>
          <a:xfrm>
            <a:off x="395536" y="418111"/>
            <a:ext cx="3960440" cy="5382834"/>
          </a:xfrm>
          <a:prstGeom prst="rect">
            <a:avLst/>
          </a:prstGeom>
        </p:spPr>
      </p:pic>
      <p:sp>
        <p:nvSpPr>
          <p:cNvPr id="5" name="Заголовок 1"/>
          <p:cNvSpPr>
            <a:spLocks noGrp="1"/>
          </p:cNvSpPr>
          <p:nvPr>
            <p:ph type="title"/>
          </p:nvPr>
        </p:nvSpPr>
        <p:spPr>
          <a:xfrm>
            <a:off x="4716016" y="1532075"/>
            <a:ext cx="4186808" cy="3154905"/>
          </a:xfrm>
        </p:spPr>
        <p:txBody>
          <a:bodyPr anchor="t">
            <a:noAutofit/>
          </a:bodyPr>
          <a:lstStyle/>
          <a:p>
            <a:pPr algn="l">
              <a:lnSpc>
                <a:spcPts val="3200"/>
              </a:lnSpc>
            </a:pPr>
            <a:r>
              <a:rPr lang="ru-RU" sz="2000" dirty="0" smtClean="0">
                <a:solidFill>
                  <a:srgbClr val="008388"/>
                </a:solidFill>
              </a:rPr>
              <a:t>"...</a:t>
            </a:r>
            <a:r>
              <a:rPr lang="ru-RU" sz="2000" dirty="0">
                <a:solidFill>
                  <a:srgbClr val="008388"/>
                </a:solidFill>
              </a:rPr>
              <a:t>что есть красота?</a:t>
            </a:r>
            <a:br>
              <a:rPr lang="ru-RU" sz="2000" dirty="0">
                <a:solidFill>
                  <a:srgbClr val="008388"/>
                </a:solidFill>
              </a:rPr>
            </a:br>
            <a:r>
              <a:rPr lang="ru-RU" sz="2000" dirty="0">
                <a:solidFill>
                  <a:srgbClr val="008388"/>
                </a:solidFill>
              </a:rPr>
              <a:t>И почему её обожествляют люди?</a:t>
            </a:r>
            <a:br>
              <a:rPr lang="ru-RU" sz="2000" dirty="0">
                <a:solidFill>
                  <a:srgbClr val="008388"/>
                </a:solidFill>
              </a:rPr>
            </a:br>
            <a:r>
              <a:rPr lang="ru-RU" sz="2000" dirty="0">
                <a:solidFill>
                  <a:srgbClr val="008388"/>
                </a:solidFill>
              </a:rPr>
              <a:t>Сосуд она, в котором пустота,</a:t>
            </a:r>
            <a:br>
              <a:rPr lang="ru-RU" sz="2000" dirty="0">
                <a:solidFill>
                  <a:srgbClr val="008388"/>
                </a:solidFill>
              </a:rPr>
            </a:br>
            <a:r>
              <a:rPr lang="ru-RU" sz="2000" dirty="0">
                <a:solidFill>
                  <a:srgbClr val="008388"/>
                </a:solidFill>
              </a:rPr>
              <a:t>Или огонь, мерцающий в </a:t>
            </a:r>
            <a:r>
              <a:rPr lang="ru-RU" sz="2000" dirty="0" smtClean="0">
                <a:solidFill>
                  <a:srgbClr val="008388"/>
                </a:solidFill>
              </a:rPr>
              <a:t>сосуде?" </a:t>
            </a:r>
            <a:endParaRPr lang="ru-RU" sz="2000" dirty="0">
              <a:solidFill>
                <a:srgbClr val="008388"/>
              </a:solidFill>
            </a:endParaRPr>
          </a:p>
        </p:txBody>
      </p:sp>
    </p:spTree>
    <p:extLst>
      <p:ext uri="{BB962C8B-B14F-4D97-AF65-F5344CB8AC3E}">
        <p14:creationId xmlns:p14="http://schemas.microsoft.com/office/powerpoint/2010/main" val="34423402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1135285"/>
            <a:ext cx="8229600" cy="4525963"/>
          </a:xfrm>
        </p:spPr>
        <p:txBody>
          <a:bodyPr>
            <a:normAutofit/>
          </a:bodyPr>
          <a:lstStyle/>
          <a:p>
            <a:pPr marL="0" indent="0">
              <a:buNone/>
            </a:pPr>
            <a:r>
              <a:rPr lang="ru-RU" sz="2000" dirty="0">
                <a:solidFill>
                  <a:srgbClr val="008388"/>
                </a:solidFill>
              </a:rPr>
              <a:t>Красота играет ведущую роль </a:t>
            </a:r>
            <a:r>
              <a:rPr lang="ru-RU" sz="2000" dirty="0" smtClean="0">
                <a:solidFill>
                  <a:srgbClr val="008388"/>
                </a:solidFill>
              </a:rPr>
              <a:t>в самоощущении </a:t>
            </a:r>
            <a:r>
              <a:rPr lang="ru-RU" sz="2000" dirty="0">
                <a:solidFill>
                  <a:srgbClr val="008388"/>
                </a:solidFill>
              </a:rPr>
              <a:t>каждой женщины</a:t>
            </a:r>
            <a:r>
              <a:rPr lang="ru-RU" sz="2000" dirty="0" smtClean="0">
                <a:solidFill>
                  <a:srgbClr val="008388"/>
                </a:solidFill>
              </a:rPr>
              <a:t>…</a:t>
            </a:r>
          </a:p>
          <a:p>
            <a:pPr marL="0" indent="0">
              <a:buNone/>
            </a:pPr>
            <a:r>
              <a:rPr lang="ru-RU" sz="2000" dirty="0">
                <a:solidFill>
                  <a:srgbClr val="008388"/>
                </a:solidFill>
              </a:rPr>
              <a:t/>
            </a:r>
            <a:br>
              <a:rPr lang="ru-RU" sz="2000" dirty="0">
                <a:solidFill>
                  <a:srgbClr val="008388"/>
                </a:solidFill>
              </a:rPr>
            </a:br>
            <a:r>
              <a:rPr lang="ru-RU" sz="2000" dirty="0">
                <a:solidFill>
                  <a:srgbClr val="008388"/>
                </a:solidFill>
              </a:rPr>
              <a:t>• </a:t>
            </a:r>
            <a:r>
              <a:rPr lang="ru-RU" sz="2000" b="1" dirty="0">
                <a:solidFill>
                  <a:srgbClr val="008388"/>
                </a:solidFill>
              </a:rPr>
              <a:t>сияющая гладкая кожа</a:t>
            </a:r>
            <a:br>
              <a:rPr lang="ru-RU" sz="2000" b="1" dirty="0">
                <a:solidFill>
                  <a:srgbClr val="008388"/>
                </a:solidFill>
              </a:rPr>
            </a:br>
            <a:r>
              <a:rPr lang="ru-RU" sz="2000" dirty="0">
                <a:solidFill>
                  <a:srgbClr val="008388"/>
                </a:solidFill>
              </a:rPr>
              <a:t>• </a:t>
            </a:r>
            <a:r>
              <a:rPr lang="ru-RU" sz="2000" b="1" dirty="0">
                <a:solidFill>
                  <a:srgbClr val="008388"/>
                </a:solidFill>
              </a:rPr>
              <a:t>задорный блеск в глазах</a:t>
            </a:r>
            <a:br>
              <a:rPr lang="ru-RU" sz="2000" b="1" dirty="0">
                <a:solidFill>
                  <a:srgbClr val="008388"/>
                </a:solidFill>
              </a:rPr>
            </a:br>
            <a:r>
              <a:rPr lang="ru-RU" sz="2000" dirty="0">
                <a:solidFill>
                  <a:srgbClr val="008388"/>
                </a:solidFill>
              </a:rPr>
              <a:t>• </a:t>
            </a:r>
            <a:r>
              <a:rPr lang="ru-RU" sz="2000" b="1" dirty="0">
                <a:solidFill>
                  <a:srgbClr val="008388"/>
                </a:solidFill>
              </a:rPr>
              <a:t>улыбка в любой ситуации</a:t>
            </a:r>
            <a:br>
              <a:rPr lang="ru-RU" sz="2000" b="1" dirty="0">
                <a:solidFill>
                  <a:srgbClr val="008388"/>
                </a:solidFill>
              </a:rPr>
            </a:br>
            <a:r>
              <a:rPr lang="ru-RU" sz="2000" dirty="0">
                <a:solidFill>
                  <a:srgbClr val="008388"/>
                </a:solidFill>
              </a:rPr>
              <a:t>• </a:t>
            </a:r>
            <a:r>
              <a:rPr lang="ru-RU" sz="2000" b="1" dirty="0">
                <a:solidFill>
                  <a:srgbClr val="008388"/>
                </a:solidFill>
              </a:rPr>
              <a:t>хорошая укладка</a:t>
            </a:r>
            <a:br>
              <a:rPr lang="ru-RU" sz="2000" b="1" dirty="0">
                <a:solidFill>
                  <a:srgbClr val="008388"/>
                </a:solidFill>
              </a:rPr>
            </a:br>
            <a:r>
              <a:rPr lang="ru-RU" sz="2000" dirty="0">
                <a:solidFill>
                  <a:srgbClr val="008388"/>
                </a:solidFill>
              </a:rPr>
              <a:t>• </a:t>
            </a:r>
            <a:r>
              <a:rPr lang="ru-RU" sz="2000" b="1" dirty="0">
                <a:solidFill>
                  <a:srgbClr val="008388"/>
                </a:solidFill>
              </a:rPr>
              <a:t>аккуратный маникюр</a:t>
            </a:r>
            <a:br>
              <a:rPr lang="ru-RU" sz="2000" b="1" dirty="0">
                <a:solidFill>
                  <a:srgbClr val="008388"/>
                </a:solidFill>
              </a:rPr>
            </a:br>
            <a:r>
              <a:rPr lang="ru-RU" sz="2000" dirty="0">
                <a:solidFill>
                  <a:srgbClr val="008388"/>
                </a:solidFill>
              </a:rPr>
              <a:t>• </a:t>
            </a:r>
            <a:r>
              <a:rPr lang="ru-RU" sz="2000" b="1" dirty="0">
                <a:solidFill>
                  <a:srgbClr val="008388"/>
                </a:solidFill>
              </a:rPr>
              <a:t>грациозная осанка</a:t>
            </a:r>
            <a:br>
              <a:rPr lang="ru-RU" sz="2000" b="1" dirty="0">
                <a:solidFill>
                  <a:srgbClr val="008388"/>
                </a:solidFill>
              </a:rPr>
            </a:br>
            <a:r>
              <a:rPr lang="ru-RU" sz="2000" dirty="0">
                <a:solidFill>
                  <a:srgbClr val="008388"/>
                </a:solidFill>
              </a:rPr>
              <a:t>• </a:t>
            </a:r>
            <a:r>
              <a:rPr lang="ru-RU" sz="2000" b="1" dirty="0">
                <a:solidFill>
                  <a:srgbClr val="008388"/>
                </a:solidFill>
              </a:rPr>
              <a:t>опрятный </a:t>
            </a:r>
            <a:r>
              <a:rPr lang="ru-RU" sz="2000" b="1" dirty="0" smtClean="0">
                <a:solidFill>
                  <a:srgbClr val="008388"/>
                </a:solidFill>
              </a:rPr>
              <a:t>наряд</a:t>
            </a:r>
          </a:p>
          <a:p>
            <a:pPr marL="0" indent="0">
              <a:buNone/>
            </a:pPr>
            <a:r>
              <a:rPr lang="ru-RU" sz="2000" b="1" dirty="0">
                <a:solidFill>
                  <a:srgbClr val="008388"/>
                </a:solidFill>
              </a:rPr>
              <a:t/>
            </a:r>
            <a:br>
              <a:rPr lang="ru-RU" sz="2000" b="1" dirty="0">
                <a:solidFill>
                  <a:srgbClr val="008388"/>
                </a:solidFill>
              </a:rPr>
            </a:br>
            <a:r>
              <a:rPr lang="ru-RU" sz="2000" dirty="0" smtClean="0">
                <a:solidFill>
                  <a:srgbClr val="008388"/>
                </a:solidFill>
              </a:rPr>
              <a:t>…и </a:t>
            </a:r>
            <a:r>
              <a:rPr lang="ru-RU" sz="2000" dirty="0">
                <a:solidFill>
                  <a:srgbClr val="008388"/>
                </a:solidFill>
              </a:rPr>
              <a:t>восхищенные взгляды как мужчин,</a:t>
            </a:r>
            <a:br>
              <a:rPr lang="ru-RU" sz="2000" dirty="0">
                <a:solidFill>
                  <a:srgbClr val="008388"/>
                </a:solidFill>
              </a:rPr>
            </a:br>
            <a:r>
              <a:rPr lang="ru-RU" sz="2000" dirty="0">
                <a:solidFill>
                  <a:srgbClr val="008388"/>
                </a:solidFill>
              </a:rPr>
              <a:t>так и женщин вам гарантированы!!! </a:t>
            </a:r>
            <a:br>
              <a:rPr lang="ru-RU" sz="2000" dirty="0">
                <a:solidFill>
                  <a:srgbClr val="008388"/>
                </a:solidFill>
              </a:rPr>
            </a:br>
            <a:endParaRPr lang="ru-RU" sz="2000" dirty="0">
              <a:solidFill>
                <a:srgbClr val="008388"/>
              </a:solidFill>
            </a:endParaRPr>
          </a:p>
        </p:txBody>
      </p:sp>
      <p:pic>
        <p:nvPicPr>
          <p:cNvPr id="6" name="Рисунок 5"/>
          <p:cNvPicPr>
            <a:picLocks noChangeAspect="1"/>
          </p:cNvPicPr>
          <p:nvPr/>
        </p:nvPicPr>
        <p:blipFill rotWithShape="1">
          <a:blip r:embed="rId3"/>
          <a:srcRect l="22909" r="22110"/>
          <a:stretch/>
        </p:blipFill>
        <p:spPr>
          <a:xfrm>
            <a:off x="4932040" y="1700808"/>
            <a:ext cx="2592289" cy="3143250"/>
          </a:xfrm>
          <a:prstGeom prst="rect">
            <a:avLst/>
          </a:prstGeom>
        </p:spPr>
      </p:pic>
    </p:spTree>
    <p:extLst>
      <p:ext uri="{BB962C8B-B14F-4D97-AF65-F5344CB8AC3E}">
        <p14:creationId xmlns:p14="http://schemas.microsoft.com/office/powerpoint/2010/main" val="39732144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67544" y="980728"/>
            <a:ext cx="8568952" cy="4525963"/>
          </a:xfrm>
        </p:spPr>
        <p:txBody>
          <a:bodyPr>
            <a:normAutofit/>
          </a:bodyPr>
          <a:lstStyle/>
          <a:p>
            <a:pPr marL="0" indent="0">
              <a:buNone/>
            </a:pPr>
            <a:r>
              <a:rPr lang="ru-RU" sz="2000" dirty="0">
                <a:solidFill>
                  <a:srgbClr val="008388"/>
                </a:solidFill>
              </a:rPr>
              <a:t>НПО </a:t>
            </a:r>
            <a:r>
              <a:rPr lang="ru-RU" sz="2000" dirty="0" smtClean="0">
                <a:solidFill>
                  <a:srgbClr val="008388"/>
                </a:solidFill>
              </a:rPr>
              <a:t>АРТЛАЙФ </a:t>
            </a:r>
            <a:r>
              <a:rPr lang="ru-RU" sz="2000" dirty="0">
                <a:solidFill>
                  <a:srgbClr val="008388"/>
                </a:solidFill>
              </a:rPr>
              <a:t>проводило апробацию </a:t>
            </a:r>
            <a:r>
              <a:rPr lang="ru-RU" sz="2000" dirty="0" err="1" smtClean="0">
                <a:solidFill>
                  <a:srgbClr val="008388"/>
                </a:solidFill>
              </a:rPr>
              <a:t>космецевтической</a:t>
            </a:r>
            <a:r>
              <a:rPr lang="ru-RU" sz="2000" dirty="0" smtClean="0">
                <a:solidFill>
                  <a:srgbClr val="008388"/>
                </a:solidFill>
              </a:rPr>
              <a:t> </a:t>
            </a:r>
            <a:r>
              <a:rPr lang="ru-RU" sz="2000" dirty="0">
                <a:solidFill>
                  <a:srgbClr val="008388"/>
                </a:solidFill>
              </a:rPr>
              <a:t>линии </a:t>
            </a:r>
            <a:r>
              <a:rPr lang="ru-RU" sz="2000" b="1" dirty="0" err="1">
                <a:solidFill>
                  <a:srgbClr val="008388"/>
                </a:solidFill>
              </a:rPr>
              <a:t>ProBiocosmetics</a:t>
            </a:r>
            <a:r>
              <a:rPr lang="ru-RU" sz="2000" b="1" dirty="0">
                <a:solidFill>
                  <a:srgbClr val="008388"/>
                </a:solidFill>
              </a:rPr>
              <a:t> </a:t>
            </a:r>
            <a:r>
              <a:rPr lang="ru-RU" sz="2000" dirty="0">
                <a:solidFill>
                  <a:srgbClr val="008388"/>
                </a:solidFill>
              </a:rPr>
              <a:t> в рамках проекта </a:t>
            </a:r>
            <a:r>
              <a:rPr lang="ru-RU" sz="2000" b="1" dirty="0" smtClean="0">
                <a:solidFill>
                  <a:srgbClr val="008388"/>
                </a:solidFill>
              </a:rPr>
              <a:t>ПРЕОБРАЖЕНИЕ</a:t>
            </a:r>
          </a:p>
          <a:p>
            <a:pPr marL="0" indent="0">
              <a:buNone/>
            </a:pPr>
            <a:r>
              <a:rPr lang="ru-RU" sz="2000" dirty="0">
                <a:solidFill>
                  <a:srgbClr val="008388"/>
                </a:solidFill>
              </a:rPr>
              <a:t>40 участниц </a:t>
            </a:r>
            <a:r>
              <a:rPr lang="ru-RU" sz="2000" dirty="0" smtClean="0">
                <a:solidFill>
                  <a:srgbClr val="008388"/>
                </a:solidFill>
              </a:rPr>
              <a:t>проекта</a:t>
            </a:r>
          </a:p>
          <a:p>
            <a:pPr>
              <a:buFont typeface="Wingdings" panose="05000000000000000000" pitchFamily="2" charset="2"/>
              <a:buChar char="ü"/>
            </a:pPr>
            <a:r>
              <a:rPr lang="ru-RU" sz="2000" dirty="0" smtClean="0">
                <a:solidFill>
                  <a:srgbClr val="008388"/>
                </a:solidFill>
              </a:rPr>
              <a:t>Получили </a:t>
            </a:r>
            <a:r>
              <a:rPr lang="ru-RU" sz="2000" dirty="0">
                <a:solidFill>
                  <a:srgbClr val="008388"/>
                </a:solidFill>
              </a:rPr>
              <a:t>кейс </a:t>
            </a:r>
            <a:r>
              <a:rPr lang="ru-RU" sz="2000" dirty="0" smtClean="0">
                <a:solidFill>
                  <a:srgbClr val="008388"/>
                </a:solidFill>
              </a:rPr>
              <a:t>продукции</a:t>
            </a:r>
          </a:p>
          <a:p>
            <a:pPr>
              <a:buFont typeface="Wingdings" panose="05000000000000000000" pitchFamily="2" charset="2"/>
              <a:buChar char="ü"/>
            </a:pPr>
            <a:r>
              <a:rPr lang="ru-RU" sz="2000" dirty="0" smtClean="0">
                <a:solidFill>
                  <a:srgbClr val="008388"/>
                </a:solidFill>
              </a:rPr>
              <a:t>Прошли </a:t>
            </a:r>
            <a:r>
              <a:rPr lang="ru-RU" sz="2000" dirty="0">
                <a:solidFill>
                  <a:srgbClr val="008388"/>
                </a:solidFill>
              </a:rPr>
              <a:t>анкетирования на субъективные ощущения качественных характеристик </a:t>
            </a:r>
            <a:r>
              <a:rPr lang="ru-RU" sz="2000" dirty="0" smtClean="0">
                <a:solidFill>
                  <a:srgbClr val="008388"/>
                </a:solidFill>
              </a:rPr>
              <a:t>кожи</a:t>
            </a:r>
          </a:p>
          <a:p>
            <a:pPr>
              <a:buFont typeface="Wingdings" panose="05000000000000000000" pitchFamily="2" charset="2"/>
              <a:buChar char="ü"/>
            </a:pPr>
            <a:r>
              <a:rPr lang="ru-RU" sz="2000" dirty="0" smtClean="0">
                <a:solidFill>
                  <a:srgbClr val="008388"/>
                </a:solidFill>
              </a:rPr>
              <a:t>Участвовали </a:t>
            </a:r>
            <a:r>
              <a:rPr lang="ru-RU" sz="2000" dirty="0">
                <a:solidFill>
                  <a:srgbClr val="008388"/>
                </a:solidFill>
              </a:rPr>
              <a:t>в обследовании на </a:t>
            </a:r>
            <a:r>
              <a:rPr lang="ru-RU" sz="2000" dirty="0" err="1" smtClean="0">
                <a:solidFill>
                  <a:srgbClr val="008388"/>
                </a:solidFill>
              </a:rPr>
              <a:t>дерматоскопе</a:t>
            </a:r>
            <a:endParaRPr lang="ru-RU" sz="2000" dirty="0" smtClean="0">
              <a:solidFill>
                <a:srgbClr val="008388"/>
              </a:solidFill>
            </a:endParaRPr>
          </a:p>
          <a:p>
            <a:pPr>
              <a:buFont typeface="Wingdings" panose="05000000000000000000" pitchFamily="2" charset="2"/>
              <a:buChar char="ü"/>
            </a:pPr>
            <a:r>
              <a:rPr lang="ru-RU" sz="2000" dirty="0" smtClean="0">
                <a:solidFill>
                  <a:srgbClr val="008388"/>
                </a:solidFill>
              </a:rPr>
              <a:t>Стали </a:t>
            </a:r>
            <a:r>
              <a:rPr lang="ru-RU" sz="2000" dirty="0">
                <a:solidFill>
                  <a:srgbClr val="008388"/>
                </a:solidFill>
              </a:rPr>
              <a:t>участницами Марафона </a:t>
            </a:r>
            <a:r>
              <a:rPr lang="ru-RU" sz="2000" dirty="0" smtClean="0">
                <a:solidFill>
                  <a:srgbClr val="008388"/>
                </a:solidFill>
              </a:rPr>
              <a:t>Красоты</a:t>
            </a:r>
          </a:p>
          <a:p>
            <a:pPr>
              <a:buFont typeface="Wingdings" panose="05000000000000000000" pitchFamily="2" charset="2"/>
              <a:buChar char="ü"/>
            </a:pPr>
            <a:r>
              <a:rPr lang="ru-RU" sz="2000" dirty="0" smtClean="0">
                <a:solidFill>
                  <a:srgbClr val="008388"/>
                </a:solidFill>
              </a:rPr>
              <a:t>Получали </a:t>
            </a:r>
            <a:r>
              <a:rPr lang="ru-RU" sz="2000" dirty="0">
                <a:solidFill>
                  <a:srgbClr val="008388"/>
                </a:solidFill>
              </a:rPr>
              <a:t>рекомендации по уходу за кожей от практикующих специалистов</a:t>
            </a:r>
          </a:p>
        </p:txBody>
      </p:sp>
      <p:sp>
        <p:nvSpPr>
          <p:cNvPr id="4" name="Объект 2"/>
          <p:cNvSpPr txBox="1">
            <a:spLocks/>
          </p:cNvSpPr>
          <p:nvPr/>
        </p:nvSpPr>
        <p:spPr>
          <a:xfrm>
            <a:off x="467544" y="260647"/>
            <a:ext cx="8208912" cy="64807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ru-RU" sz="4000" b="1" dirty="0" smtClean="0">
                <a:solidFill>
                  <a:srgbClr val="0A634D"/>
                </a:solidFill>
                <a:latin typeface="+mj-lt"/>
              </a:rPr>
              <a:t>Проект ПРЕОБРАЖЕНИЕ</a:t>
            </a:r>
            <a:r>
              <a:rPr lang="ru-RU" sz="4000" dirty="0" smtClean="0">
                <a:solidFill>
                  <a:srgbClr val="0A634D"/>
                </a:solidFill>
                <a:latin typeface="+mj-lt"/>
              </a:rPr>
              <a:t> </a:t>
            </a:r>
            <a:r>
              <a:rPr lang="ru-RU" sz="2800" dirty="0" smtClean="0">
                <a:solidFill>
                  <a:srgbClr val="0A634D"/>
                </a:solidFill>
                <a:latin typeface="+mj-lt"/>
              </a:rPr>
              <a:t/>
            </a:r>
            <a:br>
              <a:rPr lang="ru-RU" sz="2800" dirty="0" smtClean="0">
                <a:solidFill>
                  <a:srgbClr val="0A634D"/>
                </a:solidFill>
                <a:latin typeface="+mj-lt"/>
              </a:rPr>
            </a:br>
            <a:endParaRPr lang="ru-RU" sz="2800" dirty="0">
              <a:solidFill>
                <a:srgbClr val="0A634D"/>
              </a:solidFill>
              <a:latin typeface="+mj-lt"/>
            </a:endParaRPr>
          </a:p>
        </p:txBody>
      </p:sp>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90321" y="4509121"/>
            <a:ext cx="929951" cy="4285254"/>
          </a:xfrm>
          <a:prstGeom prst="rect">
            <a:avLst/>
          </a:prstGeom>
        </p:spPr>
      </p:pic>
      <p:pic>
        <p:nvPicPr>
          <p:cNvPr id="7" name="Рисунок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54189" y="4390606"/>
            <a:ext cx="1219388" cy="4419015"/>
          </a:xfrm>
          <a:prstGeom prst="rect">
            <a:avLst/>
          </a:prstGeom>
        </p:spPr>
      </p:pic>
      <p:pic>
        <p:nvPicPr>
          <p:cNvPr id="8" name="Рисунок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943163" y="4341806"/>
            <a:ext cx="1095874" cy="4631810"/>
          </a:xfrm>
          <a:prstGeom prst="rect">
            <a:avLst/>
          </a:prstGeom>
        </p:spPr>
      </p:pic>
      <p:pic>
        <p:nvPicPr>
          <p:cNvPr id="9" name="Рисунок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962300" y="4526657"/>
            <a:ext cx="869051" cy="4446959"/>
          </a:xfrm>
          <a:prstGeom prst="rect">
            <a:avLst/>
          </a:prstGeom>
        </p:spPr>
      </p:pic>
      <p:pic>
        <p:nvPicPr>
          <p:cNvPr id="10" name="Рисунок 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991800" y="4627086"/>
            <a:ext cx="1084732" cy="3727660"/>
          </a:xfrm>
          <a:prstGeom prst="rect">
            <a:avLst/>
          </a:prstGeom>
        </p:spPr>
      </p:pic>
      <p:pic>
        <p:nvPicPr>
          <p:cNvPr id="11" name="Рисунок 1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762501" y="5179113"/>
            <a:ext cx="556549" cy="2570367"/>
          </a:xfrm>
          <a:prstGeom prst="rect">
            <a:avLst/>
          </a:prstGeom>
        </p:spPr>
      </p:pic>
      <p:pic>
        <p:nvPicPr>
          <p:cNvPr id="12" name="Рисунок 1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682381" y="5123354"/>
            <a:ext cx="538428" cy="2453098"/>
          </a:xfrm>
          <a:prstGeom prst="rect">
            <a:avLst/>
          </a:prstGeom>
        </p:spPr>
      </p:pic>
    </p:spTree>
    <p:extLst>
      <p:ext uri="{BB962C8B-B14F-4D97-AF65-F5344CB8AC3E}">
        <p14:creationId xmlns:p14="http://schemas.microsoft.com/office/powerpoint/2010/main" val="39378011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39552" y="332656"/>
            <a:ext cx="5976664" cy="792088"/>
          </a:xfrm>
        </p:spPr>
        <p:txBody>
          <a:bodyPr>
            <a:noAutofit/>
          </a:bodyPr>
          <a:lstStyle/>
          <a:p>
            <a:pPr marL="0" indent="0">
              <a:buNone/>
            </a:pPr>
            <a:r>
              <a:rPr lang="ru-RU" sz="2800" b="1" dirty="0" smtClean="0">
                <a:solidFill>
                  <a:srgbClr val="0A634D"/>
                </a:solidFill>
              </a:rPr>
              <a:t>Во время проекта ПРЕОБРАЖЕНИЕ мы </a:t>
            </a:r>
            <a:r>
              <a:rPr lang="ru-RU" sz="2800" b="1" dirty="0">
                <a:solidFill>
                  <a:srgbClr val="0A634D"/>
                </a:solidFill>
              </a:rPr>
              <a:t>говорили</a:t>
            </a:r>
            <a:r>
              <a:rPr lang="ru-RU" sz="2800" dirty="0">
                <a:solidFill>
                  <a:srgbClr val="0A634D"/>
                </a:solidFill>
              </a:rPr>
              <a:t> </a:t>
            </a:r>
            <a:r>
              <a:rPr lang="ru-RU" sz="2800" dirty="0"/>
              <a:t/>
            </a:r>
            <a:br>
              <a:rPr lang="ru-RU" sz="2800" dirty="0"/>
            </a:br>
            <a:r>
              <a:rPr lang="ru-RU" sz="2800" dirty="0" smtClean="0">
                <a:solidFill>
                  <a:srgbClr val="0A634D"/>
                </a:solidFill>
                <a:latin typeface="+mj-lt"/>
              </a:rPr>
              <a:t/>
            </a:r>
            <a:br>
              <a:rPr lang="ru-RU" sz="2800" dirty="0" smtClean="0">
                <a:solidFill>
                  <a:srgbClr val="0A634D"/>
                </a:solidFill>
                <a:latin typeface="+mj-lt"/>
              </a:rPr>
            </a:br>
            <a:endParaRPr lang="ru-RU" sz="2800" dirty="0">
              <a:solidFill>
                <a:srgbClr val="0A634D"/>
              </a:solidFill>
              <a:latin typeface="+mj-lt"/>
            </a:endParaRPr>
          </a:p>
        </p:txBody>
      </p:sp>
      <p:sp>
        <p:nvSpPr>
          <p:cNvPr id="2" name="Прямоугольник 1"/>
          <p:cNvSpPr/>
          <p:nvPr/>
        </p:nvSpPr>
        <p:spPr>
          <a:xfrm>
            <a:off x="2483768" y="1628800"/>
            <a:ext cx="5256584" cy="3108543"/>
          </a:xfrm>
          <a:prstGeom prst="rect">
            <a:avLst/>
          </a:prstGeom>
        </p:spPr>
        <p:txBody>
          <a:bodyPr wrap="square">
            <a:spAutoFit/>
          </a:bodyPr>
          <a:lstStyle/>
          <a:p>
            <a:r>
              <a:rPr lang="ru-RU" sz="2000" dirty="0">
                <a:solidFill>
                  <a:srgbClr val="008388"/>
                </a:solidFill>
              </a:rPr>
              <a:t>• о том, что каждый возраст женщины</a:t>
            </a:r>
            <a:br>
              <a:rPr lang="ru-RU" sz="2000" dirty="0">
                <a:solidFill>
                  <a:srgbClr val="008388"/>
                </a:solidFill>
              </a:rPr>
            </a:br>
            <a:r>
              <a:rPr lang="ru-RU" sz="2000" dirty="0">
                <a:solidFill>
                  <a:srgbClr val="008388"/>
                </a:solidFill>
              </a:rPr>
              <a:t>прекрасен и не стоит его стесняться</a:t>
            </a:r>
            <a:br>
              <a:rPr lang="ru-RU" sz="2000" dirty="0">
                <a:solidFill>
                  <a:srgbClr val="008388"/>
                </a:solidFill>
              </a:rPr>
            </a:br>
            <a:r>
              <a:rPr lang="ru-RU" sz="2000" dirty="0">
                <a:solidFill>
                  <a:srgbClr val="008388"/>
                </a:solidFill>
              </a:rPr>
              <a:t>и скрывать</a:t>
            </a:r>
            <a:br>
              <a:rPr lang="ru-RU" sz="2000" dirty="0">
                <a:solidFill>
                  <a:srgbClr val="008388"/>
                </a:solidFill>
              </a:rPr>
            </a:br>
            <a:r>
              <a:rPr lang="ru-RU" sz="2000" dirty="0">
                <a:solidFill>
                  <a:srgbClr val="008388"/>
                </a:solidFill>
              </a:rPr>
              <a:t>• о том, что существуют "правильные"</a:t>
            </a:r>
            <a:br>
              <a:rPr lang="ru-RU" sz="2000" dirty="0">
                <a:solidFill>
                  <a:srgbClr val="008388"/>
                </a:solidFill>
              </a:rPr>
            </a:br>
            <a:r>
              <a:rPr lang="ru-RU" sz="2000" dirty="0">
                <a:solidFill>
                  <a:srgbClr val="008388"/>
                </a:solidFill>
              </a:rPr>
              <a:t>морщинки от улыбок и радости</a:t>
            </a:r>
            <a:br>
              <a:rPr lang="ru-RU" sz="2000" dirty="0">
                <a:solidFill>
                  <a:srgbClr val="008388"/>
                </a:solidFill>
              </a:rPr>
            </a:br>
            <a:r>
              <a:rPr lang="ru-RU" sz="2000" dirty="0">
                <a:solidFill>
                  <a:srgbClr val="008388"/>
                </a:solidFill>
              </a:rPr>
              <a:t>• о том, что каждая из нас уникальна</a:t>
            </a:r>
            <a:br>
              <a:rPr lang="ru-RU" sz="2000" dirty="0">
                <a:solidFill>
                  <a:srgbClr val="008388"/>
                </a:solidFill>
              </a:rPr>
            </a:br>
            <a:r>
              <a:rPr lang="ru-RU" sz="2000" dirty="0">
                <a:solidFill>
                  <a:srgbClr val="008388"/>
                </a:solidFill>
              </a:rPr>
              <a:t>и неповторима и в этом и состоит</a:t>
            </a:r>
            <a:br>
              <a:rPr lang="ru-RU" sz="2000" dirty="0">
                <a:solidFill>
                  <a:srgbClr val="008388"/>
                </a:solidFill>
              </a:rPr>
            </a:br>
            <a:r>
              <a:rPr lang="ru-RU" sz="2000" dirty="0">
                <a:solidFill>
                  <a:srgbClr val="008388"/>
                </a:solidFill>
              </a:rPr>
              <a:t>вся прелесть естественной красоты </a:t>
            </a:r>
            <a:br>
              <a:rPr lang="ru-RU" sz="2000" dirty="0">
                <a:solidFill>
                  <a:srgbClr val="008388"/>
                </a:solidFill>
              </a:rPr>
            </a:br>
            <a:r>
              <a:rPr lang="ru-RU" dirty="0">
                <a:solidFill>
                  <a:srgbClr val="008388"/>
                </a:solidFill>
              </a:rPr>
              <a:t/>
            </a:r>
            <a:br>
              <a:rPr lang="ru-RU" dirty="0">
                <a:solidFill>
                  <a:srgbClr val="008388"/>
                </a:solidFill>
              </a:rPr>
            </a:br>
            <a:endParaRPr lang="ru-RU" dirty="0">
              <a:solidFill>
                <a:srgbClr val="008388"/>
              </a:solidFill>
            </a:endParaRPr>
          </a:p>
        </p:txBody>
      </p:sp>
      <p:pic>
        <p:nvPicPr>
          <p:cNvPr id="5" name="Рисунок 4"/>
          <p:cNvPicPr>
            <a:picLocks noChangeAspect="1"/>
          </p:cNvPicPr>
          <p:nvPr/>
        </p:nvPicPr>
        <p:blipFill rotWithShape="1">
          <a:blip r:embed="rId3"/>
          <a:srcRect l="27476" t="9080" r="27385"/>
          <a:stretch/>
        </p:blipFill>
        <p:spPr>
          <a:xfrm>
            <a:off x="539552" y="1480457"/>
            <a:ext cx="1656184" cy="5003816"/>
          </a:xfrm>
          <a:prstGeom prst="rect">
            <a:avLst/>
          </a:prstGeom>
        </p:spPr>
      </p:pic>
    </p:spTree>
    <p:extLst>
      <p:ext uri="{BB962C8B-B14F-4D97-AF65-F5344CB8AC3E}">
        <p14:creationId xmlns:p14="http://schemas.microsoft.com/office/powerpoint/2010/main" val="22143653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39552" y="188640"/>
            <a:ext cx="5976664" cy="1368152"/>
          </a:xfrm>
        </p:spPr>
        <p:txBody>
          <a:bodyPr>
            <a:noAutofit/>
          </a:bodyPr>
          <a:lstStyle/>
          <a:p>
            <a:pPr marL="0" indent="0">
              <a:buNone/>
            </a:pPr>
            <a:r>
              <a:rPr lang="ru-RU" sz="4000" b="1" dirty="0" smtClean="0">
                <a:solidFill>
                  <a:srgbClr val="0A634D"/>
                </a:solidFill>
                <a:latin typeface="+mj-lt"/>
              </a:rPr>
              <a:t>Настало время подводить итоги</a:t>
            </a:r>
            <a:r>
              <a:rPr lang="ru-RU" sz="2800" dirty="0"/>
              <a:t/>
            </a:r>
            <a:br>
              <a:rPr lang="ru-RU" sz="2800" dirty="0"/>
            </a:br>
            <a:r>
              <a:rPr lang="ru-RU" sz="2800" dirty="0" smtClean="0">
                <a:solidFill>
                  <a:srgbClr val="0A634D"/>
                </a:solidFill>
                <a:latin typeface="+mj-lt"/>
              </a:rPr>
              <a:t/>
            </a:r>
            <a:br>
              <a:rPr lang="ru-RU" sz="2800" dirty="0" smtClean="0">
                <a:solidFill>
                  <a:srgbClr val="0A634D"/>
                </a:solidFill>
                <a:latin typeface="+mj-lt"/>
              </a:rPr>
            </a:br>
            <a:endParaRPr lang="ru-RU" sz="2800" dirty="0">
              <a:solidFill>
                <a:srgbClr val="0A634D"/>
              </a:solidFill>
              <a:latin typeface="+mj-lt"/>
            </a:endParaRPr>
          </a:p>
        </p:txBody>
      </p:sp>
      <p:pic>
        <p:nvPicPr>
          <p:cNvPr id="4" name="Рисунок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3608" y="1628800"/>
            <a:ext cx="6624736" cy="4416491"/>
          </a:xfrm>
          <a:prstGeom prst="rect">
            <a:avLst/>
          </a:prstGeom>
        </p:spPr>
      </p:pic>
    </p:spTree>
    <p:extLst>
      <p:ext uri="{BB962C8B-B14F-4D97-AF65-F5344CB8AC3E}">
        <p14:creationId xmlns:p14="http://schemas.microsoft.com/office/powerpoint/2010/main" val="6674920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39552" y="332656"/>
            <a:ext cx="5976664" cy="792088"/>
          </a:xfrm>
        </p:spPr>
        <p:txBody>
          <a:bodyPr>
            <a:noAutofit/>
          </a:bodyPr>
          <a:lstStyle/>
          <a:p>
            <a:pPr marL="0" indent="0">
              <a:buNone/>
            </a:pPr>
            <a:r>
              <a:rPr lang="ru-RU" sz="2800" b="1" dirty="0" smtClean="0">
                <a:solidFill>
                  <a:srgbClr val="0A634D"/>
                </a:solidFill>
              </a:rPr>
              <a:t>В рамках проекта участницы были поделены на 2 группы</a:t>
            </a:r>
            <a:r>
              <a:rPr lang="ru-RU" sz="2800" dirty="0" smtClean="0">
                <a:solidFill>
                  <a:srgbClr val="0A634D"/>
                </a:solidFill>
                <a:latin typeface="+mj-lt"/>
              </a:rPr>
              <a:t/>
            </a:r>
            <a:br>
              <a:rPr lang="ru-RU" sz="2800" dirty="0" smtClean="0">
                <a:solidFill>
                  <a:srgbClr val="0A634D"/>
                </a:solidFill>
                <a:latin typeface="+mj-lt"/>
              </a:rPr>
            </a:br>
            <a:endParaRPr lang="ru-RU" sz="2800" dirty="0">
              <a:solidFill>
                <a:srgbClr val="0A634D"/>
              </a:solidFill>
              <a:latin typeface="+mj-lt"/>
            </a:endParaRPr>
          </a:p>
        </p:txBody>
      </p:sp>
      <p:sp>
        <p:nvSpPr>
          <p:cNvPr id="6" name="Прямоугольник 5"/>
          <p:cNvSpPr/>
          <p:nvPr/>
        </p:nvSpPr>
        <p:spPr>
          <a:xfrm>
            <a:off x="2195736" y="3068960"/>
            <a:ext cx="432048" cy="707886"/>
          </a:xfrm>
          <a:prstGeom prst="rect">
            <a:avLst/>
          </a:prstGeom>
        </p:spPr>
        <p:txBody>
          <a:bodyPr wrap="square">
            <a:spAutoFit/>
          </a:bodyPr>
          <a:lstStyle/>
          <a:p>
            <a:r>
              <a:rPr lang="ru-RU" sz="4000" dirty="0" smtClean="0">
                <a:solidFill>
                  <a:srgbClr val="008388"/>
                </a:solidFill>
              </a:rPr>
              <a:t>+</a:t>
            </a:r>
            <a:endParaRPr lang="ru-RU" sz="4000" dirty="0">
              <a:solidFill>
                <a:srgbClr val="008388"/>
              </a:solidFill>
            </a:endParaRPr>
          </a:p>
        </p:txBody>
      </p:sp>
      <p:pic>
        <p:nvPicPr>
          <p:cNvPr id="7" name="Рисунок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16528" y="4001601"/>
            <a:ext cx="767440" cy="4432733"/>
          </a:xfrm>
          <a:prstGeom prst="rect">
            <a:avLst/>
          </a:prstGeom>
        </p:spPr>
      </p:pic>
      <p:pic>
        <p:nvPicPr>
          <p:cNvPr id="8" name="Рисунок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4409" y="3878486"/>
            <a:ext cx="1006295" cy="4571094"/>
          </a:xfrm>
          <a:prstGeom prst="rect">
            <a:avLst/>
          </a:prstGeom>
        </p:spPr>
      </p:pic>
      <p:pic>
        <p:nvPicPr>
          <p:cNvPr id="9" name="Рисунок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993557" y="3822360"/>
            <a:ext cx="904366" cy="4791216"/>
          </a:xfrm>
          <a:prstGeom prst="rect">
            <a:avLst/>
          </a:prstGeom>
        </p:spPr>
      </p:pic>
      <p:pic>
        <p:nvPicPr>
          <p:cNvPr id="10" name="Рисунок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357858" y="4013575"/>
            <a:ext cx="717181" cy="4600001"/>
          </a:xfrm>
          <a:prstGeom prst="rect">
            <a:avLst/>
          </a:prstGeom>
        </p:spPr>
      </p:pic>
      <p:pic>
        <p:nvPicPr>
          <p:cNvPr id="11" name="Рисунок 1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728616" y="4249112"/>
            <a:ext cx="895171" cy="3855950"/>
          </a:xfrm>
          <a:prstGeom prst="rect">
            <a:avLst/>
          </a:prstGeom>
        </p:spPr>
      </p:pic>
      <p:pic>
        <p:nvPicPr>
          <p:cNvPr id="12" name="Рисунок 1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321854" y="4948682"/>
            <a:ext cx="459291" cy="2658831"/>
          </a:xfrm>
          <a:prstGeom prst="rect">
            <a:avLst/>
          </a:prstGeom>
        </p:spPr>
      </p:pic>
      <p:pic>
        <p:nvPicPr>
          <p:cNvPr id="13" name="Рисунок 12"/>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795976" y="4974994"/>
            <a:ext cx="444335" cy="2537520"/>
          </a:xfrm>
          <a:prstGeom prst="rect">
            <a:avLst/>
          </a:prstGeom>
        </p:spPr>
      </p:pic>
      <p:pic>
        <p:nvPicPr>
          <p:cNvPr id="14" name="Рисунок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37008" y="2201401"/>
            <a:ext cx="767440" cy="4432733"/>
          </a:xfrm>
          <a:prstGeom prst="rect">
            <a:avLst/>
          </a:prstGeom>
        </p:spPr>
      </p:pic>
      <p:pic>
        <p:nvPicPr>
          <p:cNvPr id="15" name="Рисунок 1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944889" y="2078286"/>
            <a:ext cx="1006295" cy="4571094"/>
          </a:xfrm>
          <a:prstGeom prst="rect">
            <a:avLst/>
          </a:prstGeom>
        </p:spPr>
      </p:pic>
      <p:pic>
        <p:nvPicPr>
          <p:cNvPr id="16" name="Рисунок 1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14037" y="2022160"/>
            <a:ext cx="904366" cy="4791216"/>
          </a:xfrm>
          <a:prstGeom prst="rect">
            <a:avLst/>
          </a:prstGeom>
        </p:spPr>
      </p:pic>
      <p:pic>
        <p:nvPicPr>
          <p:cNvPr id="17" name="Рисунок 1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678338" y="2213375"/>
            <a:ext cx="717181" cy="4600001"/>
          </a:xfrm>
          <a:prstGeom prst="rect">
            <a:avLst/>
          </a:prstGeom>
        </p:spPr>
      </p:pic>
      <p:pic>
        <p:nvPicPr>
          <p:cNvPr id="18" name="Рисунок 1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049096" y="2448912"/>
            <a:ext cx="895171" cy="3855950"/>
          </a:xfrm>
          <a:prstGeom prst="rect">
            <a:avLst/>
          </a:prstGeom>
        </p:spPr>
      </p:pic>
      <p:pic>
        <p:nvPicPr>
          <p:cNvPr id="19" name="Рисунок 18"/>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642334" y="3148482"/>
            <a:ext cx="459291" cy="2658831"/>
          </a:xfrm>
          <a:prstGeom prst="rect">
            <a:avLst/>
          </a:prstGeom>
        </p:spPr>
      </p:pic>
      <p:pic>
        <p:nvPicPr>
          <p:cNvPr id="20" name="Рисунок 19"/>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116456" y="3174794"/>
            <a:ext cx="444335" cy="2537520"/>
          </a:xfrm>
          <a:prstGeom prst="rect">
            <a:avLst/>
          </a:prstGeom>
        </p:spPr>
      </p:pic>
      <p:pic>
        <p:nvPicPr>
          <p:cNvPr id="21" name="Рисунок 20"/>
          <p:cNvPicPr>
            <a:picLocks noChangeAspect="1"/>
          </p:cNvPicPr>
          <p:nvPr/>
        </p:nvPicPr>
        <p:blipFill rotWithShape="1">
          <a:blip r:embed="rId10" cstate="print">
            <a:extLst>
              <a:ext uri="{28A0092B-C50C-407E-A947-70E740481C1C}">
                <a14:useLocalDpi xmlns:a14="http://schemas.microsoft.com/office/drawing/2010/main" val="0"/>
              </a:ext>
            </a:extLst>
          </a:blip>
          <a:srcRect t="3800" b="45801"/>
          <a:stretch/>
        </p:blipFill>
        <p:spPr>
          <a:xfrm>
            <a:off x="827584" y="1772816"/>
            <a:ext cx="2016224" cy="1398917"/>
          </a:xfrm>
          <a:prstGeom prst="rect">
            <a:avLst/>
          </a:prstGeom>
        </p:spPr>
      </p:pic>
      <p:sp>
        <p:nvSpPr>
          <p:cNvPr id="4" name="Прямоугольник 3"/>
          <p:cNvSpPr/>
          <p:nvPr/>
        </p:nvSpPr>
        <p:spPr>
          <a:xfrm>
            <a:off x="4644008" y="1700808"/>
            <a:ext cx="72008" cy="4392488"/>
          </a:xfrm>
          <a:prstGeom prst="rect">
            <a:avLst/>
          </a:prstGeom>
          <a:solidFill>
            <a:srgbClr val="1AB39E"/>
          </a:solidFill>
          <a:ln>
            <a:solidFill>
              <a:srgbClr val="00838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25476756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39552" y="332656"/>
            <a:ext cx="5976664" cy="792088"/>
          </a:xfrm>
        </p:spPr>
        <p:txBody>
          <a:bodyPr>
            <a:noAutofit/>
          </a:bodyPr>
          <a:lstStyle/>
          <a:p>
            <a:pPr marL="0" indent="0">
              <a:buNone/>
            </a:pPr>
            <a:r>
              <a:rPr lang="ru-RU" sz="2800" b="1" dirty="0" smtClean="0">
                <a:solidFill>
                  <a:srgbClr val="0A634D"/>
                </a:solidFill>
              </a:rPr>
              <a:t>В рамках проекта ПРЕОБРАЖЕНИЕ мы обосновали утверждения:</a:t>
            </a:r>
            <a:r>
              <a:rPr lang="ru-RU" sz="2800" dirty="0" smtClean="0">
                <a:solidFill>
                  <a:srgbClr val="0A634D"/>
                </a:solidFill>
              </a:rPr>
              <a:t> </a:t>
            </a:r>
            <a:r>
              <a:rPr lang="ru-RU" sz="2800" dirty="0"/>
              <a:t/>
            </a:r>
            <a:br>
              <a:rPr lang="ru-RU" sz="2800" dirty="0"/>
            </a:br>
            <a:r>
              <a:rPr lang="ru-RU" sz="2800" dirty="0" smtClean="0">
                <a:solidFill>
                  <a:srgbClr val="0A634D"/>
                </a:solidFill>
                <a:latin typeface="+mj-lt"/>
              </a:rPr>
              <a:t/>
            </a:r>
            <a:br>
              <a:rPr lang="ru-RU" sz="2800" dirty="0" smtClean="0">
                <a:solidFill>
                  <a:srgbClr val="0A634D"/>
                </a:solidFill>
                <a:latin typeface="+mj-lt"/>
              </a:rPr>
            </a:br>
            <a:endParaRPr lang="ru-RU" sz="2800" dirty="0">
              <a:solidFill>
                <a:srgbClr val="0A634D"/>
              </a:solidFill>
              <a:latin typeface="+mj-lt"/>
            </a:endParaRPr>
          </a:p>
        </p:txBody>
      </p:sp>
      <p:sp>
        <p:nvSpPr>
          <p:cNvPr id="2" name="Прямоугольник 1"/>
          <p:cNvSpPr/>
          <p:nvPr/>
        </p:nvSpPr>
        <p:spPr>
          <a:xfrm>
            <a:off x="971600" y="2060848"/>
            <a:ext cx="5256584" cy="1938992"/>
          </a:xfrm>
          <a:prstGeom prst="rect">
            <a:avLst/>
          </a:prstGeom>
        </p:spPr>
        <p:txBody>
          <a:bodyPr wrap="square">
            <a:spAutoFit/>
          </a:bodyPr>
          <a:lstStyle/>
          <a:p>
            <a:pPr marL="342900" indent="-342900">
              <a:buFont typeface="Wingdings" panose="05000000000000000000" pitchFamily="2" charset="2"/>
              <a:buChar char="ü"/>
            </a:pPr>
            <a:r>
              <a:rPr lang="ru-RU" sz="2000" dirty="0">
                <a:solidFill>
                  <a:srgbClr val="008388"/>
                </a:solidFill>
              </a:rPr>
              <a:t>КОСМЕЦЕВТИКА </a:t>
            </a:r>
            <a:r>
              <a:rPr lang="ru-RU" sz="2000" dirty="0" smtClean="0">
                <a:solidFill>
                  <a:srgbClr val="008388"/>
                </a:solidFill>
              </a:rPr>
              <a:t>АРТЛАЙФ </a:t>
            </a:r>
            <a:r>
              <a:rPr lang="ru-RU" sz="2000" dirty="0">
                <a:solidFill>
                  <a:srgbClr val="008388"/>
                </a:solidFill>
              </a:rPr>
              <a:t>оказывает ярко выраженный эффект при системном </a:t>
            </a:r>
            <a:r>
              <a:rPr lang="ru-RU" sz="2000" dirty="0" smtClean="0">
                <a:solidFill>
                  <a:srgbClr val="008388"/>
                </a:solidFill>
              </a:rPr>
              <a:t>применений.</a:t>
            </a:r>
          </a:p>
          <a:p>
            <a:pPr marL="342900" indent="-342900">
              <a:buFont typeface="Wingdings" panose="05000000000000000000" pitchFamily="2" charset="2"/>
              <a:buChar char="ü"/>
            </a:pPr>
            <a:endParaRPr lang="ru-RU" sz="2000" dirty="0">
              <a:solidFill>
                <a:srgbClr val="008388"/>
              </a:solidFill>
            </a:endParaRPr>
          </a:p>
          <a:p>
            <a:pPr marL="342900" indent="-342900">
              <a:buFont typeface="Wingdings" panose="05000000000000000000" pitchFamily="2" charset="2"/>
              <a:buChar char="ü"/>
            </a:pPr>
            <a:r>
              <a:rPr lang="ru-RU" sz="2000" dirty="0" smtClean="0">
                <a:solidFill>
                  <a:srgbClr val="008388"/>
                </a:solidFill>
              </a:rPr>
              <a:t>Сочетание </a:t>
            </a:r>
            <a:r>
              <a:rPr lang="ru-RU" sz="2000" dirty="0" err="1" smtClean="0">
                <a:solidFill>
                  <a:srgbClr val="008388"/>
                </a:solidFill>
              </a:rPr>
              <a:t>космецевтики</a:t>
            </a:r>
            <a:r>
              <a:rPr lang="ru-RU" sz="2000" dirty="0" smtClean="0">
                <a:solidFill>
                  <a:srgbClr val="008388"/>
                </a:solidFill>
              </a:rPr>
              <a:t> </a:t>
            </a:r>
            <a:r>
              <a:rPr lang="ru-RU" sz="2000" dirty="0">
                <a:solidFill>
                  <a:srgbClr val="008388"/>
                </a:solidFill>
              </a:rPr>
              <a:t>и нутрицевтики способно увеличить результаты </a:t>
            </a:r>
            <a:r>
              <a:rPr lang="ru-RU" sz="2000" dirty="0" smtClean="0">
                <a:solidFill>
                  <a:srgbClr val="008388"/>
                </a:solidFill>
              </a:rPr>
              <a:t>кратно.</a:t>
            </a:r>
            <a:endParaRPr lang="ru-RU" dirty="0">
              <a:solidFill>
                <a:srgbClr val="008388"/>
              </a:solidFill>
            </a:endParaRPr>
          </a:p>
        </p:txBody>
      </p:sp>
      <p:sp>
        <p:nvSpPr>
          <p:cNvPr id="6" name="Прямоугольник 5"/>
          <p:cNvSpPr/>
          <p:nvPr/>
        </p:nvSpPr>
        <p:spPr>
          <a:xfrm>
            <a:off x="683568" y="2060848"/>
            <a:ext cx="72008" cy="1944216"/>
          </a:xfrm>
          <a:prstGeom prst="rect">
            <a:avLst/>
          </a:prstGeom>
          <a:solidFill>
            <a:srgbClr val="1AB39E"/>
          </a:solidFill>
          <a:ln>
            <a:solidFill>
              <a:srgbClr val="00838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1122440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043608" y="1052736"/>
            <a:ext cx="5472608" cy="2855510"/>
          </a:xfrm>
        </p:spPr>
        <p:txBody>
          <a:bodyPr>
            <a:noAutofit/>
          </a:bodyPr>
          <a:lstStyle/>
          <a:p>
            <a:pPr marL="0" indent="0">
              <a:buNone/>
            </a:pPr>
            <a:r>
              <a:rPr lang="ru-RU" sz="2000" dirty="0" smtClean="0">
                <a:solidFill>
                  <a:srgbClr val="008388"/>
                </a:solidFill>
                <a:latin typeface="+mj-lt"/>
              </a:rPr>
              <a:t>Использование </a:t>
            </a:r>
            <a:r>
              <a:rPr lang="ru-RU" sz="2000" dirty="0" err="1" smtClean="0">
                <a:solidFill>
                  <a:srgbClr val="008388"/>
                </a:solidFill>
                <a:latin typeface="+mj-lt"/>
              </a:rPr>
              <a:t>пробиотиков</a:t>
            </a:r>
            <a:r>
              <a:rPr lang="ru-RU" sz="2000" dirty="0" smtClean="0">
                <a:solidFill>
                  <a:srgbClr val="008388"/>
                </a:solidFill>
                <a:latin typeface="+mj-lt"/>
              </a:rPr>
              <a:t> в косметологии – это современный, глобальный подход к ежедневному уходу за кожей.</a:t>
            </a:r>
          </a:p>
          <a:p>
            <a:pPr marL="0" indent="0">
              <a:buNone/>
            </a:pPr>
            <a:r>
              <a:rPr lang="ru-RU" sz="2000" b="1" dirty="0">
                <a:solidFill>
                  <a:srgbClr val="008388"/>
                </a:solidFill>
              </a:rPr>
              <a:t>Линия </a:t>
            </a:r>
            <a:r>
              <a:rPr lang="ru-RU" sz="2000" b="1" dirty="0" err="1" smtClean="0">
                <a:solidFill>
                  <a:srgbClr val="008388"/>
                </a:solidFill>
              </a:rPr>
              <a:t>ProBiocosmetics</a:t>
            </a:r>
            <a:r>
              <a:rPr lang="ru-RU" sz="2000" b="1" dirty="0" smtClean="0">
                <a:solidFill>
                  <a:srgbClr val="008388"/>
                </a:solidFill>
              </a:rPr>
              <a:t> </a:t>
            </a:r>
            <a:r>
              <a:rPr lang="ru-RU" sz="2000" dirty="0" smtClean="0">
                <a:solidFill>
                  <a:srgbClr val="008388"/>
                </a:solidFill>
              </a:rPr>
              <a:t>разработана </a:t>
            </a:r>
            <a:r>
              <a:rPr lang="ru-RU" sz="2000" dirty="0">
                <a:solidFill>
                  <a:srgbClr val="008388"/>
                </a:solidFill>
              </a:rPr>
              <a:t>на основе</a:t>
            </a:r>
            <a:br>
              <a:rPr lang="ru-RU" sz="2000" dirty="0">
                <a:solidFill>
                  <a:srgbClr val="008388"/>
                </a:solidFill>
              </a:rPr>
            </a:br>
            <a:r>
              <a:rPr lang="ru-RU" sz="2000" dirty="0" err="1">
                <a:solidFill>
                  <a:srgbClr val="008388"/>
                </a:solidFill>
              </a:rPr>
              <a:t>лизатов</a:t>
            </a:r>
            <a:r>
              <a:rPr lang="ru-RU" sz="2000" dirty="0">
                <a:solidFill>
                  <a:srgbClr val="008388"/>
                </a:solidFill>
              </a:rPr>
              <a:t> </a:t>
            </a:r>
            <a:r>
              <a:rPr lang="ru-RU" sz="2000" dirty="0" smtClean="0">
                <a:solidFill>
                  <a:srgbClr val="008388"/>
                </a:solidFill>
              </a:rPr>
              <a:t>культур </a:t>
            </a:r>
            <a:r>
              <a:rPr lang="ru-RU" sz="2000" dirty="0" err="1" smtClean="0">
                <a:solidFill>
                  <a:srgbClr val="008388"/>
                </a:solidFill>
              </a:rPr>
              <a:t>пробиотических</a:t>
            </a:r>
            <a:r>
              <a:rPr lang="ru-RU" sz="2000" dirty="0" smtClean="0">
                <a:solidFill>
                  <a:srgbClr val="008388"/>
                </a:solidFill>
              </a:rPr>
              <a:t> </a:t>
            </a:r>
            <a:r>
              <a:rPr lang="ru-RU" sz="2000" dirty="0">
                <a:solidFill>
                  <a:srgbClr val="008388"/>
                </a:solidFill>
              </a:rPr>
              <a:t>бактерий.</a:t>
            </a:r>
            <a:br>
              <a:rPr lang="ru-RU" sz="2000" dirty="0">
                <a:solidFill>
                  <a:srgbClr val="008388"/>
                </a:solidFill>
              </a:rPr>
            </a:br>
            <a:r>
              <a:rPr lang="ru-RU" sz="2000" dirty="0">
                <a:solidFill>
                  <a:srgbClr val="008388"/>
                </a:solidFill>
              </a:rPr>
              <a:t>Они включены в состав </a:t>
            </a:r>
            <a:r>
              <a:rPr lang="ru-RU" sz="2000" dirty="0" smtClean="0">
                <a:solidFill>
                  <a:srgbClr val="008388"/>
                </a:solidFill>
              </a:rPr>
              <a:t>всех косметических </a:t>
            </a:r>
            <a:r>
              <a:rPr lang="ru-RU" sz="2000" dirty="0">
                <a:solidFill>
                  <a:srgbClr val="008388"/>
                </a:solidFill>
              </a:rPr>
              <a:t>средств </a:t>
            </a:r>
            <a:r>
              <a:rPr lang="ru-RU" sz="2000" dirty="0" smtClean="0">
                <a:solidFill>
                  <a:srgbClr val="008388"/>
                </a:solidFill>
              </a:rPr>
              <a:t>этой линии</a:t>
            </a:r>
            <a:r>
              <a:rPr lang="ru-RU" sz="2000" dirty="0">
                <a:solidFill>
                  <a:srgbClr val="008388"/>
                </a:solidFill>
              </a:rPr>
              <a:t>. </a:t>
            </a:r>
            <a:br>
              <a:rPr lang="ru-RU" sz="2000" dirty="0">
                <a:solidFill>
                  <a:srgbClr val="008388"/>
                </a:solidFill>
              </a:rPr>
            </a:br>
            <a:endParaRPr lang="ru-RU" sz="2000" dirty="0">
              <a:solidFill>
                <a:srgbClr val="008388"/>
              </a:solidFill>
              <a:latin typeface="+mj-lt"/>
            </a:endParaRPr>
          </a:p>
        </p:txBody>
      </p:sp>
      <p:pic>
        <p:nvPicPr>
          <p:cNvPr id="13" name="Рисунок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35727" y="3896273"/>
            <a:ext cx="767440" cy="4432733"/>
          </a:xfrm>
          <a:prstGeom prst="rect">
            <a:avLst/>
          </a:prstGeom>
        </p:spPr>
      </p:pic>
      <p:pic>
        <p:nvPicPr>
          <p:cNvPr id="14" name="Рисунок 1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43608" y="3773158"/>
            <a:ext cx="1006295" cy="4571094"/>
          </a:xfrm>
          <a:prstGeom prst="rect">
            <a:avLst/>
          </a:prstGeom>
        </p:spPr>
      </p:pic>
      <p:pic>
        <p:nvPicPr>
          <p:cNvPr id="15" name="Рисунок 1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12756" y="3717032"/>
            <a:ext cx="904366" cy="4791216"/>
          </a:xfrm>
          <a:prstGeom prst="rect">
            <a:avLst/>
          </a:prstGeom>
        </p:spPr>
      </p:pic>
      <p:pic>
        <p:nvPicPr>
          <p:cNvPr id="16" name="Рисунок 1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777057" y="3908247"/>
            <a:ext cx="717181" cy="4600001"/>
          </a:xfrm>
          <a:prstGeom prst="rect">
            <a:avLst/>
          </a:prstGeom>
        </p:spPr>
      </p:pic>
      <p:pic>
        <p:nvPicPr>
          <p:cNvPr id="17" name="Рисунок 1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147815" y="4143784"/>
            <a:ext cx="895171" cy="3855950"/>
          </a:xfrm>
          <a:prstGeom prst="rect">
            <a:avLst/>
          </a:prstGeom>
        </p:spPr>
      </p:pic>
      <p:pic>
        <p:nvPicPr>
          <p:cNvPr id="18" name="Рисунок 1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741053" y="4843354"/>
            <a:ext cx="459291" cy="2658831"/>
          </a:xfrm>
          <a:prstGeom prst="rect">
            <a:avLst/>
          </a:prstGeom>
        </p:spPr>
      </p:pic>
      <p:pic>
        <p:nvPicPr>
          <p:cNvPr id="19" name="Рисунок 1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215175" y="4869666"/>
            <a:ext cx="444335" cy="2537520"/>
          </a:xfrm>
          <a:prstGeom prst="rect">
            <a:avLst/>
          </a:prstGeom>
        </p:spPr>
      </p:pic>
    </p:spTree>
    <p:extLst>
      <p:ext uri="{BB962C8B-B14F-4D97-AF65-F5344CB8AC3E}">
        <p14:creationId xmlns:p14="http://schemas.microsoft.com/office/powerpoint/2010/main" val="2127028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Рисунок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35727" y="4145617"/>
            <a:ext cx="767440" cy="4432733"/>
          </a:xfrm>
          <a:prstGeom prst="rect">
            <a:avLst/>
          </a:prstGeom>
        </p:spPr>
      </p:pic>
      <p:pic>
        <p:nvPicPr>
          <p:cNvPr id="8" name="Рисунок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43608" y="4022502"/>
            <a:ext cx="1006295" cy="4571094"/>
          </a:xfrm>
          <a:prstGeom prst="rect">
            <a:avLst/>
          </a:prstGeom>
        </p:spPr>
      </p:pic>
      <p:sp>
        <p:nvSpPr>
          <p:cNvPr id="3" name="Объект 2"/>
          <p:cNvSpPr>
            <a:spLocks noGrp="1"/>
          </p:cNvSpPr>
          <p:nvPr>
            <p:ph idx="1"/>
          </p:nvPr>
        </p:nvSpPr>
        <p:spPr>
          <a:xfrm>
            <a:off x="1043608" y="908720"/>
            <a:ext cx="6696744" cy="4757543"/>
          </a:xfrm>
        </p:spPr>
        <p:txBody>
          <a:bodyPr>
            <a:normAutofit/>
          </a:bodyPr>
          <a:lstStyle/>
          <a:p>
            <a:pPr marL="0" indent="0">
              <a:buNone/>
            </a:pPr>
            <a:r>
              <a:rPr lang="ru-RU" sz="2000" dirty="0" smtClean="0">
                <a:solidFill>
                  <a:srgbClr val="008388"/>
                </a:solidFill>
              </a:rPr>
              <a:t>Косметика серии </a:t>
            </a:r>
            <a:r>
              <a:rPr lang="en-US" sz="2000" dirty="0" smtClean="0">
                <a:solidFill>
                  <a:srgbClr val="008388"/>
                </a:solidFill>
              </a:rPr>
              <a:t>PROBIOCOSMETICS</a:t>
            </a:r>
            <a:r>
              <a:rPr lang="ru-RU" sz="2000" dirty="0" smtClean="0">
                <a:solidFill>
                  <a:srgbClr val="008388"/>
                </a:solidFill>
              </a:rPr>
              <a:t> разработана с учетом особенностей </a:t>
            </a:r>
            <a:r>
              <a:rPr lang="ru-RU" sz="2000" dirty="0" err="1" smtClean="0">
                <a:solidFill>
                  <a:srgbClr val="008388"/>
                </a:solidFill>
              </a:rPr>
              <a:t>микробиома</a:t>
            </a:r>
            <a:r>
              <a:rPr lang="ru-RU" sz="2000" dirty="0" smtClean="0">
                <a:solidFill>
                  <a:srgbClr val="008388"/>
                </a:solidFill>
              </a:rPr>
              <a:t> кожи. </a:t>
            </a:r>
            <a:r>
              <a:rPr lang="ru-RU" sz="2000" dirty="0" err="1" smtClean="0">
                <a:solidFill>
                  <a:srgbClr val="008388"/>
                </a:solidFill>
              </a:rPr>
              <a:t>Лизаты</a:t>
            </a:r>
            <a:r>
              <a:rPr lang="ru-RU" sz="2000" dirty="0" smtClean="0">
                <a:solidFill>
                  <a:srgbClr val="008388"/>
                </a:solidFill>
              </a:rPr>
              <a:t> </a:t>
            </a:r>
            <a:r>
              <a:rPr lang="ru-RU" sz="2000" dirty="0" err="1" smtClean="0">
                <a:solidFill>
                  <a:srgbClr val="008388"/>
                </a:solidFill>
              </a:rPr>
              <a:t>бифидобактерий</a:t>
            </a:r>
            <a:r>
              <a:rPr lang="ru-RU" sz="2000" dirty="0" smtClean="0">
                <a:solidFill>
                  <a:srgbClr val="008388"/>
                </a:solidFill>
              </a:rPr>
              <a:t> восстанавливают баланс </a:t>
            </a:r>
            <a:r>
              <a:rPr lang="ru-RU" sz="2000" dirty="0" err="1" smtClean="0">
                <a:solidFill>
                  <a:srgbClr val="008388"/>
                </a:solidFill>
              </a:rPr>
              <a:t>микробиома</a:t>
            </a:r>
            <a:r>
              <a:rPr lang="ru-RU" sz="2000" dirty="0" smtClean="0">
                <a:solidFill>
                  <a:srgbClr val="008388"/>
                </a:solidFill>
              </a:rPr>
              <a:t>. </a:t>
            </a:r>
          </a:p>
          <a:p>
            <a:pPr marL="0" indent="0">
              <a:buNone/>
            </a:pPr>
            <a:endParaRPr lang="ru-RU" sz="2000" dirty="0">
              <a:solidFill>
                <a:srgbClr val="008388"/>
              </a:solidFill>
            </a:endParaRPr>
          </a:p>
          <a:p>
            <a:pPr marL="0" indent="0">
              <a:buNone/>
            </a:pPr>
            <a:r>
              <a:rPr lang="ru-RU" sz="2000" dirty="0" smtClean="0">
                <a:solidFill>
                  <a:srgbClr val="008388"/>
                </a:solidFill>
              </a:rPr>
              <a:t>Серия </a:t>
            </a:r>
            <a:r>
              <a:rPr lang="en-US" sz="2000" dirty="0" smtClean="0">
                <a:solidFill>
                  <a:srgbClr val="008388"/>
                </a:solidFill>
              </a:rPr>
              <a:t>PROBIOCOSMETICS</a:t>
            </a:r>
            <a:r>
              <a:rPr lang="ru-RU" sz="2000" dirty="0" smtClean="0">
                <a:solidFill>
                  <a:srgbClr val="008388"/>
                </a:solidFill>
              </a:rPr>
              <a:t> подходит для людей с кожей, предрасположенной к воспалительным процессам. А также для предотвращения старения. Восстанавливает упругость, эластичность. Улучшает цвет лица и содержит частицы, отражающие УФ излучение.</a:t>
            </a:r>
          </a:p>
          <a:p>
            <a:pPr marL="0" indent="0">
              <a:buNone/>
            </a:pPr>
            <a:endParaRPr lang="ru-RU" sz="1600" dirty="0"/>
          </a:p>
          <a:p>
            <a:pPr marL="0" indent="0">
              <a:buNone/>
            </a:pPr>
            <a:endParaRPr lang="ru-RU" sz="1600" dirty="0"/>
          </a:p>
        </p:txBody>
      </p:sp>
      <p:pic>
        <p:nvPicPr>
          <p:cNvPr id="6" name="Рисунок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12756" y="3966376"/>
            <a:ext cx="904366" cy="4791216"/>
          </a:xfrm>
          <a:prstGeom prst="rect">
            <a:avLst/>
          </a:prstGeom>
        </p:spPr>
      </p:pic>
      <p:pic>
        <p:nvPicPr>
          <p:cNvPr id="7" name="Рисунок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777057" y="4157591"/>
            <a:ext cx="717181" cy="4600001"/>
          </a:xfrm>
          <a:prstGeom prst="rect">
            <a:avLst/>
          </a:prstGeom>
        </p:spPr>
      </p:pic>
      <p:pic>
        <p:nvPicPr>
          <p:cNvPr id="9" name="Рисунок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147815" y="4393128"/>
            <a:ext cx="895171" cy="3855950"/>
          </a:xfrm>
          <a:prstGeom prst="rect">
            <a:avLst/>
          </a:prstGeom>
        </p:spPr>
      </p:pic>
      <p:pic>
        <p:nvPicPr>
          <p:cNvPr id="10" name="Рисунок 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741053" y="5092698"/>
            <a:ext cx="459291" cy="2658831"/>
          </a:xfrm>
          <a:prstGeom prst="rect">
            <a:avLst/>
          </a:prstGeom>
        </p:spPr>
      </p:pic>
      <p:pic>
        <p:nvPicPr>
          <p:cNvPr id="5" name="Рисунок 4"/>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215175" y="5119010"/>
            <a:ext cx="444335" cy="2537520"/>
          </a:xfrm>
          <a:prstGeom prst="rect">
            <a:avLst/>
          </a:prstGeom>
        </p:spPr>
      </p:pic>
    </p:spTree>
    <p:extLst>
      <p:ext uri="{BB962C8B-B14F-4D97-AF65-F5344CB8AC3E}">
        <p14:creationId xmlns:p14="http://schemas.microsoft.com/office/powerpoint/2010/main" val="16641180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1124744"/>
            <a:ext cx="5266928" cy="5001419"/>
          </a:xfrm>
        </p:spPr>
        <p:txBody>
          <a:bodyPr>
            <a:noAutofit/>
          </a:bodyPr>
          <a:lstStyle/>
          <a:p>
            <a:pPr marL="0" indent="0">
              <a:buNone/>
            </a:pPr>
            <a:r>
              <a:rPr lang="ru-RU" sz="2000" i="1" dirty="0" err="1">
                <a:solidFill>
                  <a:srgbClr val="008388"/>
                </a:solidFill>
              </a:rPr>
              <a:t>Микробиота</a:t>
            </a:r>
            <a:r>
              <a:rPr lang="ru-RU" sz="2000" i="1" dirty="0">
                <a:solidFill>
                  <a:srgbClr val="008388"/>
                </a:solidFill>
              </a:rPr>
              <a:t> </a:t>
            </a:r>
            <a:r>
              <a:rPr lang="ru-RU" sz="2000" dirty="0">
                <a:solidFill>
                  <a:srgbClr val="008388"/>
                </a:solidFill>
              </a:rPr>
              <a:t>— </a:t>
            </a:r>
            <a:r>
              <a:rPr lang="ru-RU" sz="2000" dirty="0" smtClean="0">
                <a:solidFill>
                  <a:srgbClr val="008388"/>
                </a:solidFill>
              </a:rPr>
              <a:t>сообщество </a:t>
            </a:r>
            <a:r>
              <a:rPr lang="ru-RU" sz="2000" dirty="0">
                <a:solidFill>
                  <a:srgbClr val="008388"/>
                </a:solidFill>
              </a:rPr>
              <a:t>микроорганизмов, которые живут в симбиозе с нашим </a:t>
            </a:r>
            <a:r>
              <a:rPr lang="ru-RU" sz="2000" dirty="0" smtClean="0">
                <a:solidFill>
                  <a:srgbClr val="008388"/>
                </a:solidFill>
              </a:rPr>
              <a:t>организмом. </a:t>
            </a:r>
          </a:p>
          <a:p>
            <a:pPr marL="0" indent="0">
              <a:buNone/>
            </a:pPr>
            <a:r>
              <a:rPr lang="ru-RU" sz="2000" i="1" dirty="0" err="1">
                <a:solidFill>
                  <a:srgbClr val="008388"/>
                </a:solidFill>
              </a:rPr>
              <a:t>Микробиом</a:t>
            </a:r>
            <a:r>
              <a:rPr lang="ru-RU" sz="2000" i="1" dirty="0">
                <a:solidFill>
                  <a:srgbClr val="008388"/>
                </a:solidFill>
              </a:rPr>
              <a:t> </a:t>
            </a:r>
            <a:r>
              <a:rPr lang="ru-RU" sz="2000" dirty="0">
                <a:solidFill>
                  <a:srgbClr val="008388"/>
                </a:solidFill>
              </a:rPr>
              <a:t>— </a:t>
            </a:r>
            <a:r>
              <a:rPr lang="ru-RU" sz="2000" dirty="0" smtClean="0">
                <a:solidFill>
                  <a:srgbClr val="008388"/>
                </a:solidFill>
              </a:rPr>
              <a:t>совокупность </a:t>
            </a:r>
            <a:r>
              <a:rPr lang="ru-RU" sz="2000" dirty="0">
                <a:solidFill>
                  <a:srgbClr val="008388"/>
                </a:solidFill>
              </a:rPr>
              <a:t>генетического материала всех микроорганизмов </a:t>
            </a:r>
            <a:r>
              <a:rPr lang="ru-RU" sz="2000" dirty="0" smtClean="0">
                <a:solidFill>
                  <a:srgbClr val="008388"/>
                </a:solidFill>
              </a:rPr>
              <a:t>человека.</a:t>
            </a:r>
          </a:p>
          <a:p>
            <a:pPr marL="0" indent="0">
              <a:buNone/>
            </a:pPr>
            <a:endParaRPr lang="ru-RU" sz="2000" b="1" dirty="0">
              <a:solidFill>
                <a:srgbClr val="008388"/>
              </a:solidFill>
            </a:endParaRPr>
          </a:p>
          <a:p>
            <a:pPr marL="0" indent="0">
              <a:buNone/>
            </a:pPr>
            <a:r>
              <a:rPr lang="ru-RU" sz="2000" b="1" dirty="0" smtClean="0">
                <a:solidFill>
                  <a:srgbClr val="008388"/>
                </a:solidFill>
              </a:rPr>
              <a:t>Интересный </a:t>
            </a:r>
            <a:r>
              <a:rPr lang="ru-RU" sz="2000" b="1" dirty="0">
                <a:solidFill>
                  <a:srgbClr val="008388"/>
                </a:solidFill>
              </a:rPr>
              <a:t>факт: </a:t>
            </a:r>
            <a:r>
              <a:rPr lang="ru-RU" sz="2000" dirty="0">
                <a:solidFill>
                  <a:srgbClr val="008388"/>
                </a:solidFill>
              </a:rPr>
              <a:t>человеческое тело состоит из </a:t>
            </a:r>
            <a:r>
              <a:rPr lang="ru-RU" sz="2000" u="sng" dirty="0">
                <a:solidFill>
                  <a:srgbClr val="008388"/>
                </a:solidFill>
              </a:rPr>
              <a:t>30 триллионов клеток</a:t>
            </a:r>
            <a:r>
              <a:rPr lang="ru-RU" sz="2000" dirty="0">
                <a:solidFill>
                  <a:srgbClr val="008388"/>
                </a:solidFill>
              </a:rPr>
              <a:t>, а клеток </a:t>
            </a:r>
            <a:r>
              <a:rPr lang="ru-RU" sz="2000" dirty="0" err="1">
                <a:solidFill>
                  <a:srgbClr val="008388"/>
                </a:solidFill>
              </a:rPr>
              <a:t>микробиома</a:t>
            </a:r>
            <a:r>
              <a:rPr lang="ru-RU" sz="2000" dirty="0">
                <a:solidFill>
                  <a:srgbClr val="008388"/>
                </a:solidFill>
              </a:rPr>
              <a:t> — </a:t>
            </a:r>
            <a:r>
              <a:rPr lang="ru-RU" sz="2000" u="sng" dirty="0">
                <a:solidFill>
                  <a:srgbClr val="008388"/>
                </a:solidFill>
              </a:rPr>
              <a:t>40 триллионов</a:t>
            </a:r>
            <a:r>
              <a:rPr lang="ru-RU" sz="2000" dirty="0">
                <a:solidFill>
                  <a:srgbClr val="008388"/>
                </a:solidFill>
              </a:rPr>
              <a:t>. </a:t>
            </a:r>
            <a:endParaRPr lang="ru-RU" sz="2000" dirty="0" smtClean="0">
              <a:solidFill>
                <a:srgbClr val="008388"/>
              </a:solidFill>
            </a:endParaRPr>
          </a:p>
          <a:p>
            <a:pPr marL="0" indent="0">
              <a:buNone/>
            </a:pPr>
            <a:r>
              <a:rPr lang="ru-RU" sz="2000" dirty="0" smtClean="0">
                <a:solidFill>
                  <a:srgbClr val="008388"/>
                </a:solidFill>
              </a:rPr>
              <a:t>Генов </a:t>
            </a:r>
            <a:r>
              <a:rPr lang="ru-RU" sz="2000" dirty="0">
                <a:solidFill>
                  <a:srgbClr val="008388"/>
                </a:solidFill>
              </a:rPr>
              <a:t>у микроорганизмов, населяющих нас, в 150 раз больше, чем в собственном геноме человека. </a:t>
            </a:r>
            <a:endParaRPr lang="ru-RU" sz="2000" dirty="0" smtClean="0">
              <a:solidFill>
                <a:srgbClr val="008388"/>
              </a:solidFill>
            </a:endParaRPr>
          </a:p>
          <a:p>
            <a:pPr marL="0" indent="0">
              <a:buNone/>
            </a:pPr>
            <a:r>
              <a:rPr lang="ru-RU" sz="2000" dirty="0" smtClean="0">
                <a:solidFill>
                  <a:srgbClr val="008388"/>
                </a:solidFill>
              </a:rPr>
              <a:t>«</a:t>
            </a:r>
            <a:r>
              <a:rPr lang="ru-RU" sz="2000" dirty="0">
                <a:solidFill>
                  <a:srgbClr val="008388"/>
                </a:solidFill>
              </a:rPr>
              <a:t>По сути </a:t>
            </a:r>
            <a:r>
              <a:rPr lang="ru-RU" sz="2000" dirty="0" err="1">
                <a:solidFill>
                  <a:srgbClr val="008388"/>
                </a:solidFill>
              </a:rPr>
              <a:t>микробиом</a:t>
            </a:r>
            <a:r>
              <a:rPr lang="ru-RU" sz="2000" dirty="0">
                <a:solidFill>
                  <a:srgbClr val="008388"/>
                </a:solidFill>
              </a:rPr>
              <a:t> — наша вторая внешняя иммунная система, и человек не может без нее существовать</a:t>
            </a:r>
            <a:r>
              <a:rPr lang="ru-RU" sz="2000" dirty="0" smtClean="0">
                <a:solidFill>
                  <a:srgbClr val="008388"/>
                </a:solidFill>
              </a:rPr>
              <a:t>».</a:t>
            </a:r>
            <a:endParaRPr lang="ru-RU" sz="2000" dirty="0">
              <a:solidFill>
                <a:srgbClr val="008388"/>
              </a:solidFill>
            </a:endParaRPr>
          </a:p>
        </p:txBody>
      </p:sp>
      <p:sp>
        <p:nvSpPr>
          <p:cNvPr id="5" name="Заголовок 1"/>
          <p:cNvSpPr>
            <a:spLocks noGrp="1"/>
          </p:cNvSpPr>
          <p:nvPr>
            <p:ph type="title"/>
          </p:nvPr>
        </p:nvSpPr>
        <p:spPr>
          <a:xfrm>
            <a:off x="457200" y="260648"/>
            <a:ext cx="8075240" cy="648072"/>
          </a:xfrm>
        </p:spPr>
        <p:txBody>
          <a:bodyPr anchor="t">
            <a:normAutofit/>
          </a:bodyPr>
          <a:lstStyle/>
          <a:p>
            <a:pPr algn="l">
              <a:lnSpc>
                <a:spcPts val="3200"/>
              </a:lnSpc>
            </a:pPr>
            <a:r>
              <a:rPr lang="ru-RU" sz="2800" b="1" dirty="0" smtClean="0">
                <a:solidFill>
                  <a:srgbClr val="0A634D"/>
                </a:solidFill>
              </a:rPr>
              <a:t>Немного о </a:t>
            </a:r>
            <a:r>
              <a:rPr lang="ru-RU" sz="2800" b="1" dirty="0" err="1" smtClean="0">
                <a:solidFill>
                  <a:srgbClr val="0A634D"/>
                </a:solidFill>
              </a:rPr>
              <a:t>микробиоме</a:t>
            </a:r>
            <a:r>
              <a:rPr lang="ru-RU" sz="2800" b="1" dirty="0" smtClean="0">
                <a:solidFill>
                  <a:srgbClr val="0A634D"/>
                </a:solidFill>
              </a:rPr>
              <a:t> кожи</a:t>
            </a:r>
            <a:endParaRPr lang="ru-RU" sz="2800" b="1" dirty="0">
              <a:solidFill>
                <a:srgbClr val="0A634D"/>
              </a:solidFill>
            </a:endParaRPr>
          </a:p>
        </p:txBody>
      </p:sp>
      <p:pic>
        <p:nvPicPr>
          <p:cNvPr id="2050" name="Picture 2" descr="https://picua.org/images/2019/04/10/5d256a8fd7a0b1284ae28b69e012fec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24128" y="1124744"/>
            <a:ext cx="3342692" cy="26540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93808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692696"/>
            <a:ext cx="8229600" cy="5472608"/>
          </a:xfrm>
        </p:spPr>
        <p:txBody>
          <a:bodyPr>
            <a:noAutofit/>
          </a:bodyPr>
          <a:lstStyle/>
          <a:p>
            <a:pPr marL="0" indent="0" fontAlgn="base">
              <a:buNone/>
            </a:pPr>
            <a:endParaRPr lang="ru-RU" sz="2000" i="1" dirty="0" smtClean="0">
              <a:solidFill>
                <a:srgbClr val="008388"/>
              </a:solidFill>
            </a:endParaRPr>
          </a:p>
          <a:p>
            <a:pPr marL="0" indent="0" fontAlgn="base">
              <a:buNone/>
            </a:pPr>
            <a:endParaRPr lang="ru-RU" sz="2000" i="1" dirty="0">
              <a:solidFill>
                <a:srgbClr val="008388"/>
              </a:solidFill>
            </a:endParaRPr>
          </a:p>
          <a:p>
            <a:pPr marL="0" indent="0" fontAlgn="base">
              <a:buNone/>
            </a:pPr>
            <a:r>
              <a:rPr lang="ru-RU" sz="2000" i="1" dirty="0" err="1" smtClean="0">
                <a:solidFill>
                  <a:srgbClr val="008388"/>
                </a:solidFill>
              </a:rPr>
              <a:t>Микробиом</a:t>
            </a:r>
            <a:r>
              <a:rPr lang="ru-RU" sz="2000" dirty="0" smtClean="0">
                <a:solidFill>
                  <a:srgbClr val="008388"/>
                </a:solidFill>
              </a:rPr>
              <a:t> </a:t>
            </a:r>
            <a:r>
              <a:rPr lang="ru-RU" sz="2000" dirty="0">
                <a:solidFill>
                  <a:srgbClr val="008388"/>
                </a:solidFill>
              </a:rPr>
              <a:t>может защищать кожу от повреждений и патогенных микроорганизмов, обеспечивать некоторую защиту от УФ-излучения, регулировать уровень кислотности, способствовать активному синтезу гиалуроновой кислоты, коллагена и эластина, помогает удерживать влагу на поверхности кожи, влияет на поведение пигментных клеток. </a:t>
            </a:r>
            <a:endParaRPr lang="ru-RU" sz="2000" dirty="0" smtClean="0">
              <a:solidFill>
                <a:srgbClr val="008388"/>
              </a:solidFill>
            </a:endParaRPr>
          </a:p>
          <a:p>
            <a:pPr marL="0" indent="0" fontAlgn="base">
              <a:buNone/>
            </a:pPr>
            <a:endParaRPr lang="ru-RU" sz="2000" b="1" dirty="0" smtClean="0">
              <a:solidFill>
                <a:srgbClr val="008388"/>
              </a:solidFill>
            </a:endParaRPr>
          </a:p>
          <a:p>
            <a:pPr marL="0" indent="0" fontAlgn="base">
              <a:buNone/>
            </a:pPr>
            <a:endParaRPr lang="ru-RU" sz="2000" b="1" dirty="0" smtClean="0">
              <a:solidFill>
                <a:srgbClr val="008388"/>
              </a:solidFill>
            </a:endParaRPr>
          </a:p>
          <a:p>
            <a:pPr marL="0" indent="0" fontAlgn="base">
              <a:buNone/>
            </a:pPr>
            <a:r>
              <a:rPr lang="ru-RU" sz="2000" b="1" dirty="0" smtClean="0">
                <a:solidFill>
                  <a:srgbClr val="008388"/>
                </a:solidFill>
              </a:rPr>
              <a:t>Косметический </a:t>
            </a:r>
            <a:r>
              <a:rPr lang="ru-RU" sz="2000" b="1" dirty="0">
                <a:solidFill>
                  <a:srgbClr val="008388"/>
                </a:solidFill>
              </a:rPr>
              <a:t>уход может повлиять на </a:t>
            </a:r>
            <a:r>
              <a:rPr lang="ru-RU" sz="2000" b="1" dirty="0" err="1">
                <a:solidFill>
                  <a:srgbClr val="008388"/>
                </a:solidFill>
              </a:rPr>
              <a:t>микробиом</a:t>
            </a:r>
            <a:r>
              <a:rPr lang="ru-RU" sz="2000" dirty="0">
                <a:solidFill>
                  <a:srgbClr val="008388"/>
                </a:solidFill>
              </a:rPr>
              <a:t> как в лучшую, так и в худшую </a:t>
            </a:r>
            <a:r>
              <a:rPr lang="ru-RU" sz="2000" dirty="0" smtClean="0">
                <a:solidFill>
                  <a:srgbClr val="008388"/>
                </a:solidFill>
              </a:rPr>
              <a:t>сторону. Неправильный </a:t>
            </a:r>
            <a:r>
              <a:rPr lang="ru-RU" sz="2000" dirty="0">
                <a:solidFill>
                  <a:srgbClr val="008388"/>
                </a:solidFill>
              </a:rPr>
              <a:t>уход может нарушить </a:t>
            </a:r>
            <a:r>
              <a:rPr lang="ru-RU" sz="2000" dirty="0" err="1">
                <a:solidFill>
                  <a:srgbClr val="008388"/>
                </a:solidFill>
              </a:rPr>
              <a:t>микробиом</a:t>
            </a:r>
            <a:r>
              <a:rPr lang="ru-RU" sz="2000" dirty="0">
                <a:solidFill>
                  <a:srgbClr val="008388"/>
                </a:solidFill>
              </a:rPr>
              <a:t> и </a:t>
            </a:r>
            <a:r>
              <a:rPr lang="ru-RU" sz="2000" dirty="0" smtClean="0">
                <a:solidFill>
                  <a:srgbClr val="008388"/>
                </a:solidFill>
              </a:rPr>
              <a:t>тем самым </a:t>
            </a:r>
            <a:r>
              <a:rPr lang="ru-RU" sz="2000" dirty="0">
                <a:solidFill>
                  <a:srgbClr val="008388"/>
                </a:solidFill>
              </a:rPr>
              <a:t>спровоцировать появление раздражений, повысить чувствительность, привести к сухости и покраснениям</a:t>
            </a:r>
            <a:r>
              <a:rPr lang="ru-RU" sz="2000" dirty="0" smtClean="0">
                <a:solidFill>
                  <a:srgbClr val="008388"/>
                </a:solidFill>
              </a:rPr>
              <a:t>.</a:t>
            </a:r>
          </a:p>
          <a:p>
            <a:pPr marL="0" indent="0" fontAlgn="base">
              <a:buNone/>
            </a:pPr>
            <a:endParaRPr lang="ru-RU" sz="2000" dirty="0">
              <a:solidFill>
                <a:srgbClr val="008388"/>
              </a:solidFill>
            </a:endParaRPr>
          </a:p>
        </p:txBody>
      </p:sp>
    </p:spTree>
    <p:extLst>
      <p:ext uri="{BB962C8B-B14F-4D97-AF65-F5344CB8AC3E}">
        <p14:creationId xmlns:p14="http://schemas.microsoft.com/office/powerpoint/2010/main" val="32386491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60648"/>
            <a:ext cx="8229600" cy="1440160"/>
          </a:xfrm>
        </p:spPr>
        <p:txBody>
          <a:bodyPr anchor="t">
            <a:noAutofit/>
          </a:bodyPr>
          <a:lstStyle/>
          <a:p>
            <a:pPr algn="l" fontAlgn="base"/>
            <a:r>
              <a:rPr lang="ru-RU" sz="2800" b="1" dirty="0">
                <a:solidFill>
                  <a:srgbClr val="0A634D"/>
                </a:solidFill>
              </a:rPr>
              <a:t>Чтобы кожа стала </a:t>
            </a:r>
            <a:r>
              <a:rPr lang="ru-RU" sz="2800" b="1" dirty="0" smtClean="0">
                <a:solidFill>
                  <a:srgbClr val="0A634D"/>
                </a:solidFill>
              </a:rPr>
              <a:t>лучше, </a:t>
            </a:r>
            <a:r>
              <a:rPr lang="ru-RU" sz="2800" b="1" dirty="0">
                <a:solidFill>
                  <a:srgbClr val="0A634D"/>
                </a:solidFill>
              </a:rPr>
              <a:t>свой </a:t>
            </a:r>
            <a:r>
              <a:rPr lang="ru-RU" sz="2800" b="1" dirty="0" smtClean="0">
                <a:solidFill>
                  <a:srgbClr val="0A634D"/>
                </a:solidFill>
              </a:rPr>
              <a:t/>
            </a:r>
            <a:br>
              <a:rPr lang="ru-RU" sz="2800" b="1" dirty="0" smtClean="0">
                <a:solidFill>
                  <a:srgbClr val="0A634D"/>
                </a:solidFill>
              </a:rPr>
            </a:br>
            <a:r>
              <a:rPr lang="ru-RU" sz="2800" b="1" dirty="0" err="1" smtClean="0">
                <a:solidFill>
                  <a:srgbClr val="0A634D"/>
                </a:solidFill>
              </a:rPr>
              <a:t>микробиом</a:t>
            </a:r>
            <a:r>
              <a:rPr lang="ru-RU" sz="2800" b="1" dirty="0" smtClean="0">
                <a:solidFill>
                  <a:srgbClr val="0A634D"/>
                </a:solidFill>
              </a:rPr>
              <a:t> </a:t>
            </a:r>
            <a:r>
              <a:rPr lang="ru-RU" sz="2800" b="1" dirty="0">
                <a:solidFill>
                  <a:srgbClr val="0A634D"/>
                </a:solidFill>
              </a:rPr>
              <a:t>можно «подкормить» косметикой с </a:t>
            </a:r>
            <a:r>
              <a:rPr lang="ru-RU" sz="2800" b="1" dirty="0" err="1">
                <a:solidFill>
                  <a:srgbClr val="0A634D"/>
                </a:solidFill>
              </a:rPr>
              <a:t>пробиотиками</a:t>
            </a:r>
            <a:r>
              <a:rPr lang="ru-RU" sz="2800" b="1" dirty="0">
                <a:solidFill>
                  <a:srgbClr val="0A634D"/>
                </a:solidFill>
              </a:rPr>
              <a:t> и </a:t>
            </a:r>
            <a:r>
              <a:rPr lang="ru-RU" sz="2800" b="1" dirty="0" err="1" smtClean="0">
                <a:solidFill>
                  <a:srgbClr val="0A634D"/>
                </a:solidFill>
              </a:rPr>
              <a:t>пребиотиками</a:t>
            </a:r>
            <a:r>
              <a:rPr lang="ru-RU" sz="2800" b="1" dirty="0">
                <a:solidFill>
                  <a:srgbClr val="0A634D"/>
                </a:solidFill>
              </a:rPr>
              <a:t>.</a:t>
            </a:r>
            <a:r>
              <a:rPr lang="ru-RU" sz="2800" dirty="0">
                <a:solidFill>
                  <a:srgbClr val="0A634D"/>
                </a:solidFill>
              </a:rPr>
              <a:t> </a:t>
            </a:r>
            <a:endParaRPr lang="ru-RU" sz="2800" b="1" i="1" dirty="0">
              <a:solidFill>
                <a:srgbClr val="0A634D"/>
              </a:solidFill>
            </a:endParaRPr>
          </a:p>
        </p:txBody>
      </p:sp>
      <p:sp>
        <p:nvSpPr>
          <p:cNvPr id="3" name="Объект 2"/>
          <p:cNvSpPr>
            <a:spLocks noGrp="1"/>
          </p:cNvSpPr>
          <p:nvPr>
            <p:ph idx="1"/>
          </p:nvPr>
        </p:nvSpPr>
        <p:spPr>
          <a:xfrm>
            <a:off x="457200" y="1844825"/>
            <a:ext cx="8229600" cy="4032448"/>
          </a:xfrm>
        </p:spPr>
        <p:txBody>
          <a:bodyPr>
            <a:normAutofit fontScale="85000" lnSpcReduction="20000"/>
          </a:bodyPr>
          <a:lstStyle/>
          <a:p>
            <a:pPr marL="0" indent="0" fontAlgn="base">
              <a:buNone/>
            </a:pPr>
            <a:r>
              <a:rPr lang="ru-RU" sz="2400" b="1" i="1" dirty="0" err="1" smtClean="0">
                <a:solidFill>
                  <a:srgbClr val="008388"/>
                </a:solidFill>
              </a:rPr>
              <a:t>Пробиотики</a:t>
            </a:r>
            <a:r>
              <a:rPr lang="ru-RU" sz="2400" b="1" i="1" dirty="0">
                <a:solidFill>
                  <a:srgbClr val="008388"/>
                </a:solidFill>
              </a:rPr>
              <a:t> </a:t>
            </a:r>
            <a:r>
              <a:rPr lang="ru-RU" sz="2400" dirty="0">
                <a:solidFill>
                  <a:srgbClr val="008388"/>
                </a:solidFill>
              </a:rPr>
              <a:t>— это сами микроорганизмы или вещества микробного происхождения (это могут быть фрагменты клеточных мембран или ДНК, мертвые бактерии, ферменты). Живые бактерии в кремы не кладут — во-первых, их влияние недостаточно изучено, во-вторых, консерванты в составе их убьют. Вместо них используют </a:t>
            </a:r>
            <a:r>
              <a:rPr lang="ru-RU" sz="2400" i="1" dirty="0">
                <a:solidFill>
                  <a:srgbClr val="008388"/>
                </a:solidFill>
              </a:rPr>
              <a:t>производные </a:t>
            </a:r>
            <a:r>
              <a:rPr lang="ru-RU" sz="2400" i="1" dirty="0" err="1">
                <a:solidFill>
                  <a:srgbClr val="008388"/>
                </a:solidFill>
              </a:rPr>
              <a:t>пробиотиков</a:t>
            </a:r>
            <a:r>
              <a:rPr lang="ru-RU" sz="2400" dirty="0">
                <a:solidFill>
                  <a:srgbClr val="008388"/>
                </a:solidFill>
              </a:rPr>
              <a:t> (например, </a:t>
            </a:r>
            <a:r>
              <a:rPr lang="ru-RU" sz="2400" dirty="0" err="1">
                <a:solidFill>
                  <a:srgbClr val="008388"/>
                </a:solidFill>
              </a:rPr>
              <a:t>лизаты</a:t>
            </a:r>
            <a:r>
              <a:rPr lang="ru-RU" sz="2400" dirty="0">
                <a:solidFill>
                  <a:srgbClr val="008388"/>
                </a:solidFill>
              </a:rPr>
              <a:t> бактерий) — они помогают усиливать кожный иммунитет, снижают воспаление </a:t>
            </a:r>
            <a:r>
              <a:rPr lang="ru-RU" sz="2400" dirty="0" smtClean="0">
                <a:solidFill>
                  <a:srgbClr val="008388"/>
                </a:solidFill>
              </a:rPr>
              <a:t>и т.д</a:t>
            </a:r>
            <a:r>
              <a:rPr lang="ru-RU" sz="2400" dirty="0">
                <a:solidFill>
                  <a:srgbClr val="008388"/>
                </a:solidFill>
              </a:rPr>
              <a:t>.</a:t>
            </a:r>
          </a:p>
          <a:p>
            <a:pPr marL="0" indent="0" fontAlgn="base">
              <a:buNone/>
            </a:pPr>
            <a:endParaRPr lang="ru-RU" sz="2400" b="1" i="1" dirty="0">
              <a:solidFill>
                <a:srgbClr val="008388"/>
              </a:solidFill>
            </a:endParaRPr>
          </a:p>
          <a:p>
            <a:pPr marL="0" indent="0" fontAlgn="base">
              <a:buNone/>
            </a:pPr>
            <a:r>
              <a:rPr lang="ru-RU" sz="2400" b="1" i="1" dirty="0" err="1">
                <a:solidFill>
                  <a:srgbClr val="008388"/>
                </a:solidFill>
              </a:rPr>
              <a:t>Преобитики</a:t>
            </a:r>
            <a:r>
              <a:rPr lang="ru-RU" sz="2400" b="1" i="1" dirty="0">
                <a:solidFill>
                  <a:srgbClr val="008388"/>
                </a:solidFill>
              </a:rPr>
              <a:t> </a:t>
            </a:r>
            <a:r>
              <a:rPr lang="ru-RU" sz="2400" dirty="0">
                <a:solidFill>
                  <a:srgbClr val="008388"/>
                </a:solidFill>
              </a:rPr>
              <a:t>— вещества, которые используются этими самыми микроорганизмами нашего </a:t>
            </a:r>
            <a:r>
              <a:rPr lang="ru-RU" sz="2400" dirty="0" err="1">
                <a:solidFill>
                  <a:srgbClr val="008388"/>
                </a:solidFill>
              </a:rPr>
              <a:t>микробиома</a:t>
            </a:r>
            <a:r>
              <a:rPr lang="ru-RU" sz="2400" dirty="0">
                <a:solidFill>
                  <a:srgbClr val="008388"/>
                </a:solidFill>
              </a:rPr>
              <a:t>. Грубо говоря, </a:t>
            </a:r>
            <a:r>
              <a:rPr lang="ru-RU" sz="2400" dirty="0" err="1">
                <a:solidFill>
                  <a:srgbClr val="008388"/>
                </a:solidFill>
              </a:rPr>
              <a:t>пребиотики</a:t>
            </a:r>
            <a:r>
              <a:rPr lang="ru-RU" sz="2400" dirty="0">
                <a:solidFill>
                  <a:srgbClr val="008388"/>
                </a:solidFill>
              </a:rPr>
              <a:t> — </a:t>
            </a:r>
            <a:r>
              <a:rPr lang="ru-RU" sz="2400" dirty="0" smtClean="0">
                <a:solidFill>
                  <a:srgbClr val="008388"/>
                </a:solidFill>
              </a:rPr>
              <a:t>  это </a:t>
            </a:r>
            <a:r>
              <a:rPr lang="ru-RU" sz="2400" dirty="0">
                <a:solidFill>
                  <a:srgbClr val="008388"/>
                </a:solidFill>
              </a:rPr>
              <a:t>«еда» для них, они создают хорошие условия для роста и развития </a:t>
            </a:r>
            <a:r>
              <a:rPr lang="ru-RU" sz="2400" dirty="0" err="1">
                <a:solidFill>
                  <a:srgbClr val="008388"/>
                </a:solidFill>
              </a:rPr>
              <a:t>микробиома</a:t>
            </a:r>
            <a:r>
              <a:rPr lang="ru-RU" sz="2400" dirty="0">
                <a:solidFill>
                  <a:srgbClr val="008388"/>
                </a:solidFill>
              </a:rPr>
              <a:t>. </a:t>
            </a:r>
            <a:r>
              <a:rPr lang="ru-RU" sz="2400" i="1" dirty="0">
                <a:solidFill>
                  <a:srgbClr val="008388"/>
                </a:solidFill>
              </a:rPr>
              <a:t>Такими </a:t>
            </a:r>
            <a:r>
              <a:rPr lang="ru-RU" sz="2400" i="1" dirty="0" err="1">
                <a:solidFill>
                  <a:srgbClr val="008388"/>
                </a:solidFill>
              </a:rPr>
              <a:t>пребиотическими</a:t>
            </a:r>
            <a:r>
              <a:rPr lang="ru-RU" sz="2400" i="1" dirty="0">
                <a:solidFill>
                  <a:srgbClr val="008388"/>
                </a:solidFill>
              </a:rPr>
              <a:t> свойствами обладают многие ингредиенты: аминокислоты, пептиды, сахара (олиго-, моно-, </a:t>
            </a:r>
            <a:r>
              <a:rPr lang="ru-RU" sz="2400" i="1" dirty="0" err="1">
                <a:solidFill>
                  <a:srgbClr val="008388"/>
                </a:solidFill>
              </a:rPr>
              <a:t>ди</a:t>
            </a:r>
            <a:r>
              <a:rPr lang="ru-RU" sz="2400" i="1" dirty="0">
                <a:solidFill>
                  <a:srgbClr val="008388"/>
                </a:solidFill>
              </a:rPr>
              <a:t>-, полисахариды), жирные и органические кислоты, ферменты, витамины, антиоксиданты, экстракты растений и другие.</a:t>
            </a:r>
            <a:r>
              <a:rPr lang="ru-RU" sz="2400" dirty="0">
                <a:solidFill>
                  <a:srgbClr val="008388"/>
                </a:solidFill>
              </a:rPr>
              <a:t> </a:t>
            </a:r>
          </a:p>
          <a:p>
            <a:pPr marL="0" indent="0" fontAlgn="base">
              <a:buNone/>
            </a:pPr>
            <a:endParaRPr lang="ru-RU" sz="2000" dirty="0"/>
          </a:p>
        </p:txBody>
      </p:sp>
    </p:spTree>
    <p:extLst>
      <p:ext uri="{BB962C8B-B14F-4D97-AF65-F5344CB8AC3E}">
        <p14:creationId xmlns:p14="http://schemas.microsoft.com/office/powerpoint/2010/main" val="11186009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683568" y="1412776"/>
            <a:ext cx="1244418" cy="7962844"/>
          </a:xfrm>
          <a:prstGeom prst="rect">
            <a:avLst/>
          </a:prstGeom>
        </p:spPr>
      </p:pic>
      <p:sp>
        <p:nvSpPr>
          <p:cNvPr id="5" name="Заголовок 1"/>
          <p:cNvSpPr txBox="1">
            <a:spLocks/>
          </p:cNvSpPr>
          <p:nvPr/>
        </p:nvSpPr>
        <p:spPr>
          <a:xfrm>
            <a:off x="539552" y="602400"/>
            <a:ext cx="7044768" cy="720080"/>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ts val="3200"/>
              </a:lnSpc>
            </a:pPr>
            <a:r>
              <a:rPr lang="ru-RU" sz="3200" b="1" dirty="0" smtClean="0">
                <a:solidFill>
                  <a:srgbClr val="0A634D"/>
                </a:solidFill>
              </a:rPr>
              <a:t>Флюид очищающий</a:t>
            </a:r>
            <a:endParaRPr lang="ru-RU" sz="3200" b="1" dirty="0">
              <a:solidFill>
                <a:srgbClr val="0A634D"/>
              </a:solidFill>
            </a:endParaRPr>
          </a:p>
        </p:txBody>
      </p:sp>
      <p:sp>
        <p:nvSpPr>
          <p:cNvPr id="13" name="Прямоугольник 12"/>
          <p:cNvSpPr/>
          <p:nvPr/>
        </p:nvSpPr>
        <p:spPr>
          <a:xfrm>
            <a:off x="1979712" y="1484784"/>
            <a:ext cx="6498976" cy="4093428"/>
          </a:xfrm>
          <a:prstGeom prst="rect">
            <a:avLst/>
          </a:prstGeom>
        </p:spPr>
        <p:txBody>
          <a:bodyPr wrap="square">
            <a:spAutoFit/>
          </a:bodyPr>
          <a:lstStyle/>
          <a:p>
            <a:r>
              <a:rPr lang="ru-RU" sz="2000" dirty="0" smtClean="0">
                <a:solidFill>
                  <a:srgbClr val="008388"/>
                </a:solidFill>
                <a:cs typeface="Times New Roman" panose="02020603050405020304" pitchFamily="18" charset="0"/>
              </a:rPr>
              <a:t>Основа </a:t>
            </a:r>
            <a:r>
              <a:rPr lang="ru-RU" sz="2000" dirty="0">
                <a:solidFill>
                  <a:srgbClr val="008388"/>
                </a:solidFill>
                <a:cs typeface="Times New Roman" panose="02020603050405020304" pitchFamily="18" charset="0"/>
              </a:rPr>
              <a:t>флюида способствует сохранению влаги в коже и препятствует образованию </a:t>
            </a:r>
            <a:r>
              <a:rPr lang="ru-RU" sz="2000" dirty="0" err="1">
                <a:solidFill>
                  <a:srgbClr val="008388"/>
                </a:solidFill>
                <a:cs typeface="Times New Roman" panose="02020603050405020304" pitchFamily="18" charset="0"/>
              </a:rPr>
              <a:t>комедонов</a:t>
            </a:r>
            <a:r>
              <a:rPr lang="ru-RU" sz="2000" dirty="0">
                <a:solidFill>
                  <a:srgbClr val="008388"/>
                </a:solidFill>
                <a:cs typeface="Times New Roman" panose="02020603050405020304" pitchFamily="18" charset="0"/>
              </a:rPr>
              <a:t>.</a:t>
            </a:r>
            <a:br>
              <a:rPr lang="ru-RU" sz="2000" dirty="0">
                <a:solidFill>
                  <a:srgbClr val="008388"/>
                </a:solidFill>
                <a:cs typeface="Times New Roman" panose="02020603050405020304" pitchFamily="18" charset="0"/>
              </a:rPr>
            </a:br>
            <a:r>
              <a:rPr lang="ru-RU" sz="2000" dirty="0">
                <a:solidFill>
                  <a:srgbClr val="008388"/>
                </a:solidFill>
                <a:cs typeface="Times New Roman" panose="02020603050405020304" pitchFamily="18" charset="0"/>
              </a:rPr>
              <a:t>Создает эффект мягкой очистки кожи, идеально удаляет макияж, не повреждая при этом естественную </a:t>
            </a:r>
            <a:r>
              <a:rPr lang="ru-RU" sz="2000" dirty="0" err="1">
                <a:solidFill>
                  <a:srgbClr val="008388"/>
                </a:solidFill>
                <a:cs typeface="Times New Roman" panose="02020603050405020304" pitchFamily="18" charset="0"/>
              </a:rPr>
              <a:t>гидролипидную</a:t>
            </a:r>
            <a:r>
              <a:rPr lang="ru-RU" sz="2000" dirty="0">
                <a:solidFill>
                  <a:srgbClr val="008388"/>
                </a:solidFill>
                <a:cs typeface="Times New Roman" panose="02020603050405020304" pitchFamily="18" charset="0"/>
              </a:rPr>
              <a:t> мантию кожи.</a:t>
            </a:r>
            <a:br>
              <a:rPr lang="ru-RU" sz="2000" dirty="0">
                <a:solidFill>
                  <a:srgbClr val="008388"/>
                </a:solidFill>
                <a:cs typeface="Times New Roman" panose="02020603050405020304" pitchFamily="18" charset="0"/>
              </a:rPr>
            </a:br>
            <a:r>
              <a:rPr lang="ru-RU" sz="2000" dirty="0">
                <a:solidFill>
                  <a:srgbClr val="008388"/>
                </a:solidFill>
                <a:cs typeface="Times New Roman" panose="02020603050405020304" pitchFamily="18" charset="0"/>
              </a:rPr>
              <a:t>Очистка кожи одновременно сопровождается активным </a:t>
            </a:r>
            <a:r>
              <a:rPr lang="ru-RU" sz="2000" dirty="0" smtClean="0">
                <a:solidFill>
                  <a:srgbClr val="008388"/>
                </a:solidFill>
                <a:cs typeface="Times New Roman" panose="02020603050405020304" pitchFamily="18" charset="0"/>
              </a:rPr>
              <a:t>действием </a:t>
            </a:r>
            <a:r>
              <a:rPr lang="ru-RU" sz="2000" b="1" i="1" dirty="0" err="1" smtClean="0">
                <a:solidFill>
                  <a:srgbClr val="008388"/>
                </a:solidFill>
                <a:cs typeface="Times New Roman" panose="02020603050405020304" pitchFamily="18" charset="0"/>
              </a:rPr>
              <a:t>лизатов</a:t>
            </a:r>
            <a:r>
              <a:rPr lang="ru-RU" sz="2000" b="1" i="1" dirty="0" smtClean="0">
                <a:solidFill>
                  <a:srgbClr val="008388"/>
                </a:solidFill>
                <a:cs typeface="Times New Roman" panose="02020603050405020304" pitchFamily="18" charset="0"/>
              </a:rPr>
              <a:t> </a:t>
            </a:r>
            <a:r>
              <a:rPr lang="ru-RU" sz="2000" b="1" i="1" dirty="0" err="1">
                <a:solidFill>
                  <a:srgbClr val="008388"/>
                </a:solidFill>
                <a:cs typeface="Times New Roman" panose="02020603050405020304" pitchFamily="18" charset="0"/>
              </a:rPr>
              <a:t>бифидобактерий</a:t>
            </a:r>
            <a:r>
              <a:rPr lang="ru-RU" sz="2000" b="1" i="1" dirty="0">
                <a:solidFill>
                  <a:srgbClr val="008388"/>
                </a:solidFill>
                <a:cs typeface="Times New Roman" panose="02020603050405020304" pitchFamily="18" charset="0"/>
              </a:rPr>
              <a:t>,</a:t>
            </a:r>
            <a:r>
              <a:rPr lang="ru-RU" sz="2000" dirty="0">
                <a:solidFill>
                  <a:srgbClr val="008388"/>
                </a:solidFill>
                <a:cs typeface="Times New Roman" panose="02020603050405020304" pitchFamily="18" charset="0"/>
              </a:rPr>
              <a:t> которые поддерживают здоровый баланс </a:t>
            </a:r>
            <a:r>
              <a:rPr lang="ru-RU" sz="2000" dirty="0" err="1">
                <a:solidFill>
                  <a:srgbClr val="008388"/>
                </a:solidFill>
                <a:cs typeface="Times New Roman" panose="02020603050405020304" pitchFamily="18" charset="0"/>
              </a:rPr>
              <a:t>микробиома</a:t>
            </a:r>
            <a:r>
              <a:rPr lang="ru-RU" sz="2000" dirty="0">
                <a:solidFill>
                  <a:srgbClr val="008388"/>
                </a:solidFill>
                <a:cs typeface="Times New Roman" panose="02020603050405020304" pitchFamily="18" charset="0"/>
              </a:rPr>
              <a:t> кожи. </a:t>
            </a:r>
            <a:br>
              <a:rPr lang="ru-RU" sz="2000" dirty="0">
                <a:solidFill>
                  <a:srgbClr val="008388"/>
                </a:solidFill>
                <a:cs typeface="Times New Roman" panose="02020603050405020304" pitchFamily="18" charset="0"/>
              </a:rPr>
            </a:br>
            <a:r>
              <a:rPr lang="ru-RU" sz="2000" dirty="0">
                <a:solidFill>
                  <a:srgbClr val="008388"/>
                </a:solidFill>
                <a:cs typeface="Times New Roman" panose="02020603050405020304" pitchFamily="18" charset="0"/>
              </a:rPr>
              <a:t>Помогает уменьшить раздражение кожи и способствует уменьшению воспалительных элементов.</a:t>
            </a:r>
            <a:br>
              <a:rPr lang="ru-RU" sz="2000" dirty="0">
                <a:solidFill>
                  <a:srgbClr val="008388"/>
                </a:solidFill>
                <a:cs typeface="Times New Roman" panose="02020603050405020304" pitchFamily="18" charset="0"/>
              </a:rPr>
            </a:br>
            <a:r>
              <a:rPr lang="ru-RU" sz="2000" u="sng" dirty="0">
                <a:solidFill>
                  <a:srgbClr val="008388"/>
                </a:solidFill>
                <a:cs typeface="Times New Roman" panose="02020603050405020304" pitchFamily="18" charset="0"/>
              </a:rPr>
              <a:t>Другие активные компоненты</a:t>
            </a:r>
            <a:r>
              <a:rPr lang="ru-RU" sz="2000" dirty="0">
                <a:solidFill>
                  <a:srgbClr val="008388"/>
                </a:solidFill>
                <a:cs typeface="Times New Roman" panose="02020603050405020304" pitchFamily="18" charset="0"/>
              </a:rPr>
              <a:t>:</a:t>
            </a:r>
            <a:br>
              <a:rPr lang="ru-RU" sz="2000" dirty="0">
                <a:solidFill>
                  <a:srgbClr val="008388"/>
                </a:solidFill>
                <a:cs typeface="Times New Roman" panose="02020603050405020304" pitchFamily="18" charset="0"/>
              </a:rPr>
            </a:br>
            <a:r>
              <a:rPr lang="ru-RU" sz="2000" b="1" i="1" dirty="0">
                <a:solidFill>
                  <a:srgbClr val="008388"/>
                </a:solidFill>
                <a:cs typeface="Times New Roman" panose="02020603050405020304" pitchFamily="18" charset="0"/>
              </a:rPr>
              <a:t>Масло </a:t>
            </a:r>
            <a:r>
              <a:rPr lang="ru-RU" sz="2000" b="1" i="1" dirty="0" err="1">
                <a:solidFill>
                  <a:srgbClr val="008388"/>
                </a:solidFill>
                <a:cs typeface="Times New Roman" panose="02020603050405020304" pitchFamily="18" charset="0"/>
              </a:rPr>
              <a:t>ж</a:t>
            </a:r>
            <a:r>
              <a:rPr lang="ru-RU" sz="2000" b="1" i="1" dirty="0" err="1" smtClean="0">
                <a:solidFill>
                  <a:srgbClr val="008388"/>
                </a:solidFill>
                <a:cs typeface="Times New Roman" panose="02020603050405020304" pitchFamily="18" charset="0"/>
              </a:rPr>
              <a:t>ожоба</a:t>
            </a:r>
            <a:r>
              <a:rPr lang="ru-RU" sz="2000" b="1" i="1" dirty="0" smtClean="0">
                <a:solidFill>
                  <a:srgbClr val="008388"/>
                </a:solidFill>
                <a:cs typeface="Times New Roman" panose="02020603050405020304" pitchFamily="18" charset="0"/>
              </a:rPr>
              <a:t>, экстракт </a:t>
            </a:r>
            <a:r>
              <a:rPr lang="ru-RU" sz="2000" b="1" i="1" dirty="0">
                <a:solidFill>
                  <a:srgbClr val="008388"/>
                </a:solidFill>
                <a:cs typeface="Times New Roman" panose="02020603050405020304" pitchFamily="18" charset="0"/>
              </a:rPr>
              <a:t>цветков </a:t>
            </a:r>
            <a:r>
              <a:rPr lang="ru-RU" sz="2000" b="1" i="1" dirty="0" smtClean="0">
                <a:solidFill>
                  <a:srgbClr val="008388"/>
                </a:solidFill>
                <a:cs typeface="Times New Roman" panose="02020603050405020304" pitchFamily="18" charset="0"/>
              </a:rPr>
              <a:t>орхидеи,</a:t>
            </a:r>
          </a:p>
          <a:p>
            <a:r>
              <a:rPr lang="ru-RU" sz="2000" b="1" i="1" dirty="0" smtClean="0">
                <a:solidFill>
                  <a:srgbClr val="008388"/>
                </a:solidFill>
                <a:cs typeface="Times New Roman" panose="02020603050405020304" pitchFamily="18" charset="0"/>
              </a:rPr>
              <a:t>Д-</a:t>
            </a:r>
            <a:r>
              <a:rPr lang="ru-RU" sz="2000" b="1" i="1" dirty="0" err="1" smtClean="0">
                <a:solidFill>
                  <a:srgbClr val="008388"/>
                </a:solidFill>
                <a:cs typeface="Times New Roman" panose="02020603050405020304" pitchFamily="18" charset="0"/>
              </a:rPr>
              <a:t>пантенол</a:t>
            </a:r>
            <a:r>
              <a:rPr lang="ru-RU" sz="2000" dirty="0">
                <a:solidFill>
                  <a:srgbClr val="008388"/>
                </a:solidFill>
                <a:cs typeface="Times New Roman" panose="02020603050405020304" pitchFamily="18" charset="0"/>
              </a:rPr>
              <a:t>.</a:t>
            </a:r>
            <a:endParaRPr lang="ru-RU" sz="2000" dirty="0">
              <a:solidFill>
                <a:srgbClr val="008388"/>
              </a:solidFill>
            </a:endParaRPr>
          </a:p>
        </p:txBody>
      </p:sp>
    </p:spTree>
    <p:extLst>
      <p:ext uri="{BB962C8B-B14F-4D97-AF65-F5344CB8AC3E}">
        <p14:creationId xmlns:p14="http://schemas.microsoft.com/office/powerpoint/2010/main" val="23923873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028042" y="1412776"/>
            <a:ext cx="6648414" cy="4176464"/>
          </a:xfrm>
        </p:spPr>
        <p:txBody>
          <a:bodyPr anchor="t">
            <a:noAutofit/>
          </a:bodyPr>
          <a:lstStyle/>
          <a:p>
            <a:pPr algn="l"/>
            <a:r>
              <a:rPr lang="ru-RU" sz="2000" dirty="0" smtClean="0">
                <a:solidFill>
                  <a:srgbClr val="008388"/>
                </a:solidFill>
                <a:latin typeface="+mn-lt"/>
                <a:cs typeface="Times New Roman" panose="02020603050405020304" pitchFamily="18" charset="0"/>
              </a:rPr>
              <a:t>Активное вещество</a:t>
            </a:r>
            <a:r>
              <a:rPr lang="ru-RU" sz="2000" dirty="0">
                <a:solidFill>
                  <a:srgbClr val="008388"/>
                </a:solidFill>
                <a:cs typeface="Times New Roman" panose="02020603050405020304" pitchFamily="18" charset="0"/>
              </a:rPr>
              <a:t> –</a:t>
            </a:r>
            <a:r>
              <a:rPr lang="ru-RU" sz="2000" dirty="0" smtClean="0">
                <a:solidFill>
                  <a:srgbClr val="008388"/>
                </a:solidFill>
                <a:latin typeface="+mn-lt"/>
                <a:cs typeface="Times New Roman" panose="02020603050405020304" pitchFamily="18" charset="0"/>
              </a:rPr>
              <a:t> </a:t>
            </a:r>
            <a:r>
              <a:rPr lang="ru-RU" sz="2000" b="1" i="1" dirty="0" smtClean="0">
                <a:solidFill>
                  <a:srgbClr val="008388"/>
                </a:solidFill>
                <a:latin typeface="+mn-lt"/>
                <a:cs typeface="Times New Roman" panose="02020603050405020304" pitchFamily="18" charset="0"/>
              </a:rPr>
              <a:t>камедь </a:t>
            </a:r>
            <a:r>
              <a:rPr lang="ru-RU" sz="2000" b="1" i="1" dirty="0">
                <a:solidFill>
                  <a:srgbClr val="008388"/>
                </a:solidFill>
                <a:latin typeface="+mn-lt"/>
                <a:cs typeface="Times New Roman" panose="02020603050405020304" pitchFamily="18" charset="0"/>
              </a:rPr>
              <a:t>а</a:t>
            </a:r>
            <a:r>
              <a:rPr lang="ru-RU" sz="2000" b="1" i="1" dirty="0" smtClean="0">
                <a:solidFill>
                  <a:srgbClr val="008388"/>
                </a:solidFill>
                <a:latin typeface="+mn-lt"/>
                <a:cs typeface="Times New Roman" panose="02020603050405020304" pitchFamily="18" charset="0"/>
              </a:rPr>
              <a:t>кации сенегальской </a:t>
            </a:r>
            <a:r>
              <a:rPr lang="ru-RU" sz="2000" dirty="0">
                <a:solidFill>
                  <a:srgbClr val="008388"/>
                </a:solidFill>
                <a:cs typeface="Times New Roman" panose="02020603050405020304" pitchFamily="18" charset="0"/>
              </a:rPr>
              <a:t>– </a:t>
            </a:r>
            <a:r>
              <a:rPr lang="ru-RU" sz="2000" dirty="0" smtClean="0">
                <a:solidFill>
                  <a:srgbClr val="008388"/>
                </a:solidFill>
                <a:latin typeface="+mn-lt"/>
                <a:cs typeface="Times New Roman" panose="02020603050405020304" pitchFamily="18" charset="0"/>
              </a:rPr>
              <a:t>способствует </a:t>
            </a:r>
            <a:r>
              <a:rPr lang="ru-RU" sz="2000" dirty="0">
                <a:solidFill>
                  <a:srgbClr val="008388"/>
                </a:solidFill>
                <a:latin typeface="+mn-lt"/>
                <a:cs typeface="Times New Roman" panose="02020603050405020304" pitchFamily="18" charset="0"/>
              </a:rPr>
              <a:t>увлажнению кожи, разглаживанию морщин, в том числе и мимических, расположенных вокруг глаз. </a:t>
            </a:r>
            <a:r>
              <a:rPr lang="ru-RU" sz="2000" dirty="0" smtClean="0">
                <a:solidFill>
                  <a:srgbClr val="008388"/>
                </a:solidFill>
                <a:latin typeface="+mn-lt"/>
                <a:cs typeface="Times New Roman" panose="02020603050405020304" pitchFamily="18" charset="0"/>
              </a:rPr>
              <a:t>Оказывает омолаживающий </a:t>
            </a:r>
            <a:r>
              <a:rPr lang="ru-RU" sz="2000" dirty="0">
                <a:solidFill>
                  <a:srgbClr val="008388"/>
                </a:solidFill>
                <a:latin typeface="+mn-lt"/>
                <a:cs typeface="Times New Roman" panose="02020603050405020304" pitchFamily="18" charset="0"/>
              </a:rPr>
              <a:t>и </a:t>
            </a:r>
            <a:r>
              <a:rPr lang="ru-RU" sz="2000" dirty="0" err="1" smtClean="0">
                <a:solidFill>
                  <a:srgbClr val="008388"/>
                </a:solidFill>
                <a:latin typeface="+mn-lt"/>
                <a:cs typeface="Times New Roman" panose="02020603050405020304" pitchFamily="18" charset="0"/>
              </a:rPr>
              <a:t>лифтинг</a:t>
            </a:r>
            <a:r>
              <a:rPr lang="ru-RU" sz="2000" dirty="0" smtClean="0">
                <a:solidFill>
                  <a:srgbClr val="008388"/>
                </a:solidFill>
                <a:latin typeface="+mn-lt"/>
                <a:cs typeface="Times New Roman" panose="02020603050405020304" pitchFamily="18" charset="0"/>
              </a:rPr>
              <a:t> - эффект.</a:t>
            </a:r>
            <a:r>
              <a:rPr lang="ru-RU" sz="2000" dirty="0">
                <a:solidFill>
                  <a:srgbClr val="008388"/>
                </a:solidFill>
                <a:latin typeface="+mn-lt"/>
                <a:cs typeface="Times New Roman" panose="02020603050405020304" pitchFamily="18" charset="0"/>
              </a:rPr>
              <a:t/>
            </a:r>
            <a:br>
              <a:rPr lang="ru-RU" sz="2000" dirty="0">
                <a:solidFill>
                  <a:srgbClr val="008388"/>
                </a:solidFill>
                <a:latin typeface="+mn-lt"/>
                <a:cs typeface="Times New Roman" panose="02020603050405020304" pitchFamily="18" charset="0"/>
              </a:rPr>
            </a:br>
            <a:r>
              <a:rPr lang="ru-RU" sz="2000" dirty="0">
                <a:solidFill>
                  <a:srgbClr val="008388"/>
                </a:solidFill>
                <a:latin typeface="+mn-lt"/>
                <a:cs typeface="Times New Roman" panose="02020603050405020304" pitchFamily="18" charset="0"/>
              </a:rPr>
              <a:t>Камедь – мощный антисептик, оказывающий ощутимое успокаивающее действие и благоприятствующий заживлению повреждений </a:t>
            </a:r>
            <a:r>
              <a:rPr lang="ru-RU" sz="2000" dirty="0" smtClean="0">
                <a:solidFill>
                  <a:srgbClr val="008388"/>
                </a:solidFill>
                <a:latin typeface="+mn-lt"/>
                <a:cs typeface="Times New Roman" panose="02020603050405020304" pitchFamily="18" charset="0"/>
              </a:rPr>
              <a:t>кожи.</a:t>
            </a:r>
            <a:r>
              <a:rPr lang="ru-RU" sz="2000" dirty="0">
                <a:solidFill>
                  <a:srgbClr val="008388"/>
                </a:solidFill>
                <a:latin typeface="+mn-lt"/>
                <a:cs typeface="Times New Roman" panose="02020603050405020304" pitchFamily="18" charset="0"/>
              </a:rPr>
              <a:t/>
            </a:r>
            <a:br>
              <a:rPr lang="ru-RU" sz="2000" dirty="0">
                <a:solidFill>
                  <a:srgbClr val="008388"/>
                </a:solidFill>
                <a:latin typeface="+mn-lt"/>
                <a:cs typeface="Times New Roman" panose="02020603050405020304" pitchFamily="18" charset="0"/>
              </a:rPr>
            </a:br>
            <a:r>
              <a:rPr lang="ru-RU" sz="2000" dirty="0" smtClean="0">
                <a:solidFill>
                  <a:srgbClr val="008388"/>
                </a:solidFill>
                <a:latin typeface="+mn-lt"/>
                <a:cs typeface="Times New Roman" panose="02020603050405020304" pitchFamily="18" charset="0"/>
              </a:rPr>
              <a:t/>
            </a:r>
            <a:br>
              <a:rPr lang="ru-RU" sz="2000" dirty="0" smtClean="0">
                <a:solidFill>
                  <a:srgbClr val="008388"/>
                </a:solidFill>
                <a:latin typeface="+mn-lt"/>
                <a:cs typeface="Times New Roman" panose="02020603050405020304" pitchFamily="18" charset="0"/>
              </a:rPr>
            </a:br>
            <a:r>
              <a:rPr lang="ru-RU" sz="2000" b="1" i="1" dirty="0" err="1" smtClean="0">
                <a:solidFill>
                  <a:srgbClr val="008388"/>
                </a:solidFill>
                <a:latin typeface="+mn-lt"/>
                <a:cs typeface="Times New Roman" panose="02020603050405020304" pitchFamily="18" charset="0"/>
              </a:rPr>
              <a:t>Лизаты</a:t>
            </a:r>
            <a:r>
              <a:rPr lang="ru-RU" sz="2000" b="1" i="1" dirty="0" smtClean="0">
                <a:solidFill>
                  <a:srgbClr val="008388"/>
                </a:solidFill>
                <a:latin typeface="+mn-lt"/>
                <a:cs typeface="Times New Roman" panose="02020603050405020304" pitchFamily="18" charset="0"/>
              </a:rPr>
              <a:t> </a:t>
            </a:r>
            <a:r>
              <a:rPr lang="ru-RU" sz="2000" b="1" i="1" dirty="0" err="1" smtClean="0">
                <a:solidFill>
                  <a:srgbClr val="008388"/>
                </a:solidFill>
                <a:latin typeface="+mn-lt"/>
                <a:cs typeface="Times New Roman" panose="02020603050405020304" pitchFamily="18" charset="0"/>
              </a:rPr>
              <a:t>бифидобактерий</a:t>
            </a:r>
            <a:r>
              <a:rPr lang="ru-RU" sz="2000" b="1" i="1" dirty="0" smtClean="0">
                <a:solidFill>
                  <a:srgbClr val="008388"/>
                </a:solidFill>
                <a:latin typeface="+mn-lt"/>
                <a:cs typeface="Times New Roman" panose="02020603050405020304" pitchFamily="18" charset="0"/>
              </a:rPr>
              <a:t> </a:t>
            </a:r>
            <a:r>
              <a:rPr lang="ru-RU" sz="2000" dirty="0" smtClean="0">
                <a:solidFill>
                  <a:srgbClr val="008388"/>
                </a:solidFill>
                <a:latin typeface="+mn-lt"/>
                <a:cs typeface="Times New Roman" panose="02020603050405020304" pitchFamily="18" charset="0"/>
              </a:rPr>
              <a:t>поддерживают </a:t>
            </a:r>
            <a:r>
              <a:rPr lang="ru-RU" sz="2000" dirty="0">
                <a:solidFill>
                  <a:srgbClr val="008388"/>
                </a:solidFill>
                <a:latin typeface="+mn-lt"/>
                <a:cs typeface="Times New Roman" panose="02020603050405020304" pitchFamily="18" charset="0"/>
              </a:rPr>
              <a:t>здоровый баланс </a:t>
            </a:r>
            <a:r>
              <a:rPr lang="ru-RU" sz="2000" dirty="0" err="1" smtClean="0">
                <a:solidFill>
                  <a:srgbClr val="008388"/>
                </a:solidFill>
                <a:latin typeface="+mn-lt"/>
                <a:cs typeface="Times New Roman" panose="02020603050405020304" pitchFamily="18" charset="0"/>
              </a:rPr>
              <a:t>микробиома</a:t>
            </a:r>
            <a:r>
              <a:rPr lang="ru-RU" sz="2000" dirty="0" smtClean="0">
                <a:solidFill>
                  <a:srgbClr val="008388"/>
                </a:solidFill>
                <a:latin typeface="+mn-lt"/>
                <a:cs typeface="Times New Roman" panose="02020603050405020304" pitchFamily="18" charset="0"/>
              </a:rPr>
              <a:t> кожи. </a:t>
            </a:r>
            <a:br>
              <a:rPr lang="ru-RU" sz="2000" dirty="0" smtClean="0">
                <a:solidFill>
                  <a:srgbClr val="008388"/>
                </a:solidFill>
                <a:latin typeface="+mn-lt"/>
                <a:cs typeface="Times New Roman" panose="02020603050405020304" pitchFamily="18" charset="0"/>
              </a:rPr>
            </a:br>
            <a:r>
              <a:rPr lang="ru-RU" sz="2000" dirty="0" smtClean="0">
                <a:solidFill>
                  <a:srgbClr val="008388"/>
                </a:solidFill>
                <a:latin typeface="+mn-lt"/>
                <a:cs typeface="Times New Roman" panose="02020603050405020304" pitchFamily="18" charset="0"/>
              </a:rPr>
              <a:t>Помогает </a:t>
            </a:r>
            <a:r>
              <a:rPr lang="ru-RU" sz="2000" dirty="0">
                <a:solidFill>
                  <a:srgbClr val="008388"/>
                </a:solidFill>
                <a:latin typeface="+mn-lt"/>
                <a:cs typeface="Times New Roman" panose="02020603050405020304" pitchFamily="18" charset="0"/>
              </a:rPr>
              <a:t>уменьшить раздражение кожи </a:t>
            </a:r>
            <a:r>
              <a:rPr lang="ru-RU" sz="2000" dirty="0" smtClean="0">
                <a:solidFill>
                  <a:srgbClr val="008388"/>
                </a:solidFill>
                <a:latin typeface="+mn-lt"/>
                <a:cs typeface="Times New Roman" panose="02020603050405020304" pitchFamily="18" charset="0"/>
              </a:rPr>
              <a:t>и способствует уменьшению воспалительных элементов.</a:t>
            </a:r>
            <a:br>
              <a:rPr lang="ru-RU" sz="2000" dirty="0" smtClean="0">
                <a:solidFill>
                  <a:srgbClr val="008388"/>
                </a:solidFill>
                <a:latin typeface="+mn-lt"/>
                <a:cs typeface="Times New Roman" panose="02020603050405020304" pitchFamily="18" charset="0"/>
              </a:rPr>
            </a:br>
            <a:r>
              <a:rPr lang="ru-RU" sz="2000" dirty="0">
                <a:solidFill>
                  <a:srgbClr val="008388"/>
                </a:solidFill>
                <a:latin typeface="+mn-lt"/>
                <a:cs typeface="Times New Roman" panose="02020603050405020304" pitchFamily="18" charset="0"/>
              </a:rPr>
              <a:t/>
            </a:r>
            <a:br>
              <a:rPr lang="ru-RU" sz="2000" dirty="0">
                <a:solidFill>
                  <a:srgbClr val="008388"/>
                </a:solidFill>
                <a:latin typeface="+mn-lt"/>
                <a:cs typeface="Times New Roman" panose="02020603050405020304" pitchFamily="18" charset="0"/>
              </a:rPr>
            </a:br>
            <a:r>
              <a:rPr lang="ru-RU" sz="2000" u="sng" dirty="0" smtClean="0">
                <a:solidFill>
                  <a:srgbClr val="008388"/>
                </a:solidFill>
                <a:latin typeface="+mn-lt"/>
                <a:cs typeface="Times New Roman" panose="02020603050405020304" pitchFamily="18" charset="0"/>
              </a:rPr>
              <a:t>Другие активные компоненты</a:t>
            </a:r>
            <a:r>
              <a:rPr lang="ru-RU" sz="2000" dirty="0">
                <a:solidFill>
                  <a:srgbClr val="008388"/>
                </a:solidFill>
                <a:latin typeface="+mn-lt"/>
                <a:cs typeface="Times New Roman" panose="02020603050405020304" pitchFamily="18" charset="0"/>
              </a:rPr>
              <a:t>:</a:t>
            </a:r>
            <a:r>
              <a:rPr lang="ru-RU" sz="2000" dirty="0" smtClean="0">
                <a:solidFill>
                  <a:srgbClr val="008388"/>
                </a:solidFill>
                <a:latin typeface="+mn-lt"/>
                <a:cs typeface="Times New Roman" panose="02020603050405020304" pitchFamily="18" charset="0"/>
              </a:rPr>
              <a:t/>
            </a:r>
            <a:br>
              <a:rPr lang="ru-RU" sz="2000" dirty="0" smtClean="0">
                <a:solidFill>
                  <a:srgbClr val="008388"/>
                </a:solidFill>
                <a:latin typeface="+mn-lt"/>
                <a:cs typeface="Times New Roman" panose="02020603050405020304" pitchFamily="18" charset="0"/>
              </a:rPr>
            </a:br>
            <a:r>
              <a:rPr lang="ru-RU" sz="2000" b="1" i="1" dirty="0" smtClean="0">
                <a:solidFill>
                  <a:srgbClr val="008388"/>
                </a:solidFill>
                <a:latin typeface="+mn-lt"/>
                <a:cs typeface="Times New Roman" panose="02020603050405020304" pitchFamily="18" charset="0"/>
              </a:rPr>
              <a:t>Экстракт цветков орхидеи,</a:t>
            </a:r>
            <a:r>
              <a:rPr lang="ru-RU" sz="2000" dirty="0" smtClean="0">
                <a:solidFill>
                  <a:srgbClr val="008388"/>
                </a:solidFill>
                <a:latin typeface="+mn-lt"/>
                <a:cs typeface="Times New Roman" panose="02020603050405020304" pitchFamily="18" charset="0"/>
              </a:rPr>
              <a:t> </a:t>
            </a:r>
            <a:r>
              <a:rPr lang="en-US" sz="2000" b="1" i="1" dirty="0" smtClean="0">
                <a:solidFill>
                  <a:srgbClr val="008388"/>
                </a:solidFill>
                <a:latin typeface="+mn-lt"/>
                <a:cs typeface="Times New Roman" panose="02020603050405020304" pitchFamily="18" charset="0"/>
              </a:rPr>
              <a:t>L</a:t>
            </a:r>
            <a:r>
              <a:rPr lang="ru-RU" sz="2000" b="1" i="1" dirty="0" smtClean="0">
                <a:solidFill>
                  <a:srgbClr val="008388"/>
                </a:solidFill>
                <a:latin typeface="+mn-lt"/>
                <a:cs typeface="Times New Roman" panose="02020603050405020304" pitchFamily="18" charset="0"/>
              </a:rPr>
              <a:t>-аргинин</a:t>
            </a:r>
            <a:endParaRPr lang="ru-RU" sz="2000" b="1" dirty="0">
              <a:solidFill>
                <a:srgbClr val="008388"/>
              </a:solidFill>
              <a:latin typeface="+mn-lt"/>
              <a:cs typeface="Times New Roman" panose="02020603050405020304" pitchFamily="18" charset="0"/>
            </a:endParaRPr>
          </a:p>
        </p:txBody>
      </p:sp>
      <p:sp>
        <p:nvSpPr>
          <p:cNvPr id="5" name="Заголовок 1"/>
          <p:cNvSpPr txBox="1">
            <a:spLocks/>
          </p:cNvSpPr>
          <p:nvPr/>
        </p:nvSpPr>
        <p:spPr>
          <a:xfrm>
            <a:off x="539552" y="602400"/>
            <a:ext cx="7044768" cy="720080"/>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ts val="3200"/>
              </a:lnSpc>
            </a:pPr>
            <a:r>
              <a:rPr lang="ru-RU" sz="3200" b="1" dirty="0" smtClean="0">
                <a:solidFill>
                  <a:srgbClr val="0A634D"/>
                </a:solidFill>
              </a:rPr>
              <a:t>Маска-</a:t>
            </a:r>
            <a:r>
              <a:rPr lang="ru-RU" sz="3200" b="1" dirty="0" err="1" smtClean="0">
                <a:solidFill>
                  <a:srgbClr val="0A634D"/>
                </a:solidFill>
              </a:rPr>
              <a:t>лифтинг</a:t>
            </a:r>
            <a:endParaRPr lang="ru-RU" sz="3200" b="1" dirty="0">
              <a:solidFill>
                <a:srgbClr val="0A634D"/>
              </a:solidFill>
            </a:endParaRPr>
          </a:p>
        </p:txBody>
      </p:sp>
      <p:pic>
        <p:nvPicPr>
          <p:cNvPr id="6" name="Рисунок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9552" y="2132856"/>
            <a:ext cx="1488490" cy="6411670"/>
          </a:xfrm>
          <a:prstGeom prst="rect">
            <a:avLst/>
          </a:prstGeom>
        </p:spPr>
      </p:pic>
    </p:spTree>
    <p:extLst>
      <p:ext uri="{BB962C8B-B14F-4D97-AF65-F5344CB8AC3E}">
        <p14:creationId xmlns:p14="http://schemas.microsoft.com/office/powerpoint/2010/main" val="32533112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70059" y="1196752"/>
            <a:ext cx="6850413" cy="4968552"/>
          </a:xfrm>
        </p:spPr>
        <p:txBody>
          <a:bodyPr anchor="t">
            <a:noAutofit/>
          </a:bodyPr>
          <a:lstStyle/>
          <a:p>
            <a:pPr algn="l" fontAlgn="t"/>
            <a:r>
              <a:rPr lang="ru-RU" sz="2000" dirty="0" smtClean="0">
                <a:solidFill>
                  <a:srgbClr val="008388"/>
                </a:solidFill>
                <a:latin typeface="+mn-lt"/>
                <a:cs typeface="Times New Roman" panose="02020603050405020304" pitchFamily="18" charset="0"/>
              </a:rPr>
              <a:t>Помимо </a:t>
            </a:r>
            <a:r>
              <a:rPr lang="ru-RU" sz="2000" i="1" dirty="0" err="1" smtClean="0">
                <a:solidFill>
                  <a:srgbClr val="008388"/>
                </a:solidFill>
                <a:latin typeface="+mn-lt"/>
                <a:cs typeface="Times New Roman" panose="02020603050405020304" pitchFamily="18" charset="0"/>
              </a:rPr>
              <a:t>лизатов</a:t>
            </a:r>
            <a:r>
              <a:rPr lang="ru-RU" sz="2000" i="1" dirty="0" smtClean="0">
                <a:solidFill>
                  <a:srgbClr val="008388"/>
                </a:solidFill>
                <a:latin typeface="+mn-lt"/>
                <a:cs typeface="Times New Roman" panose="02020603050405020304" pitchFamily="18" charset="0"/>
              </a:rPr>
              <a:t> </a:t>
            </a:r>
            <a:r>
              <a:rPr lang="ru-RU" sz="2000" i="1" dirty="0" err="1" smtClean="0">
                <a:solidFill>
                  <a:srgbClr val="008388"/>
                </a:solidFill>
                <a:latin typeface="+mn-lt"/>
                <a:cs typeface="Times New Roman" panose="02020603050405020304" pitchFamily="18" charset="0"/>
              </a:rPr>
              <a:t>бифидобактерий</a:t>
            </a:r>
            <a:r>
              <a:rPr lang="ru-RU" sz="2000" i="1" dirty="0" smtClean="0">
                <a:solidFill>
                  <a:srgbClr val="008388"/>
                </a:solidFill>
                <a:latin typeface="+mn-lt"/>
                <a:cs typeface="Times New Roman" panose="02020603050405020304" pitchFamily="18" charset="0"/>
              </a:rPr>
              <a:t>, масла </a:t>
            </a:r>
            <a:r>
              <a:rPr lang="ru-RU" sz="2000" i="1" dirty="0" err="1">
                <a:solidFill>
                  <a:srgbClr val="008388"/>
                </a:solidFill>
                <a:latin typeface="+mn-lt"/>
                <a:cs typeface="Times New Roman" panose="02020603050405020304" pitchFamily="18" charset="0"/>
              </a:rPr>
              <a:t>ж</a:t>
            </a:r>
            <a:r>
              <a:rPr lang="ru-RU" sz="2000" i="1" dirty="0" err="1" smtClean="0">
                <a:solidFill>
                  <a:srgbClr val="008388"/>
                </a:solidFill>
                <a:latin typeface="+mn-lt"/>
                <a:cs typeface="Times New Roman" panose="02020603050405020304" pitchFamily="18" charset="0"/>
              </a:rPr>
              <a:t>ожоба</a:t>
            </a:r>
            <a:r>
              <a:rPr lang="ru-RU" sz="2000" i="1" dirty="0" smtClean="0">
                <a:solidFill>
                  <a:srgbClr val="008388"/>
                </a:solidFill>
                <a:latin typeface="+mn-lt"/>
                <a:cs typeface="Times New Roman" panose="02020603050405020304" pitchFamily="18" charset="0"/>
              </a:rPr>
              <a:t>, экстракта цветков орхидеи </a:t>
            </a:r>
            <a:r>
              <a:rPr lang="ru-RU" sz="2000" dirty="0" smtClean="0">
                <a:solidFill>
                  <a:srgbClr val="008388"/>
                </a:solidFill>
                <a:latin typeface="+mn-lt"/>
                <a:cs typeface="Times New Roman" panose="02020603050405020304" pitchFamily="18" charset="0"/>
              </a:rPr>
              <a:t>в состав крема входит активный комплекс </a:t>
            </a:r>
            <a:r>
              <a:rPr lang="ru-RU" sz="2000" b="1" i="1" dirty="0" err="1" smtClean="0">
                <a:solidFill>
                  <a:srgbClr val="008388"/>
                </a:solidFill>
                <a:latin typeface="+mn-lt"/>
                <a:cs typeface="Times New Roman" panose="02020603050405020304" pitchFamily="18" charset="0"/>
              </a:rPr>
              <a:t>Essenski</a:t>
            </a:r>
            <a:r>
              <a:rPr lang="en-US" sz="2000" b="1" i="1" dirty="0" smtClean="0">
                <a:solidFill>
                  <a:srgbClr val="008388"/>
                </a:solidFill>
                <a:latin typeface="+mn-lt"/>
                <a:cs typeface="Times New Roman" panose="02020603050405020304" pitchFamily="18" charset="0"/>
              </a:rPr>
              <a:t>n</a:t>
            </a:r>
            <a:r>
              <a:rPr lang="ru-RU" sz="2000" i="1" baseline="30000" dirty="0" err="1" smtClean="0">
                <a:solidFill>
                  <a:srgbClr val="008388"/>
                </a:solidFill>
                <a:latin typeface="+mn-lt"/>
                <a:cs typeface="Times New Roman" panose="02020603050405020304" pitchFamily="18" charset="0"/>
              </a:rPr>
              <a:t>тм</a:t>
            </a:r>
            <a:r>
              <a:rPr lang="ru-RU" sz="2000" i="1" baseline="30000" dirty="0" smtClean="0">
                <a:solidFill>
                  <a:srgbClr val="008388"/>
                </a:solidFill>
                <a:latin typeface="+mn-lt"/>
                <a:cs typeface="Times New Roman" panose="02020603050405020304" pitchFamily="18" charset="0"/>
              </a:rPr>
              <a:t> </a:t>
            </a:r>
            <a:r>
              <a:rPr lang="ru-RU" sz="2000" dirty="0" smtClean="0">
                <a:solidFill>
                  <a:srgbClr val="008388"/>
                </a:solidFill>
                <a:latin typeface="+mn-lt"/>
                <a:cs typeface="Times New Roman" panose="02020603050405020304" pitchFamily="18" charset="0"/>
              </a:rPr>
              <a:t>комплекс                                   α-</a:t>
            </a:r>
            <a:r>
              <a:rPr lang="ru-RU" sz="2000" dirty="0" err="1" smtClean="0">
                <a:solidFill>
                  <a:srgbClr val="008388"/>
                </a:solidFill>
                <a:latin typeface="+mn-lt"/>
                <a:cs typeface="Times New Roman" panose="02020603050405020304" pitchFamily="18" charset="0"/>
              </a:rPr>
              <a:t>Гидроксиметионином</a:t>
            </a:r>
            <a:r>
              <a:rPr lang="ru-RU" sz="2000" dirty="0" smtClean="0">
                <a:solidFill>
                  <a:srgbClr val="008388"/>
                </a:solidFill>
                <a:latin typeface="+mn-lt"/>
                <a:cs typeface="Times New Roman" panose="02020603050405020304" pitchFamily="18" charset="0"/>
              </a:rPr>
              <a:t> кальция и </a:t>
            </a:r>
            <a:r>
              <a:rPr lang="ru-RU" sz="2000" dirty="0" err="1" smtClean="0">
                <a:solidFill>
                  <a:srgbClr val="008388"/>
                </a:solidFill>
                <a:latin typeface="+mn-lt"/>
                <a:cs typeface="Times New Roman" panose="02020603050405020304" pitchFamily="18" charset="0"/>
              </a:rPr>
              <a:t>гомотаурина</a:t>
            </a:r>
            <a:r>
              <a:rPr lang="ru-RU" sz="2000" dirty="0" smtClean="0">
                <a:solidFill>
                  <a:srgbClr val="008388"/>
                </a:solidFill>
                <a:latin typeface="+mn-lt"/>
                <a:cs typeface="Times New Roman" panose="02020603050405020304" pitchFamily="18" charset="0"/>
              </a:rPr>
              <a:t> (источника кальция и незаменимых аминокислот).</a:t>
            </a:r>
            <a:br>
              <a:rPr lang="ru-RU" sz="2000" dirty="0" smtClean="0">
                <a:solidFill>
                  <a:srgbClr val="008388"/>
                </a:solidFill>
                <a:latin typeface="+mn-lt"/>
                <a:cs typeface="Times New Roman" panose="02020603050405020304" pitchFamily="18" charset="0"/>
              </a:rPr>
            </a:br>
            <a:r>
              <a:rPr lang="ru-RU" sz="2000" dirty="0" smtClean="0">
                <a:solidFill>
                  <a:srgbClr val="008388"/>
                </a:solidFill>
                <a:latin typeface="+mn-lt"/>
                <a:cs typeface="Times New Roman" panose="02020603050405020304" pitchFamily="18" charset="0"/>
              </a:rPr>
              <a:t/>
            </a:r>
            <a:br>
              <a:rPr lang="ru-RU" sz="2000" dirty="0" smtClean="0">
                <a:solidFill>
                  <a:srgbClr val="008388"/>
                </a:solidFill>
                <a:latin typeface="+mn-lt"/>
                <a:cs typeface="Times New Roman" panose="02020603050405020304" pitchFamily="18" charset="0"/>
              </a:rPr>
            </a:br>
            <a:r>
              <a:rPr lang="ru-RU" sz="2000" dirty="0" smtClean="0">
                <a:solidFill>
                  <a:srgbClr val="008388"/>
                </a:solidFill>
                <a:latin typeface="+mn-lt"/>
                <a:cs typeface="Times New Roman" panose="02020603050405020304" pitchFamily="18" charset="0"/>
              </a:rPr>
              <a:t>Реструктурирует и укрепляет тонкую и дряблую кожу, восстанавливает гомеостаз эпидермиса и поддерживает основные жизненные функции клетки (дифференцировка, пролиферация, синтез протеинов и липидов). </a:t>
            </a:r>
            <a:br>
              <a:rPr lang="ru-RU" sz="2000" dirty="0" smtClean="0">
                <a:solidFill>
                  <a:srgbClr val="008388"/>
                </a:solidFill>
                <a:latin typeface="+mn-lt"/>
                <a:cs typeface="Times New Roman" panose="02020603050405020304" pitchFamily="18" charset="0"/>
              </a:rPr>
            </a:br>
            <a:r>
              <a:rPr lang="ru-RU" sz="2000" dirty="0" smtClean="0">
                <a:solidFill>
                  <a:srgbClr val="008388"/>
                </a:solidFill>
                <a:latin typeface="+mn-lt"/>
                <a:cs typeface="Times New Roman" panose="02020603050405020304" pitchFamily="18" charset="0"/>
              </a:rPr>
              <a:t>Кожа вновь обретает свою плотность, упругость, эластичность и гладкость.</a:t>
            </a:r>
            <a:br>
              <a:rPr lang="ru-RU" sz="2000" dirty="0" smtClean="0">
                <a:solidFill>
                  <a:srgbClr val="008388"/>
                </a:solidFill>
                <a:latin typeface="+mn-lt"/>
                <a:cs typeface="Times New Roman" panose="02020603050405020304" pitchFamily="18" charset="0"/>
              </a:rPr>
            </a:br>
            <a:r>
              <a:rPr lang="ru-RU" sz="2000" u="sng" dirty="0">
                <a:solidFill>
                  <a:srgbClr val="008388"/>
                </a:solidFill>
                <a:latin typeface="+mn-lt"/>
                <a:cs typeface="Times New Roman" panose="02020603050405020304" pitchFamily="18" charset="0"/>
              </a:rPr>
              <a:t>Другие активные компоненты</a:t>
            </a:r>
            <a:r>
              <a:rPr lang="ru-RU" sz="2000" dirty="0">
                <a:solidFill>
                  <a:srgbClr val="008388"/>
                </a:solidFill>
                <a:latin typeface="+mn-lt"/>
                <a:cs typeface="Times New Roman" panose="02020603050405020304" pitchFamily="18" charset="0"/>
              </a:rPr>
              <a:t>:</a:t>
            </a:r>
            <a:br>
              <a:rPr lang="ru-RU" sz="2000" dirty="0">
                <a:solidFill>
                  <a:srgbClr val="008388"/>
                </a:solidFill>
                <a:latin typeface="+mn-lt"/>
                <a:cs typeface="Times New Roman" panose="02020603050405020304" pitchFamily="18" charset="0"/>
              </a:rPr>
            </a:br>
            <a:r>
              <a:rPr lang="ru-RU" sz="2000" b="1" i="1" dirty="0" smtClean="0">
                <a:solidFill>
                  <a:srgbClr val="008388"/>
                </a:solidFill>
                <a:latin typeface="+mn-lt"/>
                <a:cs typeface="Times New Roman" panose="02020603050405020304" pitchFamily="18" charset="0"/>
              </a:rPr>
              <a:t>Витамин Е, кофеин </a:t>
            </a:r>
            <a:r>
              <a:rPr lang="ru-RU" sz="2000" b="1" i="1" dirty="0">
                <a:solidFill>
                  <a:srgbClr val="008388"/>
                </a:solidFill>
                <a:latin typeface="+mn-lt"/>
                <a:cs typeface="Times New Roman" panose="02020603050405020304" pitchFamily="18" charset="0"/>
              </a:rPr>
              <a:t>м</a:t>
            </a:r>
            <a:r>
              <a:rPr lang="ru-RU" sz="2000" b="1" i="1" dirty="0" smtClean="0">
                <a:solidFill>
                  <a:srgbClr val="008388"/>
                </a:solidFill>
                <a:latin typeface="+mn-lt"/>
                <a:cs typeface="Times New Roman" panose="02020603050405020304" pitchFamily="18" charset="0"/>
              </a:rPr>
              <a:t>асло Ши, </a:t>
            </a:r>
            <a:r>
              <a:rPr lang="ru-RU" sz="2000" b="1" i="1" dirty="0" err="1">
                <a:solidFill>
                  <a:srgbClr val="008388"/>
                </a:solidFill>
                <a:latin typeface="+mn-lt"/>
                <a:cs typeface="Times New Roman" panose="02020603050405020304" pitchFamily="18" charset="0"/>
              </a:rPr>
              <a:t>а</a:t>
            </a:r>
            <a:r>
              <a:rPr lang="ru-RU" sz="2000" b="1" i="1" dirty="0" err="1" smtClean="0">
                <a:solidFill>
                  <a:srgbClr val="008388"/>
                </a:solidFill>
                <a:latin typeface="+mn-lt"/>
                <a:cs typeface="Times New Roman" panose="02020603050405020304" pitchFamily="18" charset="0"/>
              </a:rPr>
              <a:t>ллантоин</a:t>
            </a:r>
            <a:r>
              <a:rPr lang="ru-RU" sz="2000" b="1" i="1" dirty="0" smtClean="0">
                <a:solidFill>
                  <a:srgbClr val="008388"/>
                </a:solidFill>
                <a:latin typeface="+mn-lt"/>
                <a:cs typeface="Times New Roman" panose="02020603050405020304" pitchFamily="18" charset="0"/>
              </a:rPr>
              <a:t>,</a:t>
            </a:r>
            <a:r>
              <a:rPr lang="ru-RU" sz="2000" dirty="0" smtClean="0">
                <a:solidFill>
                  <a:srgbClr val="008388"/>
                </a:solidFill>
                <a:latin typeface="+mn-lt"/>
                <a:cs typeface="Times New Roman" panose="02020603050405020304" pitchFamily="18" charset="0"/>
              </a:rPr>
              <a:t> </a:t>
            </a:r>
            <a:r>
              <a:rPr lang="ru-RU" sz="2000" b="1" i="1" dirty="0">
                <a:solidFill>
                  <a:srgbClr val="008388"/>
                </a:solidFill>
                <a:latin typeface="+mn-lt"/>
                <a:cs typeface="Times New Roman" panose="02020603050405020304" pitchFamily="18" charset="0"/>
              </a:rPr>
              <a:t>в</a:t>
            </a:r>
            <a:r>
              <a:rPr lang="ru-RU" sz="2000" b="1" i="1" dirty="0" smtClean="0">
                <a:solidFill>
                  <a:srgbClr val="008388"/>
                </a:solidFill>
                <a:latin typeface="+mn-lt"/>
                <a:cs typeface="Times New Roman" panose="02020603050405020304" pitchFamily="18" charset="0"/>
              </a:rPr>
              <a:t>итамин А, экстракт копеечника.</a:t>
            </a:r>
            <a:r>
              <a:rPr lang="ru-RU" sz="2000" dirty="0" smtClean="0">
                <a:solidFill>
                  <a:srgbClr val="008388"/>
                </a:solidFill>
                <a:latin typeface="+mn-lt"/>
                <a:cs typeface="Times New Roman" panose="02020603050405020304" pitchFamily="18" charset="0"/>
              </a:rPr>
              <a:t/>
            </a:r>
            <a:br>
              <a:rPr lang="ru-RU" sz="2000" dirty="0" smtClean="0">
                <a:solidFill>
                  <a:srgbClr val="008388"/>
                </a:solidFill>
                <a:latin typeface="+mn-lt"/>
                <a:cs typeface="Times New Roman" panose="02020603050405020304" pitchFamily="18" charset="0"/>
              </a:rPr>
            </a:br>
            <a:r>
              <a:rPr lang="ru-RU" sz="2000" dirty="0" smtClean="0">
                <a:solidFill>
                  <a:srgbClr val="008388"/>
                </a:solidFill>
                <a:latin typeface="+mn-lt"/>
                <a:cs typeface="Times New Roman" panose="02020603050405020304" pitchFamily="18" charset="0"/>
              </a:rPr>
              <a:t/>
            </a:r>
            <a:br>
              <a:rPr lang="ru-RU" sz="2000" dirty="0" smtClean="0">
                <a:solidFill>
                  <a:srgbClr val="008388"/>
                </a:solidFill>
                <a:latin typeface="+mn-lt"/>
                <a:cs typeface="Times New Roman" panose="02020603050405020304" pitchFamily="18" charset="0"/>
              </a:rPr>
            </a:br>
            <a:endParaRPr lang="ru-RU" sz="2000" b="1" dirty="0">
              <a:solidFill>
                <a:srgbClr val="008388"/>
              </a:solidFill>
              <a:latin typeface="+mn-lt"/>
              <a:cs typeface="Times New Roman" panose="02020603050405020304" pitchFamily="18" charset="0"/>
            </a:endParaRPr>
          </a:p>
        </p:txBody>
      </p:sp>
      <p:sp>
        <p:nvSpPr>
          <p:cNvPr id="5" name="Заголовок 1"/>
          <p:cNvSpPr txBox="1">
            <a:spLocks/>
          </p:cNvSpPr>
          <p:nvPr/>
        </p:nvSpPr>
        <p:spPr>
          <a:xfrm>
            <a:off x="539552" y="602400"/>
            <a:ext cx="7044768" cy="720080"/>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ts val="3200"/>
              </a:lnSpc>
            </a:pPr>
            <a:r>
              <a:rPr lang="ru-RU" sz="3200" b="1" dirty="0" smtClean="0">
                <a:solidFill>
                  <a:srgbClr val="0A634D"/>
                </a:solidFill>
              </a:rPr>
              <a:t>Крем для кожи вокруг глаз</a:t>
            </a:r>
            <a:endParaRPr lang="ru-RU" sz="3200" b="1" dirty="0">
              <a:solidFill>
                <a:srgbClr val="0A634D"/>
              </a:solidFill>
            </a:endParaRPr>
          </a:p>
        </p:txBody>
      </p:sp>
      <p:pic>
        <p:nvPicPr>
          <p:cNvPr id="3" name="Рисунок 2"/>
          <p:cNvPicPr>
            <a:picLocks noChangeAspect="1"/>
          </p:cNvPicPr>
          <p:nvPr/>
        </p:nvPicPr>
        <p:blipFill rotWithShape="1">
          <a:blip r:embed="rId3" cstate="print">
            <a:extLst>
              <a:ext uri="{28A0092B-C50C-407E-A947-70E740481C1C}">
                <a14:useLocalDpi xmlns:a14="http://schemas.microsoft.com/office/drawing/2010/main" val="0"/>
              </a:ext>
            </a:extLst>
          </a:blip>
          <a:srcRect l="-3046" t="-1050" r="-1937" b="50650"/>
          <a:stretch/>
        </p:blipFill>
        <p:spPr>
          <a:xfrm>
            <a:off x="656817" y="1196752"/>
            <a:ext cx="1313242" cy="3600400"/>
          </a:xfrm>
          <a:prstGeom prst="rect">
            <a:avLst/>
          </a:prstGeom>
        </p:spPr>
      </p:pic>
    </p:spTree>
    <p:extLst>
      <p:ext uri="{BB962C8B-B14F-4D97-AF65-F5344CB8AC3E}">
        <p14:creationId xmlns:p14="http://schemas.microsoft.com/office/powerpoint/2010/main" val="11006124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07704" y="1124744"/>
            <a:ext cx="6912767" cy="3528392"/>
          </a:xfrm>
        </p:spPr>
        <p:txBody>
          <a:bodyPr anchor="t">
            <a:noAutofit/>
          </a:bodyPr>
          <a:lstStyle/>
          <a:p>
            <a:pPr algn="l"/>
            <a:r>
              <a:rPr lang="ru-RU" sz="2000" u="sng" dirty="0" smtClean="0">
                <a:solidFill>
                  <a:srgbClr val="008388"/>
                </a:solidFill>
                <a:latin typeface="+mn-lt"/>
                <a:cs typeface="Times New Roman" panose="02020603050405020304" pitchFamily="18" charset="0"/>
              </a:rPr>
              <a:t>Активные ингредиенты: </a:t>
            </a:r>
            <a:br>
              <a:rPr lang="ru-RU" sz="2000" u="sng" dirty="0" smtClean="0">
                <a:solidFill>
                  <a:srgbClr val="008388"/>
                </a:solidFill>
                <a:latin typeface="+mn-lt"/>
                <a:cs typeface="Times New Roman" panose="02020603050405020304" pitchFamily="18" charset="0"/>
              </a:rPr>
            </a:br>
            <a:r>
              <a:rPr lang="ru-RU" sz="2000" u="sng" dirty="0">
                <a:solidFill>
                  <a:srgbClr val="008388"/>
                </a:solidFill>
                <a:latin typeface="+mn-lt"/>
                <a:cs typeface="Times New Roman" panose="02020603050405020304" pitchFamily="18" charset="0"/>
              </a:rPr>
              <a:t/>
            </a:r>
            <a:br>
              <a:rPr lang="ru-RU" sz="2000" u="sng" dirty="0">
                <a:solidFill>
                  <a:srgbClr val="008388"/>
                </a:solidFill>
                <a:latin typeface="+mn-lt"/>
                <a:cs typeface="Times New Roman" panose="02020603050405020304" pitchFamily="18" charset="0"/>
              </a:rPr>
            </a:br>
            <a:r>
              <a:rPr lang="ru-RU" sz="2000" b="1" i="1" dirty="0" smtClean="0">
                <a:solidFill>
                  <a:srgbClr val="008388"/>
                </a:solidFill>
                <a:latin typeface="+mn-lt"/>
                <a:cs typeface="Times New Roman" panose="02020603050405020304" pitchFamily="18" charset="0"/>
              </a:rPr>
              <a:t>Д-</a:t>
            </a:r>
            <a:r>
              <a:rPr lang="ru-RU" sz="2000" b="1" i="1" dirty="0" err="1" smtClean="0">
                <a:solidFill>
                  <a:srgbClr val="008388"/>
                </a:solidFill>
                <a:latin typeface="+mn-lt"/>
                <a:cs typeface="Times New Roman" panose="02020603050405020304" pitchFamily="18" charset="0"/>
              </a:rPr>
              <a:t>пантенол</a:t>
            </a:r>
            <a:r>
              <a:rPr lang="ru-RU" sz="2000" b="1" i="1" dirty="0">
                <a:solidFill>
                  <a:srgbClr val="008388"/>
                </a:solidFill>
                <a:latin typeface="+mn-lt"/>
                <a:cs typeface="Times New Roman" panose="02020603050405020304" pitchFamily="18" charset="0"/>
              </a:rPr>
              <a:t>, экстракт цветков орхидеи, масло Ши, </a:t>
            </a:r>
            <a:r>
              <a:rPr lang="ru-RU" sz="2000" b="1" i="1" dirty="0" err="1">
                <a:solidFill>
                  <a:srgbClr val="008388"/>
                </a:solidFill>
                <a:latin typeface="+mn-lt"/>
                <a:cs typeface="Times New Roman" panose="02020603050405020304" pitchFamily="18" charset="0"/>
              </a:rPr>
              <a:t>лизаты</a:t>
            </a:r>
            <a:r>
              <a:rPr lang="ru-RU" sz="2000" b="1" i="1" dirty="0">
                <a:solidFill>
                  <a:srgbClr val="008388"/>
                </a:solidFill>
                <a:latin typeface="+mn-lt"/>
                <a:cs typeface="Times New Roman" panose="02020603050405020304" pitchFamily="18" charset="0"/>
              </a:rPr>
              <a:t> </a:t>
            </a:r>
            <a:r>
              <a:rPr lang="ru-RU" sz="2000" b="1" i="1" dirty="0" err="1" smtClean="0">
                <a:solidFill>
                  <a:srgbClr val="008388"/>
                </a:solidFill>
                <a:latin typeface="+mn-lt"/>
                <a:cs typeface="Times New Roman" panose="02020603050405020304" pitchFamily="18" charset="0"/>
              </a:rPr>
              <a:t>бифидобактерий</a:t>
            </a:r>
            <a:r>
              <a:rPr lang="ru-RU" sz="2000" b="1" i="1" dirty="0">
                <a:solidFill>
                  <a:srgbClr val="008388"/>
                </a:solidFill>
                <a:latin typeface="+mn-lt"/>
                <a:cs typeface="Times New Roman" panose="02020603050405020304" pitchFamily="18" charset="0"/>
              </a:rPr>
              <a:t/>
            </a:r>
            <a:br>
              <a:rPr lang="ru-RU" sz="2000" b="1" i="1" dirty="0">
                <a:solidFill>
                  <a:srgbClr val="008388"/>
                </a:solidFill>
                <a:latin typeface="+mn-lt"/>
                <a:cs typeface="Times New Roman" panose="02020603050405020304" pitchFamily="18" charset="0"/>
              </a:rPr>
            </a:br>
            <a:r>
              <a:rPr lang="ru-RU" sz="2000" u="sng" dirty="0" smtClean="0">
                <a:solidFill>
                  <a:srgbClr val="008388"/>
                </a:solidFill>
                <a:latin typeface="+mn-lt"/>
                <a:cs typeface="Times New Roman" panose="02020603050405020304" pitchFamily="18" charset="0"/>
              </a:rPr>
              <a:t/>
            </a:r>
            <a:br>
              <a:rPr lang="ru-RU" sz="2000" u="sng" dirty="0" smtClean="0">
                <a:solidFill>
                  <a:srgbClr val="008388"/>
                </a:solidFill>
                <a:latin typeface="+mn-lt"/>
                <a:cs typeface="Times New Roman" panose="02020603050405020304" pitchFamily="18" charset="0"/>
              </a:rPr>
            </a:br>
            <a:r>
              <a:rPr lang="en-US" sz="2000" b="1" i="1" dirty="0" smtClean="0">
                <a:solidFill>
                  <a:srgbClr val="008388"/>
                </a:solidFill>
                <a:latin typeface="+mn-lt"/>
                <a:cs typeface="Times New Roman" panose="02020603050405020304" pitchFamily="18" charset="0"/>
              </a:rPr>
              <a:t>Skin </a:t>
            </a:r>
            <a:r>
              <a:rPr lang="en-US" sz="2000" b="1" i="1" dirty="0" err="1">
                <a:solidFill>
                  <a:srgbClr val="008388"/>
                </a:solidFill>
                <a:latin typeface="+mn-lt"/>
                <a:cs typeface="Times New Roman" panose="02020603050405020304" pitchFamily="18" charset="0"/>
              </a:rPr>
              <a:t>Tightener</a:t>
            </a:r>
            <a:r>
              <a:rPr lang="en-US" sz="2000" b="1" i="1" dirty="0">
                <a:solidFill>
                  <a:srgbClr val="008388"/>
                </a:solidFill>
                <a:latin typeface="+mn-lt"/>
                <a:cs typeface="Times New Roman" panose="02020603050405020304" pitchFamily="18" charset="0"/>
              </a:rPr>
              <a:t> ST </a:t>
            </a:r>
            <a:r>
              <a:rPr lang="ru-RU" sz="2000" b="1" i="1" dirty="0" smtClean="0">
                <a:solidFill>
                  <a:srgbClr val="008388"/>
                </a:solidFill>
                <a:latin typeface="+mn-lt"/>
                <a:cs typeface="Times New Roman" panose="02020603050405020304" pitchFamily="18" charset="0"/>
              </a:rPr>
              <a:t>– </a:t>
            </a:r>
            <a:r>
              <a:rPr lang="ru-RU" sz="2000" dirty="0" smtClean="0">
                <a:solidFill>
                  <a:srgbClr val="008388"/>
                </a:solidFill>
                <a:latin typeface="+mn-lt"/>
                <a:cs typeface="Times New Roman" panose="02020603050405020304" pitchFamily="18" charset="0"/>
              </a:rPr>
              <a:t>представляет из себя сочетание гидрофильного полисахарида </a:t>
            </a:r>
            <a:r>
              <a:rPr lang="ru-RU" sz="2000" dirty="0">
                <a:solidFill>
                  <a:srgbClr val="008388"/>
                </a:solidFill>
                <a:latin typeface="+mn-lt"/>
                <a:cs typeface="Times New Roman" panose="02020603050405020304" pitchFamily="18" charset="0"/>
              </a:rPr>
              <a:t>водоросли </a:t>
            </a:r>
            <a:r>
              <a:rPr lang="ru-RU" sz="2000" dirty="0" err="1">
                <a:solidFill>
                  <a:srgbClr val="008388"/>
                </a:solidFill>
                <a:latin typeface="+mn-lt"/>
                <a:cs typeface="Times New Roman" panose="02020603050405020304" pitchFamily="18" charset="0"/>
              </a:rPr>
              <a:t>м</a:t>
            </a:r>
            <a:r>
              <a:rPr lang="ru-RU" sz="2000" dirty="0" err="1" smtClean="0">
                <a:solidFill>
                  <a:srgbClr val="008388"/>
                </a:solidFill>
                <a:latin typeface="+mn-lt"/>
                <a:cs typeface="Times New Roman" panose="02020603050405020304" pitchFamily="18" charset="0"/>
              </a:rPr>
              <a:t>acrocystis</a:t>
            </a:r>
            <a:r>
              <a:rPr lang="ru-RU" sz="2000" dirty="0" smtClean="0">
                <a:solidFill>
                  <a:srgbClr val="008388"/>
                </a:solidFill>
                <a:latin typeface="+mn-lt"/>
                <a:cs typeface="Times New Roman" panose="02020603050405020304" pitchFamily="18" charset="0"/>
              </a:rPr>
              <a:t> </a:t>
            </a:r>
            <a:r>
              <a:rPr lang="ru-RU" sz="2000" dirty="0" err="1" smtClean="0">
                <a:solidFill>
                  <a:srgbClr val="008388"/>
                </a:solidFill>
                <a:latin typeface="+mn-lt"/>
                <a:cs typeface="Times New Roman" panose="02020603050405020304" pitchFamily="18" charset="0"/>
              </a:rPr>
              <a:t>pyrifera</a:t>
            </a:r>
            <a:r>
              <a:rPr lang="ru-RU" sz="2000" dirty="0" smtClean="0">
                <a:solidFill>
                  <a:srgbClr val="008388"/>
                </a:solidFill>
                <a:latin typeface="+mn-lt"/>
                <a:cs typeface="Times New Roman" panose="02020603050405020304" pitchFamily="18" charset="0"/>
              </a:rPr>
              <a:t> и высокомолекулярные </a:t>
            </a:r>
            <a:r>
              <a:rPr lang="ru-RU" sz="2000" dirty="0">
                <a:solidFill>
                  <a:srgbClr val="008388"/>
                </a:solidFill>
                <a:latin typeface="+mn-lt"/>
                <a:cs typeface="Times New Roman" panose="02020603050405020304" pitchFamily="18" charset="0"/>
              </a:rPr>
              <a:t>протеины пшеницы с высоким содержанием </a:t>
            </a:r>
            <a:r>
              <a:rPr lang="ru-RU" sz="2000" dirty="0" err="1">
                <a:solidFill>
                  <a:srgbClr val="008388"/>
                </a:solidFill>
                <a:latin typeface="+mn-lt"/>
                <a:cs typeface="Times New Roman" panose="02020603050405020304" pitchFamily="18" charset="0"/>
              </a:rPr>
              <a:t>глутамина</a:t>
            </a:r>
            <a:r>
              <a:rPr lang="ru-RU" sz="2000" dirty="0">
                <a:solidFill>
                  <a:srgbClr val="008388"/>
                </a:solidFill>
                <a:latin typeface="+mn-lt"/>
                <a:cs typeface="Times New Roman" panose="02020603050405020304" pitchFamily="18" charset="0"/>
              </a:rPr>
              <a:t> / </a:t>
            </a:r>
            <a:r>
              <a:rPr lang="ru-RU" sz="2000" dirty="0" err="1">
                <a:solidFill>
                  <a:srgbClr val="008388"/>
                </a:solidFill>
                <a:latin typeface="+mn-lt"/>
                <a:cs typeface="Times New Roman" panose="02020603050405020304" pitchFamily="18" charset="0"/>
              </a:rPr>
              <a:t>глутаминовой</a:t>
            </a:r>
            <a:r>
              <a:rPr lang="ru-RU" sz="2000" dirty="0">
                <a:solidFill>
                  <a:srgbClr val="008388"/>
                </a:solidFill>
                <a:latin typeface="+mn-lt"/>
                <a:cs typeface="Times New Roman" panose="02020603050405020304" pitchFamily="18" charset="0"/>
              </a:rPr>
              <a:t> </a:t>
            </a:r>
            <a:r>
              <a:rPr lang="ru-RU" sz="2000" dirty="0" smtClean="0">
                <a:solidFill>
                  <a:srgbClr val="008388"/>
                </a:solidFill>
                <a:latin typeface="+mn-lt"/>
                <a:cs typeface="Times New Roman" panose="02020603050405020304" pitchFamily="18" charset="0"/>
              </a:rPr>
              <a:t>кислоты. Оказывает заметный </a:t>
            </a:r>
            <a:r>
              <a:rPr lang="ru-RU" sz="2000" dirty="0" err="1" smtClean="0">
                <a:solidFill>
                  <a:srgbClr val="008388"/>
                </a:solidFill>
                <a:latin typeface="+mn-lt"/>
                <a:cs typeface="Times New Roman" panose="02020603050405020304" pitchFamily="18" charset="0"/>
              </a:rPr>
              <a:t>лифтинг</a:t>
            </a:r>
            <a:r>
              <a:rPr lang="ru-RU" sz="2000" dirty="0" smtClean="0">
                <a:solidFill>
                  <a:srgbClr val="008388"/>
                </a:solidFill>
                <a:latin typeface="+mn-lt"/>
                <a:cs typeface="Times New Roman" panose="02020603050405020304" pitchFamily="18" charset="0"/>
              </a:rPr>
              <a:t>-эффект, приносит ощущение свежести, подтягивает </a:t>
            </a:r>
            <a:r>
              <a:rPr lang="ru-RU" sz="2000" dirty="0">
                <a:solidFill>
                  <a:srgbClr val="008388"/>
                </a:solidFill>
                <a:latin typeface="+mn-lt"/>
                <a:cs typeface="Times New Roman" panose="02020603050405020304" pitchFamily="18" charset="0"/>
              </a:rPr>
              <a:t>и разглаживает </a:t>
            </a:r>
            <a:r>
              <a:rPr lang="ru-RU" sz="2000" dirty="0" smtClean="0">
                <a:solidFill>
                  <a:srgbClr val="008388"/>
                </a:solidFill>
                <a:latin typeface="+mn-lt"/>
                <a:cs typeface="Times New Roman" panose="02020603050405020304" pitchFamily="18" charset="0"/>
              </a:rPr>
              <a:t>кожу.</a:t>
            </a:r>
            <a:r>
              <a:rPr lang="ru-RU" sz="2000" dirty="0">
                <a:solidFill>
                  <a:srgbClr val="008388"/>
                </a:solidFill>
                <a:latin typeface="+mn-lt"/>
                <a:cs typeface="Times New Roman" panose="02020603050405020304" pitchFamily="18" charset="0"/>
              </a:rPr>
              <a:t/>
            </a:r>
            <a:br>
              <a:rPr lang="ru-RU" sz="2000" dirty="0">
                <a:solidFill>
                  <a:srgbClr val="008388"/>
                </a:solidFill>
                <a:latin typeface="+mn-lt"/>
                <a:cs typeface="Times New Roman" panose="02020603050405020304" pitchFamily="18" charset="0"/>
              </a:rPr>
            </a:br>
            <a:r>
              <a:rPr lang="ru-RU" sz="2000" dirty="0" smtClean="0">
                <a:solidFill>
                  <a:srgbClr val="008388"/>
                </a:solidFill>
                <a:latin typeface="+mn-lt"/>
                <a:cs typeface="Times New Roman" panose="02020603050405020304" pitchFamily="18" charset="0"/>
              </a:rPr>
              <a:t/>
            </a:r>
            <a:br>
              <a:rPr lang="ru-RU" sz="2000" dirty="0" smtClean="0">
                <a:solidFill>
                  <a:srgbClr val="008388"/>
                </a:solidFill>
                <a:latin typeface="+mn-lt"/>
                <a:cs typeface="Times New Roman" panose="02020603050405020304" pitchFamily="18" charset="0"/>
              </a:rPr>
            </a:br>
            <a:r>
              <a:rPr lang="ru-RU" sz="2000" dirty="0" smtClean="0">
                <a:solidFill>
                  <a:srgbClr val="008388"/>
                </a:solidFill>
                <a:latin typeface="+mn-lt"/>
                <a:cs typeface="Times New Roman" panose="02020603050405020304" pitchFamily="18" charset="0"/>
              </a:rPr>
              <a:t>Крем обладает УФ- защитой благодаря введенным в состав продукта </a:t>
            </a:r>
            <a:r>
              <a:rPr lang="ru-RU" sz="2000" b="1" i="1" dirty="0" err="1" smtClean="0">
                <a:solidFill>
                  <a:srgbClr val="008388"/>
                </a:solidFill>
                <a:latin typeface="+mn-lt"/>
                <a:cs typeface="Times New Roman" panose="02020603050405020304" pitchFamily="18" charset="0"/>
              </a:rPr>
              <a:t>Роносферам</a:t>
            </a:r>
            <a:r>
              <a:rPr lang="ru-RU" sz="2000" dirty="0" smtClean="0">
                <a:solidFill>
                  <a:srgbClr val="008388"/>
                </a:solidFill>
                <a:latin typeface="+mn-lt"/>
                <a:cs typeface="Times New Roman" panose="02020603050405020304" pitchFamily="18" charset="0"/>
              </a:rPr>
              <a:t> – это минеральные фильтры, защищающие от ультрафиолета.</a:t>
            </a:r>
            <a:br>
              <a:rPr lang="ru-RU" sz="2000" dirty="0" smtClean="0">
                <a:solidFill>
                  <a:srgbClr val="008388"/>
                </a:solidFill>
                <a:latin typeface="+mn-lt"/>
                <a:cs typeface="Times New Roman" panose="02020603050405020304" pitchFamily="18" charset="0"/>
              </a:rPr>
            </a:br>
            <a:r>
              <a:rPr lang="ru-RU" sz="2000" dirty="0">
                <a:solidFill>
                  <a:srgbClr val="008388"/>
                </a:solidFill>
                <a:latin typeface="+mn-lt"/>
                <a:cs typeface="Times New Roman" panose="02020603050405020304" pitchFamily="18" charset="0"/>
              </a:rPr>
              <a:t/>
            </a:r>
            <a:br>
              <a:rPr lang="ru-RU" sz="2000" dirty="0">
                <a:solidFill>
                  <a:srgbClr val="008388"/>
                </a:solidFill>
                <a:latin typeface="+mn-lt"/>
                <a:cs typeface="Times New Roman" panose="02020603050405020304" pitchFamily="18" charset="0"/>
              </a:rPr>
            </a:br>
            <a:r>
              <a:rPr lang="ru-RU" sz="2000" dirty="0" smtClean="0">
                <a:solidFill>
                  <a:srgbClr val="008388"/>
                </a:solidFill>
                <a:latin typeface="+mn-lt"/>
                <a:cs typeface="Times New Roman" panose="02020603050405020304" pitchFamily="18" charset="0"/>
              </a:rPr>
              <a:t>Не содержит </a:t>
            </a:r>
            <a:r>
              <a:rPr lang="ru-RU" sz="2000" dirty="0" err="1" smtClean="0">
                <a:solidFill>
                  <a:srgbClr val="008388"/>
                </a:solidFill>
                <a:latin typeface="+mn-lt"/>
                <a:cs typeface="Times New Roman" panose="02020603050405020304" pitchFamily="18" charset="0"/>
              </a:rPr>
              <a:t>парабены</a:t>
            </a:r>
            <a:r>
              <a:rPr lang="ru-RU" sz="2000" dirty="0" smtClean="0">
                <a:solidFill>
                  <a:srgbClr val="008388"/>
                </a:solidFill>
                <a:latin typeface="+mn-lt"/>
                <a:cs typeface="Times New Roman" panose="02020603050405020304" pitchFamily="18" charset="0"/>
              </a:rPr>
              <a:t>!</a:t>
            </a:r>
            <a:endParaRPr lang="ru-RU" sz="2000" b="1" dirty="0">
              <a:solidFill>
                <a:srgbClr val="008388"/>
              </a:solidFill>
              <a:latin typeface="+mn-lt"/>
              <a:cs typeface="Times New Roman" panose="02020603050405020304" pitchFamily="18" charset="0"/>
            </a:endParaRPr>
          </a:p>
        </p:txBody>
      </p:sp>
      <p:sp>
        <p:nvSpPr>
          <p:cNvPr id="5" name="Заголовок 1"/>
          <p:cNvSpPr txBox="1">
            <a:spLocks/>
          </p:cNvSpPr>
          <p:nvPr/>
        </p:nvSpPr>
        <p:spPr>
          <a:xfrm>
            <a:off x="539552" y="602400"/>
            <a:ext cx="7044768" cy="720080"/>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ts val="3200"/>
              </a:lnSpc>
            </a:pPr>
            <a:r>
              <a:rPr lang="ru-RU" sz="3200" b="1" dirty="0" smtClean="0">
                <a:solidFill>
                  <a:srgbClr val="0A634D"/>
                </a:solidFill>
              </a:rPr>
              <a:t>Крем для лица</a:t>
            </a:r>
            <a:endParaRPr lang="ru-RU" sz="3200" b="1" dirty="0">
              <a:solidFill>
                <a:srgbClr val="0A634D"/>
              </a:solidFill>
            </a:endParaRPr>
          </a:p>
        </p:txBody>
      </p:sp>
      <p:pic>
        <p:nvPicPr>
          <p:cNvPr id="7" name="Рисунок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5536" y="1412776"/>
            <a:ext cx="1448257" cy="7672683"/>
          </a:xfrm>
          <a:prstGeom prst="rect">
            <a:avLst/>
          </a:prstGeom>
        </p:spPr>
      </p:pic>
    </p:spTree>
    <p:extLst>
      <p:ext uri="{BB962C8B-B14F-4D97-AF65-F5344CB8AC3E}">
        <p14:creationId xmlns:p14="http://schemas.microsoft.com/office/powerpoint/2010/main" val="29671369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03648" y="1196752"/>
            <a:ext cx="7256541" cy="4824536"/>
          </a:xfrm>
        </p:spPr>
        <p:txBody>
          <a:bodyPr anchor="t">
            <a:noAutofit/>
          </a:bodyPr>
          <a:lstStyle/>
          <a:p>
            <a:pPr algn="l"/>
            <a:r>
              <a:rPr lang="ru-RU" sz="2000" u="sng" dirty="0">
                <a:solidFill>
                  <a:srgbClr val="008388"/>
                </a:solidFill>
                <a:latin typeface="+mn-lt"/>
                <a:cs typeface="Times New Roman" panose="02020603050405020304" pitchFamily="18" charset="0"/>
              </a:rPr>
              <a:t>Активные </a:t>
            </a:r>
            <a:r>
              <a:rPr lang="ru-RU" sz="2000" u="sng" dirty="0" smtClean="0">
                <a:solidFill>
                  <a:srgbClr val="008388"/>
                </a:solidFill>
                <a:latin typeface="+mn-lt"/>
                <a:cs typeface="Times New Roman" panose="02020603050405020304" pitchFamily="18" charset="0"/>
              </a:rPr>
              <a:t>ингредиенты</a:t>
            </a:r>
            <a:r>
              <a:rPr lang="ru-RU" sz="2000" u="sng" dirty="0">
                <a:solidFill>
                  <a:srgbClr val="008388"/>
                </a:solidFill>
                <a:latin typeface="+mn-lt"/>
                <a:cs typeface="Times New Roman" panose="02020603050405020304" pitchFamily="18" charset="0"/>
              </a:rPr>
              <a:t>: </a:t>
            </a:r>
            <a:r>
              <a:rPr lang="ru-RU" sz="2000" u="sng" dirty="0" smtClean="0">
                <a:solidFill>
                  <a:srgbClr val="008388"/>
                </a:solidFill>
                <a:latin typeface="+mn-lt"/>
                <a:cs typeface="Times New Roman" panose="02020603050405020304" pitchFamily="18" charset="0"/>
              </a:rPr>
              <a:t/>
            </a:r>
            <a:br>
              <a:rPr lang="ru-RU" sz="2000" u="sng" dirty="0" smtClean="0">
                <a:solidFill>
                  <a:srgbClr val="008388"/>
                </a:solidFill>
                <a:latin typeface="+mn-lt"/>
                <a:cs typeface="Times New Roman" panose="02020603050405020304" pitchFamily="18" charset="0"/>
              </a:rPr>
            </a:br>
            <a:r>
              <a:rPr lang="ru-RU" sz="2000" b="1" i="1" dirty="0" smtClean="0">
                <a:solidFill>
                  <a:srgbClr val="008388"/>
                </a:solidFill>
                <a:latin typeface="+mn-lt"/>
                <a:cs typeface="Times New Roman" panose="02020603050405020304" pitchFamily="18" charset="0"/>
              </a:rPr>
              <a:t>Экстракт цветков орхидеи, Д-</a:t>
            </a:r>
            <a:r>
              <a:rPr lang="ru-RU" sz="2000" b="1" i="1" dirty="0" err="1" smtClean="0">
                <a:solidFill>
                  <a:srgbClr val="008388"/>
                </a:solidFill>
                <a:latin typeface="+mn-lt"/>
                <a:cs typeface="Times New Roman" panose="02020603050405020304" pitchFamily="18" charset="0"/>
              </a:rPr>
              <a:t>пантенол</a:t>
            </a:r>
            <a:r>
              <a:rPr lang="ru-RU" sz="2000" b="1" i="1" dirty="0" smtClean="0">
                <a:solidFill>
                  <a:srgbClr val="008388"/>
                </a:solidFill>
                <a:latin typeface="+mn-lt"/>
                <a:cs typeface="Times New Roman" panose="02020603050405020304" pitchFamily="18" charset="0"/>
              </a:rPr>
              <a:t>, витамин Е, </a:t>
            </a:r>
            <a:r>
              <a:rPr lang="ru-RU" sz="2000" b="1" i="1" dirty="0" err="1" smtClean="0">
                <a:solidFill>
                  <a:srgbClr val="008388"/>
                </a:solidFill>
                <a:latin typeface="+mn-lt"/>
                <a:cs typeface="Times New Roman" panose="02020603050405020304" pitchFamily="18" charset="0"/>
              </a:rPr>
              <a:t>лизаты</a:t>
            </a:r>
            <a:r>
              <a:rPr lang="ru-RU" sz="2000" b="1" i="1" dirty="0" smtClean="0">
                <a:solidFill>
                  <a:srgbClr val="008388"/>
                </a:solidFill>
                <a:latin typeface="+mn-lt"/>
                <a:cs typeface="Times New Roman" panose="02020603050405020304" pitchFamily="18" charset="0"/>
              </a:rPr>
              <a:t> </a:t>
            </a:r>
            <a:r>
              <a:rPr lang="ru-RU" sz="2000" b="1" i="1" dirty="0" err="1" smtClean="0">
                <a:solidFill>
                  <a:srgbClr val="008388"/>
                </a:solidFill>
                <a:latin typeface="+mn-lt"/>
                <a:cs typeface="Times New Roman" panose="02020603050405020304" pitchFamily="18" charset="0"/>
              </a:rPr>
              <a:t>бифидобактерий</a:t>
            </a:r>
            <a:r>
              <a:rPr lang="ru-RU" sz="2000" b="1" i="1" dirty="0" smtClean="0">
                <a:solidFill>
                  <a:srgbClr val="008388"/>
                </a:solidFill>
                <a:latin typeface="+mn-lt"/>
                <a:cs typeface="Times New Roman" panose="02020603050405020304" pitchFamily="18" charset="0"/>
              </a:rPr>
              <a:t>, </a:t>
            </a:r>
            <a:r>
              <a:rPr lang="ru-RU" sz="2000" b="1" i="1" dirty="0" err="1" smtClean="0">
                <a:solidFill>
                  <a:srgbClr val="008388"/>
                </a:solidFill>
                <a:latin typeface="+mn-lt"/>
                <a:cs typeface="Times New Roman" panose="02020603050405020304" pitchFamily="18" charset="0"/>
              </a:rPr>
              <a:t>аллантоин</a:t>
            </a:r>
            <a:r>
              <a:rPr lang="ru-RU" sz="2000" b="1" i="1" dirty="0" smtClean="0">
                <a:solidFill>
                  <a:srgbClr val="008388"/>
                </a:solidFill>
                <a:latin typeface="+mn-lt"/>
                <a:cs typeface="Times New Roman" panose="02020603050405020304" pitchFamily="18" charset="0"/>
              </a:rPr>
              <a:t>, </a:t>
            </a:r>
            <a:r>
              <a:rPr lang="ru-RU" sz="2000" b="1" i="1" dirty="0">
                <a:solidFill>
                  <a:srgbClr val="008388"/>
                </a:solidFill>
                <a:latin typeface="+mn-lt"/>
                <a:cs typeface="Times New Roman" panose="02020603050405020304" pitchFamily="18" charset="0"/>
              </a:rPr>
              <a:t>масло </a:t>
            </a:r>
            <a:r>
              <a:rPr lang="ru-RU" sz="2000" b="1" i="1" dirty="0" err="1" smtClean="0">
                <a:solidFill>
                  <a:srgbClr val="008388"/>
                </a:solidFill>
                <a:latin typeface="+mn-lt"/>
                <a:cs typeface="Times New Roman" panose="02020603050405020304" pitchFamily="18" charset="0"/>
              </a:rPr>
              <a:t>жожоба</a:t>
            </a:r>
            <a:r>
              <a:rPr lang="ru-RU" sz="2000" b="1" i="1" dirty="0" smtClean="0">
                <a:solidFill>
                  <a:srgbClr val="008388"/>
                </a:solidFill>
                <a:latin typeface="+mn-lt"/>
                <a:cs typeface="Times New Roman" panose="02020603050405020304" pitchFamily="18" charset="0"/>
              </a:rPr>
              <a:t>, </a:t>
            </a:r>
            <a:r>
              <a:rPr lang="ru-RU" sz="2000" b="1" i="1" dirty="0" err="1" smtClean="0">
                <a:solidFill>
                  <a:srgbClr val="008388"/>
                </a:solidFill>
                <a:latin typeface="+mn-lt"/>
                <a:cs typeface="Times New Roman" panose="02020603050405020304" pitchFamily="18" charset="0"/>
              </a:rPr>
              <a:t>метаин</a:t>
            </a:r>
            <a:r>
              <a:rPr lang="ru-RU" sz="2000" b="1" i="1" dirty="0">
                <a:solidFill>
                  <a:srgbClr val="008388"/>
                </a:solidFill>
                <a:latin typeface="+mn-lt"/>
                <a:cs typeface="Times New Roman" panose="02020603050405020304" pitchFamily="18" charset="0"/>
              </a:rPr>
              <a:t>, </a:t>
            </a:r>
            <a:r>
              <a:rPr lang="ru-RU" sz="2000" b="1" i="1" dirty="0" smtClean="0">
                <a:solidFill>
                  <a:srgbClr val="008388"/>
                </a:solidFill>
                <a:latin typeface="+mn-lt"/>
                <a:cs typeface="Times New Roman" panose="02020603050405020304" pitchFamily="18" charset="0"/>
              </a:rPr>
              <a:t>масло </a:t>
            </a:r>
            <a:r>
              <a:rPr lang="ru-RU" sz="2000" b="1" i="1" dirty="0" err="1">
                <a:solidFill>
                  <a:srgbClr val="008388"/>
                </a:solidFill>
                <a:latin typeface="+mn-lt"/>
                <a:cs typeface="Times New Roman" panose="02020603050405020304" pitchFamily="18" charset="0"/>
              </a:rPr>
              <a:t>м</a:t>
            </a:r>
            <a:r>
              <a:rPr lang="ru-RU" sz="2000" b="1" i="1" dirty="0" err="1" smtClean="0">
                <a:solidFill>
                  <a:srgbClr val="008388"/>
                </a:solidFill>
                <a:latin typeface="+mn-lt"/>
                <a:cs typeface="Times New Roman" panose="02020603050405020304" pitchFamily="18" charset="0"/>
              </a:rPr>
              <a:t>акадамии</a:t>
            </a:r>
            <a:r>
              <a:rPr lang="ru-RU" sz="2000" b="1" i="1" dirty="0" smtClean="0">
                <a:solidFill>
                  <a:srgbClr val="008388"/>
                </a:solidFill>
                <a:latin typeface="+mn-lt"/>
                <a:cs typeface="Times New Roman" panose="02020603050405020304" pitchFamily="18" charset="0"/>
              </a:rPr>
              <a:t>,</a:t>
            </a:r>
            <a:r>
              <a:rPr lang="ru-RU" sz="2000" dirty="0" smtClean="0">
                <a:solidFill>
                  <a:srgbClr val="008388"/>
                </a:solidFill>
                <a:latin typeface="+mn-lt"/>
                <a:cs typeface="Times New Roman" panose="02020603050405020304" pitchFamily="18" charset="0"/>
              </a:rPr>
              <a:t> </a:t>
            </a:r>
            <a:r>
              <a:rPr lang="ru-RU" sz="2000" b="1" i="1" dirty="0" err="1">
                <a:solidFill>
                  <a:srgbClr val="008388"/>
                </a:solidFill>
                <a:latin typeface="+mn-lt"/>
              </a:rPr>
              <a:t>п</a:t>
            </a:r>
            <a:r>
              <a:rPr lang="ru-RU" sz="2000" b="1" i="1" dirty="0" err="1" smtClean="0">
                <a:solidFill>
                  <a:srgbClr val="008388"/>
                </a:solidFill>
                <a:latin typeface="+mn-lt"/>
              </a:rPr>
              <a:t>челинный</a:t>
            </a:r>
            <a:r>
              <a:rPr lang="ru-RU" sz="2000" b="1" i="1" dirty="0" smtClean="0">
                <a:solidFill>
                  <a:srgbClr val="008388"/>
                </a:solidFill>
                <a:latin typeface="+mn-lt"/>
              </a:rPr>
              <a:t> воск,</a:t>
            </a:r>
            <a:r>
              <a:rPr lang="ru-RU" sz="2000" b="1" i="1" dirty="0" smtClean="0">
                <a:solidFill>
                  <a:srgbClr val="008388"/>
                </a:solidFill>
                <a:latin typeface="+mn-lt"/>
                <a:cs typeface="Times New Roman" panose="02020603050405020304" pitchFamily="18" charset="0"/>
              </a:rPr>
              <a:t> мочевина, лецитин, </a:t>
            </a:r>
            <a:r>
              <a:rPr lang="ru-RU" sz="2000" b="1" i="1" dirty="0">
                <a:solidFill>
                  <a:srgbClr val="008388"/>
                </a:solidFill>
                <a:cs typeface="Times New Roman" panose="02020603050405020304" pitchFamily="18" charset="0"/>
              </a:rPr>
              <a:t>Гиалуроновая </a:t>
            </a:r>
            <a:r>
              <a:rPr lang="ru-RU" sz="2000" b="1" i="1" dirty="0" smtClean="0">
                <a:solidFill>
                  <a:srgbClr val="008388"/>
                </a:solidFill>
                <a:cs typeface="Times New Roman" panose="02020603050405020304" pitchFamily="18" charset="0"/>
              </a:rPr>
              <a:t>кислота.</a:t>
            </a:r>
            <a:r>
              <a:rPr lang="ru-RU" sz="2000" b="1" i="1" dirty="0" smtClean="0">
                <a:solidFill>
                  <a:srgbClr val="008388"/>
                </a:solidFill>
                <a:latin typeface="+mn-lt"/>
                <a:cs typeface="Times New Roman" panose="02020603050405020304" pitchFamily="18" charset="0"/>
              </a:rPr>
              <a:t/>
            </a:r>
            <a:br>
              <a:rPr lang="ru-RU" sz="2000" b="1" i="1" dirty="0" smtClean="0">
                <a:solidFill>
                  <a:srgbClr val="008388"/>
                </a:solidFill>
                <a:latin typeface="+mn-lt"/>
                <a:cs typeface="Times New Roman" panose="02020603050405020304" pitchFamily="18" charset="0"/>
              </a:rPr>
            </a:br>
            <a:r>
              <a:rPr lang="en-US" sz="2000" b="1" dirty="0" err="1" smtClean="0">
                <a:solidFill>
                  <a:srgbClr val="008388"/>
                </a:solidFill>
                <a:latin typeface="+mn-lt"/>
                <a:cs typeface="Times New Roman" panose="02020603050405020304" pitchFamily="18" charset="0"/>
              </a:rPr>
              <a:t>Polylift</a:t>
            </a:r>
            <a:r>
              <a:rPr lang="ru-RU" sz="2000" b="1" dirty="0" smtClean="0">
                <a:solidFill>
                  <a:srgbClr val="008388"/>
                </a:solidFill>
                <a:latin typeface="+mn-lt"/>
                <a:cs typeface="Times New Roman" panose="02020603050405020304" pitchFamily="18" charset="0"/>
              </a:rPr>
              <a:t> </a:t>
            </a:r>
            <a:r>
              <a:rPr lang="ru-RU" sz="2000" b="1" i="1" dirty="0" smtClean="0">
                <a:solidFill>
                  <a:srgbClr val="008388"/>
                </a:solidFill>
                <a:latin typeface="+mn-lt"/>
                <a:cs typeface="Times New Roman" panose="02020603050405020304" pitchFamily="18" charset="0"/>
              </a:rPr>
              <a:t>– </a:t>
            </a:r>
            <a:r>
              <a:rPr lang="ru-RU" sz="2000" dirty="0" smtClean="0">
                <a:solidFill>
                  <a:srgbClr val="008388"/>
                </a:solidFill>
                <a:latin typeface="+mn-lt"/>
                <a:cs typeface="Times New Roman" panose="02020603050405020304" pitchFamily="18" charset="0"/>
              </a:rPr>
              <a:t>разглаживает </a:t>
            </a:r>
            <a:r>
              <a:rPr lang="ru-RU" sz="2000" dirty="0">
                <a:solidFill>
                  <a:srgbClr val="008388"/>
                </a:solidFill>
                <a:latin typeface="+mn-lt"/>
                <a:cs typeface="Times New Roman" panose="02020603050405020304" pitchFamily="18" charset="0"/>
              </a:rPr>
              <a:t>мелкие морщины, выравнивает рельеф кожи, повышает ее эластичность, обеспечивая долговременный подтягивающий эффект за счет усиления синтеза собственного коллагена. Мощный антиоксидант. </a:t>
            </a:r>
            <a:r>
              <a:rPr lang="ru-RU" sz="2000" dirty="0" smtClean="0">
                <a:solidFill>
                  <a:srgbClr val="008388"/>
                </a:solidFill>
                <a:latin typeface="+mn-lt"/>
                <a:cs typeface="Times New Roman" panose="02020603050405020304" pitchFamily="18" charset="0"/>
              </a:rPr>
              <a:t/>
            </a:r>
            <a:br>
              <a:rPr lang="ru-RU" sz="2000" dirty="0" smtClean="0">
                <a:solidFill>
                  <a:srgbClr val="008388"/>
                </a:solidFill>
                <a:latin typeface="+mn-lt"/>
                <a:cs typeface="Times New Roman" panose="02020603050405020304" pitchFamily="18" charset="0"/>
              </a:rPr>
            </a:br>
            <a:r>
              <a:rPr lang="ru-RU" sz="2000" b="1" dirty="0" err="1">
                <a:solidFill>
                  <a:srgbClr val="008388"/>
                </a:solidFill>
                <a:latin typeface="+mn-lt"/>
                <a:cs typeface="Times New Roman" panose="02020603050405020304" pitchFamily="18" charset="0"/>
              </a:rPr>
              <a:t>Deepaline</a:t>
            </a:r>
            <a:r>
              <a:rPr lang="ru-RU" sz="2000" b="1" dirty="0">
                <a:solidFill>
                  <a:srgbClr val="008388"/>
                </a:solidFill>
                <a:latin typeface="+mn-lt"/>
                <a:cs typeface="Times New Roman" panose="02020603050405020304" pitchFamily="18" charset="0"/>
              </a:rPr>
              <a:t> PVB™ </a:t>
            </a:r>
            <a:r>
              <a:rPr lang="ru-RU" sz="2000" dirty="0">
                <a:solidFill>
                  <a:srgbClr val="008388"/>
                </a:solidFill>
                <a:latin typeface="+mn-lt"/>
                <a:cs typeface="Times New Roman" panose="02020603050405020304" pitchFamily="18" charset="0"/>
              </a:rPr>
              <a:t>– </a:t>
            </a:r>
            <a:r>
              <a:rPr lang="ru-RU" sz="2000" dirty="0" err="1">
                <a:solidFill>
                  <a:srgbClr val="008388"/>
                </a:solidFill>
                <a:latin typeface="+mn-lt"/>
                <a:cs typeface="Times New Roman" panose="02020603050405020304" pitchFamily="18" charset="0"/>
              </a:rPr>
              <a:t>миорелаксант</a:t>
            </a:r>
            <a:r>
              <a:rPr lang="ru-RU" sz="2000" dirty="0">
                <a:solidFill>
                  <a:srgbClr val="008388"/>
                </a:solidFill>
                <a:latin typeface="+mn-lt"/>
                <a:cs typeface="Times New Roman" panose="02020603050405020304" pitchFamily="18" charset="0"/>
              </a:rPr>
              <a:t>. </a:t>
            </a:r>
            <a:r>
              <a:rPr lang="ru-RU" sz="2000" dirty="0" err="1">
                <a:solidFill>
                  <a:srgbClr val="008388"/>
                </a:solidFill>
                <a:latin typeface="+mn-lt"/>
                <a:cs typeface="Times New Roman" panose="02020603050405020304" pitchFamily="18" charset="0"/>
              </a:rPr>
              <a:t>Cпециально</a:t>
            </a:r>
            <a:r>
              <a:rPr lang="ru-RU" sz="2000" dirty="0">
                <a:solidFill>
                  <a:srgbClr val="008388"/>
                </a:solidFill>
                <a:latin typeface="+mn-lt"/>
                <a:cs typeface="Times New Roman" panose="02020603050405020304" pitchFamily="18" charset="0"/>
              </a:rPr>
              <a:t> разработан для борьбы с </a:t>
            </a:r>
            <a:r>
              <a:rPr lang="ru-RU" sz="2000" dirty="0" smtClean="0">
                <a:solidFill>
                  <a:srgbClr val="008388"/>
                </a:solidFill>
                <a:latin typeface="+mn-lt"/>
                <a:cs typeface="Times New Roman" panose="02020603050405020304" pitchFamily="18" charset="0"/>
              </a:rPr>
              <a:t>морщинами. Клинические </a:t>
            </a:r>
            <a:r>
              <a:rPr lang="ru-RU" sz="2000" dirty="0">
                <a:solidFill>
                  <a:srgbClr val="008388"/>
                </a:solidFill>
                <a:latin typeface="+mn-lt"/>
                <a:cs typeface="Times New Roman" panose="02020603050405020304" pitchFamily="18" charset="0"/>
              </a:rPr>
              <a:t>испытания доказали, что крем с </a:t>
            </a:r>
            <a:r>
              <a:rPr lang="ru-RU" sz="2000" dirty="0" err="1">
                <a:solidFill>
                  <a:srgbClr val="008388"/>
                </a:solidFill>
                <a:latin typeface="+mn-lt"/>
                <a:cs typeface="Times New Roman" panose="02020603050405020304" pitchFamily="18" charset="0"/>
              </a:rPr>
              <a:t>Deepaline</a:t>
            </a:r>
            <a:r>
              <a:rPr lang="ru-RU" sz="2000" dirty="0">
                <a:solidFill>
                  <a:srgbClr val="008388"/>
                </a:solidFill>
                <a:latin typeface="+mn-lt"/>
                <a:cs typeface="Times New Roman" panose="02020603050405020304" pitchFamily="18" charset="0"/>
              </a:rPr>
              <a:t> существенно сокращает глубину морщин и повышает плотность волокон коллагена</a:t>
            </a:r>
            <a:r>
              <a:rPr lang="ru-RU" sz="2000" dirty="0" smtClean="0">
                <a:solidFill>
                  <a:srgbClr val="008388"/>
                </a:solidFill>
                <a:latin typeface="+mn-lt"/>
                <a:cs typeface="Times New Roman" panose="02020603050405020304" pitchFamily="18" charset="0"/>
              </a:rPr>
              <a:t>.</a:t>
            </a:r>
            <a:br>
              <a:rPr lang="ru-RU" sz="2000" dirty="0" smtClean="0">
                <a:solidFill>
                  <a:srgbClr val="008388"/>
                </a:solidFill>
                <a:latin typeface="+mn-lt"/>
                <a:cs typeface="Times New Roman" panose="02020603050405020304" pitchFamily="18" charset="0"/>
              </a:rPr>
            </a:br>
            <a:r>
              <a:rPr lang="en-US" sz="2000" b="1" i="1" dirty="0" err="1" smtClean="0">
                <a:solidFill>
                  <a:srgbClr val="008388"/>
                </a:solidFill>
                <a:latin typeface="+mn-lt"/>
              </a:rPr>
              <a:t>Escalol</a:t>
            </a:r>
            <a:r>
              <a:rPr lang="en-US" sz="2000" b="1" i="1" dirty="0">
                <a:solidFill>
                  <a:srgbClr val="008388"/>
                </a:solidFill>
                <a:latin typeface="+mn-lt"/>
              </a:rPr>
              <a:t>™ </a:t>
            </a:r>
            <a:r>
              <a:rPr lang="en-US" sz="2000" b="1" i="1" dirty="0" smtClean="0">
                <a:solidFill>
                  <a:srgbClr val="008388"/>
                </a:solidFill>
                <a:latin typeface="+mn-lt"/>
              </a:rPr>
              <a:t>557</a:t>
            </a:r>
            <a:r>
              <a:rPr lang="ru-RU" sz="2000" b="1" i="1" dirty="0" smtClean="0">
                <a:solidFill>
                  <a:srgbClr val="008388"/>
                </a:solidFill>
                <a:latin typeface="+mn-lt"/>
              </a:rPr>
              <a:t> – </a:t>
            </a:r>
            <a:r>
              <a:rPr lang="ru-RU" sz="2000" dirty="0" smtClean="0">
                <a:solidFill>
                  <a:srgbClr val="008388"/>
                </a:solidFill>
                <a:latin typeface="+mn-lt"/>
              </a:rPr>
              <a:t>полимер, </a:t>
            </a:r>
            <a:r>
              <a:rPr lang="ru-RU" sz="2000" dirty="0" err="1" smtClean="0">
                <a:solidFill>
                  <a:srgbClr val="008388"/>
                </a:solidFill>
                <a:latin typeface="+mn-lt"/>
              </a:rPr>
              <a:t>широкоприменяемый</a:t>
            </a:r>
            <a:r>
              <a:rPr lang="ru-RU" sz="2000" dirty="0" smtClean="0">
                <a:solidFill>
                  <a:srgbClr val="008388"/>
                </a:solidFill>
                <a:latin typeface="+mn-lt"/>
              </a:rPr>
              <a:t> для защиты от УФ лучей типа В, а также имеет свойство уменьшать </a:t>
            </a:r>
            <a:br>
              <a:rPr lang="ru-RU" sz="2000" dirty="0" smtClean="0">
                <a:solidFill>
                  <a:srgbClr val="008388"/>
                </a:solidFill>
                <a:latin typeface="+mn-lt"/>
              </a:rPr>
            </a:br>
            <a:r>
              <a:rPr lang="ru-RU" sz="2000" dirty="0" smtClean="0">
                <a:solidFill>
                  <a:srgbClr val="008388"/>
                </a:solidFill>
                <a:latin typeface="+mn-lt"/>
              </a:rPr>
              <a:t>выраженность рубцов и </a:t>
            </a:r>
            <a:r>
              <a:rPr lang="ru-RU" sz="2000" dirty="0" err="1" smtClean="0">
                <a:solidFill>
                  <a:srgbClr val="008388"/>
                </a:solidFill>
                <a:latin typeface="+mn-lt"/>
              </a:rPr>
              <a:t>профилактирует</a:t>
            </a:r>
            <a:r>
              <a:rPr lang="ru-RU" sz="2000" dirty="0" smtClean="0">
                <a:solidFill>
                  <a:srgbClr val="008388"/>
                </a:solidFill>
                <a:latin typeface="+mn-lt"/>
              </a:rPr>
              <a:t> их</a:t>
            </a:r>
            <a:br>
              <a:rPr lang="ru-RU" sz="2000" dirty="0" smtClean="0">
                <a:solidFill>
                  <a:srgbClr val="008388"/>
                </a:solidFill>
                <a:latin typeface="+mn-lt"/>
              </a:rPr>
            </a:br>
            <a:r>
              <a:rPr lang="ru-RU" sz="2000" dirty="0" smtClean="0">
                <a:solidFill>
                  <a:srgbClr val="008388"/>
                </a:solidFill>
                <a:latin typeface="+mn-lt"/>
              </a:rPr>
              <a:t>образование.</a:t>
            </a:r>
            <a:r>
              <a:rPr lang="ru-RU" sz="1200" dirty="0" smtClean="0"/>
              <a:t/>
            </a:r>
            <a:br>
              <a:rPr lang="ru-RU" sz="1200" dirty="0" smtClean="0"/>
            </a:br>
            <a:endParaRPr lang="ru-RU" sz="1200" b="1" i="1" dirty="0">
              <a:latin typeface="Times New Roman" panose="02020603050405020304" pitchFamily="18" charset="0"/>
              <a:cs typeface="Times New Roman" panose="02020603050405020304" pitchFamily="18" charset="0"/>
            </a:endParaRPr>
          </a:p>
        </p:txBody>
      </p:sp>
      <p:sp>
        <p:nvSpPr>
          <p:cNvPr id="5" name="Заголовок 1"/>
          <p:cNvSpPr txBox="1">
            <a:spLocks/>
          </p:cNvSpPr>
          <p:nvPr/>
        </p:nvSpPr>
        <p:spPr>
          <a:xfrm>
            <a:off x="539552" y="602400"/>
            <a:ext cx="7044768" cy="720080"/>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ts val="3200"/>
              </a:lnSpc>
            </a:pPr>
            <a:r>
              <a:rPr lang="ru-RU" sz="3200" b="1" dirty="0" smtClean="0">
                <a:solidFill>
                  <a:srgbClr val="0A634D"/>
                </a:solidFill>
              </a:rPr>
              <a:t>Сыворотка</a:t>
            </a:r>
            <a:endParaRPr lang="ru-RU" sz="3200" b="1" dirty="0">
              <a:solidFill>
                <a:srgbClr val="0A634D"/>
              </a:solidFill>
            </a:endParaRPr>
          </a:p>
        </p:txBody>
      </p:sp>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5536" y="2348880"/>
            <a:ext cx="952371" cy="5513274"/>
          </a:xfrm>
          <a:prstGeom prst="rect">
            <a:avLst/>
          </a:prstGeom>
        </p:spPr>
      </p:pic>
      <p:sp>
        <p:nvSpPr>
          <p:cNvPr id="6" name="Rectangle 2"/>
          <p:cNvSpPr>
            <a:spLocks noChangeArrowheads="1"/>
          </p:cNvSpPr>
          <p:nvPr/>
        </p:nvSpPr>
        <p:spPr bwMode="auto">
          <a:xfrm>
            <a:off x="152400" y="311750"/>
            <a:ext cx="49694" cy="138499"/>
          </a:xfrm>
          <a:prstGeom prst="rect">
            <a:avLst/>
          </a:prstGeom>
          <a:solidFill>
            <a:srgbClr val="FBFB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900" b="0" i="0" u="none" strike="noStrike" cap="none" normalizeH="0" baseline="0" dirty="0" smtClean="0">
                <a:ln>
                  <a:noFill/>
                </a:ln>
                <a:solidFill>
                  <a:srgbClr val="4F7A8F"/>
                </a:solidFill>
                <a:effectLst/>
                <a:latin typeface="Arial" panose="020B0604020202020204" pitchFamily="34" charset="0"/>
                <a:cs typeface="Arial" panose="020B0604020202020204" pitchFamily="34" charset="0"/>
              </a:rPr>
              <a:t>.</a:t>
            </a:r>
            <a:r>
              <a:rPr kumimoji="0" lang="ru-RU" altLang="ru-RU" sz="600" b="0" i="0" u="none" strike="noStrike" cap="none" normalizeH="0" baseline="0" dirty="0" smtClean="0">
                <a:ln>
                  <a:noFill/>
                </a:ln>
                <a:solidFill>
                  <a:schemeClr val="tx1"/>
                </a:solidFill>
                <a:effectLst/>
              </a:rPr>
              <a:t> </a:t>
            </a:r>
            <a:endParaRPr kumimoji="0" lang="ru-RU" altLang="ru-RU"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0491386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07704" y="980728"/>
            <a:ext cx="6912768" cy="4619968"/>
          </a:xfrm>
        </p:spPr>
        <p:txBody>
          <a:bodyPr anchor="t">
            <a:noAutofit/>
          </a:bodyPr>
          <a:lstStyle/>
          <a:p>
            <a:pPr algn="l"/>
            <a:r>
              <a:rPr lang="ru-RU" sz="2000" u="sng" dirty="0">
                <a:solidFill>
                  <a:srgbClr val="008388"/>
                </a:solidFill>
                <a:latin typeface="+mn-lt"/>
                <a:cs typeface="Times New Roman" panose="02020603050405020304" pitchFamily="18" charset="0"/>
              </a:rPr>
              <a:t>Активные </a:t>
            </a:r>
            <a:r>
              <a:rPr lang="ru-RU" sz="2000" u="sng" dirty="0" smtClean="0">
                <a:solidFill>
                  <a:srgbClr val="008388"/>
                </a:solidFill>
                <a:latin typeface="+mn-lt"/>
                <a:cs typeface="Times New Roman" panose="02020603050405020304" pitchFamily="18" charset="0"/>
              </a:rPr>
              <a:t>ингредиенты</a:t>
            </a:r>
            <a:r>
              <a:rPr lang="ru-RU" sz="2000" u="sng" dirty="0">
                <a:solidFill>
                  <a:srgbClr val="008388"/>
                </a:solidFill>
                <a:latin typeface="+mn-lt"/>
                <a:cs typeface="Times New Roman" panose="02020603050405020304" pitchFamily="18" charset="0"/>
              </a:rPr>
              <a:t>: </a:t>
            </a:r>
            <a:r>
              <a:rPr lang="ru-RU" sz="2000" u="sng" dirty="0" smtClean="0">
                <a:solidFill>
                  <a:srgbClr val="008388"/>
                </a:solidFill>
                <a:latin typeface="+mn-lt"/>
                <a:cs typeface="Times New Roman" panose="02020603050405020304" pitchFamily="18" charset="0"/>
              </a:rPr>
              <a:t/>
            </a:r>
            <a:br>
              <a:rPr lang="ru-RU" sz="2000" u="sng" dirty="0" smtClean="0">
                <a:solidFill>
                  <a:srgbClr val="008388"/>
                </a:solidFill>
                <a:latin typeface="+mn-lt"/>
                <a:cs typeface="Times New Roman" panose="02020603050405020304" pitchFamily="18" charset="0"/>
              </a:rPr>
            </a:br>
            <a:r>
              <a:rPr lang="ru-RU" sz="2000" u="sng" dirty="0" smtClean="0">
                <a:solidFill>
                  <a:srgbClr val="008388"/>
                </a:solidFill>
                <a:latin typeface="+mn-lt"/>
                <a:cs typeface="Times New Roman" panose="02020603050405020304" pitchFamily="18" charset="0"/>
              </a:rPr>
              <a:t/>
            </a:r>
            <a:br>
              <a:rPr lang="ru-RU" sz="2000" u="sng" dirty="0" smtClean="0">
                <a:solidFill>
                  <a:srgbClr val="008388"/>
                </a:solidFill>
                <a:latin typeface="+mn-lt"/>
                <a:cs typeface="Times New Roman" panose="02020603050405020304" pitchFamily="18" charset="0"/>
              </a:rPr>
            </a:br>
            <a:r>
              <a:rPr lang="ru-RU" sz="2000" b="1" i="1" dirty="0" smtClean="0">
                <a:solidFill>
                  <a:srgbClr val="008388"/>
                </a:solidFill>
                <a:latin typeface="+mn-lt"/>
                <a:cs typeface="Times New Roman" panose="02020603050405020304" pitchFamily="18" charset="0"/>
              </a:rPr>
              <a:t>Экстракт </a:t>
            </a:r>
            <a:r>
              <a:rPr lang="ru-RU" sz="2000" b="1" i="1" dirty="0">
                <a:solidFill>
                  <a:srgbClr val="008388"/>
                </a:solidFill>
                <a:latin typeface="+mn-lt"/>
                <a:cs typeface="Times New Roman" panose="02020603050405020304" pitchFamily="18" charset="0"/>
              </a:rPr>
              <a:t>цветков </a:t>
            </a:r>
            <a:r>
              <a:rPr lang="ru-RU" sz="2000" b="1" i="1" dirty="0" smtClean="0">
                <a:solidFill>
                  <a:srgbClr val="008388"/>
                </a:solidFill>
                <a:latin typeface="+mn-lt"/>
                <a:cs typeface="Times New Roman" panose="02020603050405020304" pitchFamily="18" charset="0"/>
              </a:rPr>
              <a:t>орхидеи,</a:t>
            </a:r>
            <a:r>
              <a:rPr lang="ru-RU" sz="2000" b="1" i="1" dirty="0">
                <a:solidFill>
                  <a:srgbClr val="008388"/>
                </a:solidFill>
                <a:latin typeface="+mn-lt"/>
                <a:cs typeface="Times New Roman" panose="02020603050405020304" pitchFamily="18" charset="0"/>
              </a:rPr>
              <a:t> </a:t>
            </a:r>
            <a:r>
              <a:rPr lang="ru-RU" sz="2000" b="1" i="1" dirty="0" err="1" smtClean="0">
                <a:solidFill>
                  <a:srgbClr val="008388"/>
                </a:solidFill>
                <a:latin typeface="+mn-lt"/>
                <a:cs typeface="Times New Roman" panose="02020603050405020304" pitchFamily="18" charset="0"/>
              </a:rPr>
              <a:t>лизаты</a:t>
            </a:r>
            <a:r>
              <a:rPr lang="ru-RU" sz="2000" b="1" i="1" dirty="0" smtClean="0">
                <a:solidFill>
                  <a:srgbClr val="008388"/>
                </a:solidFill>
                <a:latin typeface="+mn-lt"/>
                <a:cs typeface="Times New Roman" panose="02020603050405020304" pitchFamily="18" charset="0"/>
              </a:rPr>
              <a:t> </a:t>
            </a:r>
            <a:r>
              <a:rPr lang="ru-RU" sz="2000" b="1" i="1" dirty="0" err="1" smtClean="0">
                <a:solidFill>
                  <a:srgbClr val="008388"/>
                </a:solidFill>
                <a:latin typeface="+mn-lt"/>
                <a:cs typeface="Times New Roman" panose="02020603050405020304" pitchFamily="18" charset="0"/>
              </a:rPr>
              <a:t>бифидобактерий</a:t>
            </a:r>
            <a:r>
              <a:rPr lang="ru-RU" sz="2000" b="1" i="1" dirty="0" smtClean="0">
                <a:solidFill>
                  <a:srgbClr val="008388"/>
                </a:solidFill>
                <a:latin typeface="+mn-lt"/>
                <a:cs typeface="Times New Roman" panose="02020603050405020304" pitchFamily="18" charset="0"/>
              </a:rPr>
              <a:t> и </a:t>
            </a:r>
            <a:r>
              <a:rPr lang="ru-RU" sz="2000" b="1" i="1" dirty="0" err="1" smtClean="0">
                <a:solidFill>
                  <a:srgbClr val="008388"/>
                </a:solidFill>
                <a:latin typeface="+mn-lt"/>
                <a:cs typeface="Times New Roman" panose="02020603050405020304" pitchFamily="18" charset="0"/>
              </a:rPr>
              <a:t>лактобактерий</a:t>
            </a:r>
            <a:r>
              <a:rPr lang="ru-RU" sz="2000" b="1" i="1" dirty="0" smtClean="0">
                <a:solidFill>
                  <a:srgbClr val="008388"/>
                </a:solidFill>
                <a:latin typeface="+mn-lt"/>
                <a:cs typeface="Times New Roman" panose="02020603050405020304" pitchFamily="18" charset="0"/>
              </a:rPr>
              <a:t>, бетаин, мочевина, кофеин, гиалуроновая </a:t>
            </a:r>
            <a:r>
              <a:rPr lang="ru-RU" sz="2000" b="1" i="1" dirty="0">
                <a:solidFill>
                  <a:srgbClr val="008388"/>
                </a:solidFill>
                <a:latin typeface="+mn-lt"/>
                <a:cs typeface="Times New Roman" panose="02020603050405020304" pitchFamily="18" charset="0"/>
              </a:rPr>
              <a:t>кислота, СО2 </a:t>
            </a:r>
            <a:r>
              <a:rPr lang="ru-RU" sz="2000" b="1" i="1" dirty="0" smtClean="0">
                <a:solidFill>
                  <a:srgbClr val="008388"/>
                </a:solidFill>
                <a:latin typeface="+mn-lt"/>
                <a:cs typeface="Times New Roman" panose="02020603050405020304" pitchFamily="18" charset="0"/>
              </a:rPr>
              <a:t>– </a:t>
            </a:r>
            <a:r>
              <a:rPr lang="ru-RU" sz="2000" b="1" i="1" dirty="0">
                <a:solidFill>
                  <a:srgbClr val="008388"/>
                </a:solidFill>
                <a:latin typeface="+mn-lt"/>
                <a:cs typeface="Times New Roman" panose="02020603050405020304" pitchFamily="18" charset="0"/>
              </a:rPr>
              <a:t>экстракт </a:t>
            </a:r>
            <a:r>
              <a:rPr lang="ru-RU" sz="2000" b="1" i="1" dirty="0" smtClean="0">
                <a:solidFill>
                  <a:srgbClr val="008388"/>
                </a:solidFill>
                <a:latin typeface="+mn-lt"/>
                <a:cs typeface="Times New Roman" panose="02020603050405020304" pitchFamily="18" charset="0"/>
              </a:rPr>
              <a:t>хлопка.</a:t>
            </a:r>
            <a:br>
              <a:rPr lang="ru-RU" sz="2000" b="1" i="1" dirty="0" smtClean="0">
                <a:solidFill>
                  <a:srgbClr val="008388"/>
                </a:solidFill>
                <a:latin typeface="+mn-lt"/>
                <a:cs typeface="Times New Roman" panose="02020603050405020304" pitchFamily="18" charset="0"/>
              </a:rPr>
            </a:br>
            <a:r>
              <a:rPr lang="ru-RU" sz="2000" b="1" i="1" dirty="0" smtClean="0">
                <a:solidFill>
                  <a:srgbClr val="008388"/>
                </a:solidFill>
                <a:latin typeface="+mn-lt"/>
                <a:cs typeface="Times New Roman" panose="02020603050405020304" pitchFamily="18" charset="0"/>
              </a:rPr>
              <a:t/>
            </a:r>
            <a:br>
              <a:rPr lang="ru-RU" sz="2000" b="1" i="1" dirty="0" smtClean="0">
                <a:solidFill>
                  <a:srgbClr val="008388"/>
                </a:solidFill>
                <a:latin typeface="+mn-lt"/>
                <a:cs typeface="Times New Roman" panose="02020603050405020304" pitchFamily="18" charset="0"/>
              </a:rPr>
            </a:br>
            <a:r>
              <a:rPr lang="en-US" sz="2000" b="1" i="1" dirty="0" err="1" smtClean="0">
                <a:solidFill>
                  <a:srgbClr val="008388"/>
                </a:solidFill>
                <a:latin typeface="+mn-lt"/>
                <a:cs typeface="Times New Roman" panose="02020603050405020304" pitchFamily="18" charset="0"/>
              </a:rPr>
              <a:t>Sepitonic</a:t>
            </a:r>
            <a:r>
              <a:rPr lang="en-US" sz="2000" b="1" i="1" dirty="0" smtClean="0">
                <a:solidFill>
                  <a:srgbClr val="008388"/>
                </a:solidFill>
                <a:latin typeface="+mn-lt"/>
                <a:cs typeface="Times New Roman" panose="02020603050405020304" pitchFamily="18" charset="0"/>
              </a:rPr>
              <a:t> </a:t>
            </a:r>
            <a:r>
              <a:rPr lang="ru-RU" sz="2000" b="1" i="1" dirty="0" smtClean="0">
                <a:solidFill>
                  <a:srgbClr val="008388"/>
                </a:solidFill>
                <a:latin typeface="+mn-lt"/>
                <a:cs typeface="Times New Roman" panose="02020603050405020304" pitchFamily="18" charset="0"/>
              </a:rPr>
              <a:t>–</a:t>
            </a:r>
            <a:r>
              <a:rPr lang="en-US" sz="2000" b="1" i="1" dirty="0" smtClean="0">
                <a:solidFill>
                  <a:srgbClr val="008388"/>
                </a:solidFill>
                <a:latin typeface="+mn-lt"/>
                <a:cs typeface="Times New Roman" panose="02020603050405020304" pitchFamily="18" charset="0"/>
              </a:rPr>
              <a:t> </a:t>
            </a:r>
            <a:r>
              <a:rPr lang="ru-RU" sz="2000" dirty="0">
                <a:solidFill>
                  <a:srgbClr val="008388"/>
                </a:solidFill>
                <a:latin typeface="+mn-lt"/>
                <a:cs typeface="Times New Roman" panose="02020603050405020304" pitchFamily="18" charset="0"/>
              </a:rPr>
              <a:t>это смесь </a:t>
            </a:r>
            <a:r>
              <a:rPr lang="ru-RU" sz="2000" dirty="0" smtClean="0">
                <a:solidFill>
                  <a:srgbClr val="008388"/>
                </a:solidFill>
                <a:latin typeface="+mn-lt"/>
                <a:cs typeface="Times New Roman" panose="02020603050405020304" pitchFamily="18" charset="0"/>
              </a:rPr>
              <a:t>минералов (магний, медь и цинк), призванных </a:t>
            </a:r>
            <a:r>
              <a:rPr lang="ru-RU" sz="2000" dirty="0">
                <a:solidFill>
                  <a:srgbClr val="008388"/>
                </a:solidFill>
                <a:latin typeface="+mn-lt"/>
                <a:cs typeface="Times New Roman" panose="02020603050405020304" pitchFamily="18" charset="0"/>
              </a:rPr>
              <a:t>вернуть усталую кожу к жизни, оживить ее, «пробудив» заново клеточный метаболизм. </a:t>
            </a:r>
            <a:r>
              <a:rPr lang="ru-RU" sz="2000" dirty="0" smtClean="0">
                <a:solidFill>
                  <a:srgbClr val="008388"/>
                </a:solidFill>
                <a:latin typeface="+mn-lt"/>
                <a:cs typeface="Times New Roman" panose="02020603050405020304" pitchFamily="18" charset="0"/>
              </a:rPr>
              <a:t/>
            </a:r>
            <a:br>
              <a:rPr lang="ru-RU" sz="2000" dirty="0" smtClean="0">
                <a:solidFill>
                  <a:srgbClr val="008388"/>
                </a:solidFill>
                <a:latin typeface="+mn-lt"/>
                <a:cs typeface="Times New Roman" panose="02020603050405020304" pitchFamily="18" charset="0"/>
              </a:rPr>
            </a:br>
            <a:r>
              <a:rPr lang="ru-RU" sz="2000" dirty="0" smtClean="0">
                <a:solidFill>
                  <a:srgbClr val="008388"/>
                </a:solidFill>
                <a:latin typeface="+mn-lt"/>
                <a:cs typeface="Times New Roman" panose="02020603050405020304" pitchFamily="18" charset="0"/>
              </a:rPr>
              <a:t/>
            </a:r>
            <a:br>
              <a:rPr lang="ru-RU" sz="2000" dirty="0" smtClean="0">
                <a:solidFill>
                  <a:srgbClr val="008388"/>
                </a:solidFill>
                <a:latin typeface="+mn-lt"/>
                <a:cs typeface="Times New Roman" panose="02020603050405020304" pitchFamily="18" charset="0"/>
              </a:rPr>
            </a:br>
            <a:r>
              <a:rPr lang="ru-RU" sz="2000" b="1" i="1" dirty="0" err="1" smtClean="0">
                <a:solidFill>
                  <a:srgbClr val="008388"/>
                </a:solidFill>
                <a:latin typeface="+mn-lt"/>
                <a:cs typeface="Times New Roman" panose="02020603050405020304" pitchFamily="18" charset="0"/>
              </a:rPr>
              <a:t>Трегалоза</a:t>
            </a:r>
            <a:r>
              <a:rPr lang="ru-RU" sz="2000" b="1" i="1" dirty="0" smtClean="0">
                <a:solidFill>
                  <a:srgbClr val="008388"/>
                </a:solidFill>
                <a:latin typeface="+mn-lt"/>
                <a:cs typeface="Times New Roman" panose="02020603050405020304" pitchFamily="18" charset="0"/>
              </a:rPr>
              <a:t> – </a:t>
            </a:r>
            <a:r>
              <a:rPr lang="ru-RU" sz="2000" dirty="0" smtClean="0">
                <a:solidFill>
                  <a:srgbClr val="008388"/>
                </a:solidFill>
                <a:latin typeface="+mn-lt"/>
                <a:cs typeface="Times New Roman" panose="02020603050405020304" pitchFamily="18" charset="0"/>
              </a:rPr>
              <a:t>важный метаболит </a:t>
            </a:r>
            <a:r>
              <a:rPr lang="ru-RU" sz="2000" dirty="0" err="1" smtClean="0">
                <a:solidFill>
                  <a:srgbClr val="008388"/>
                </a:solidFill>
                <a:latin typeface="+mn-lt"/>
                <a:cs typeface="Times New Roman" panose="02020603050405020304" pitchFamily="18" charset="0"/>
              </a:rPr>
              <a:t>пропионовокислых</a:t>
            </a:r>
            <a:r>
              <a:rPr lang="ru-RU" sz="2000" dirty="0" smtClean="0">
                <a:solidFill>
                  <a:srgbClr val="008388"/>
                </a:solidFill>
                <a:latin typeface="+mn-lt"/>
                <a:cs typeface="Times New Roman" panose="02020603050405020304" pitchFamily="18" charset="0"/>
              </a:rPr>
              <a:t> бактерий. Стимулирует </a:t>
            </a:r>
            <a:r>
              <a:rPr lang="ru-RU" sz="2000" dirty="0" err="1" smtClean="0">
                <a:solidFill>
                  <a:srgbClr val="008388"/>
                </a:solidFill>
                <a:latin typeface="+mn-lt"/>
                <a:cs typeface="Times New Roman" panose="02020603050405020304" pitchFamily="18" charset="0"/>
              </a:rPr>
              <a:t>аутофагию</a:t>
            </a:r>
            <a:r>
              <a:rPr lang="ru-RU" sz="2000" dirty="0" smtClean="0">
                <a:solidFill>
                  <a:srgbClr val="008388"/>
                </a:solidFill>
                <a:latin typeface="+mn-lt"/>
                <a:cs typeface="Times New Roman" panose="02020603050405020304" pitchFamily="18" charset="0"/>
              </a:rPr>
              <a:t>, тем самым способствуя обновлению клеток кожи и препятствует ее старению.</a:t>
            </a:r>
            <a:br>
              <a:rPr lang="ru-RU" sz="2000" dirty="0" smtClean="0">
                <a:solidFill>
                  <a:srgbClr val="008388"/>
                </a:solidFill>
                <a:latin typeface="+mn-lt"/>
                <a:cs typeface="Times New Roman" panose="02020603050405020304" pitchFamily="18" charset="0"/>
              </a:rPr>
            </a:br>
            <a:endParaRPr lang="ru-RU" sz="2000" b="1" i="1" dirty="0">
              <a:solidFill>
                <a:srgbClr val="008388"/>
              </a:solidFill>
              <a:latin typeface="+mn-lt"/>
              <a:cs typeface="Times New Roman" panose="02020603050405020304" pitchFamily="18" charset="0"/>
            </a:endParaRPr>
          </a:p>
        </p:txBody>
      </p:sp>
      <p:sp>
        <p:nvSpPr>
          <p:cNvPr id="5" name="Заголовок 1"/>
          <p:cNvSpPr txBox="1">
            <a:spLocks/>
          </p:cNvSpPr>
          <p:nvPr/>
        </p:nvSpPr>
        <p:spPr>
          <a:xfrm>
            <a:off x="539552" y="602400"/>
            <a:ext cx="7044768" cy="720080"/>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ts val="3200"/>
              </a:lnSpc>
            </a:pPr>
            <a:r>
              <a:rPr lang="ru-RU" sz="3200" b="1" dirty="0" smtClean="0">
                <a:solidFill>
                  <a:srgbClr val="0A634D"/>
                </a:solidFill>
              </a:rPr>
              <a:t>Тоник</a:t>
            </a:r>
            <a:endParaRPr lang="ru-RU" sz="3200" b="1" dirty="0">
              <a:solidFill>
                <a:srgbClr val="0A634D"/>
              </a:solidFill>
            </a:endParaRPr>
          </a:p>
        </p:txBody>
      </p:sp>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9552" y="1772816"/>
            <a:ext cx="1187327" cy="6858000"/>
          </a:xfrm>
          <a:prstGeom prst="rect">
            <a:avLst/>
          </a:prstGeom>
        </p:spPr>
      </p:pic>
    </p:spTree>
    <p:extLst>
      <p:ext uri="{BB962C8B-B14F-4D97-AF65-F5344CB8AC3E}">
        <p14:creationId xmlns:p14="http://schemas.microsoft.com/office/powerpoint/2010/main" val="26539015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1196752"/>
            <a:ext cx="6048672" cy="4403944"/>
          </a:xfrm>
        </p:spPr>
        <p:txBody>
          <a:bodyPr anchor="t">
            <a:noAutofit/>
          </a:bodyPr>
          <a:lstStyle/>
          <a:p>
            <a:pPr algn="l"/>
            <a:r>
              <a:rPr lang="ru-RU" sz="2000" dirty="0" smtClean="0">
                <a:solidFill>
                  <a:srgbClr val="008388"/>
                </a:solidFill>
                <a:latin typeface="+mn-lt"/>
                <a:cs typeface="Times New Roman" panose="02020603050405020304" pitchFamily="18" charset="0"/>
              </a:rPr>
              <a:t>Астаксантин, входящий в состав комплекса </a:t>
            </a:r>
            <a:r>
              <a:rPr lang="ru-RU" sz="2000" dirty="0">
                <a:solidFill>
                  <a:srgbClr val="008388"/>
                </a:solidFill>
                <a:latin typeface="+mn-lt"/>
                <a:cs typeface="Times New Roman" panose="02020603050405020304" pitchFamily="18" charset="0"/>
              </a:rPr>
              <a:t>А</a:t>
            </a:r>
            <a:r>
              <a:rPr lang="ru-RU" sz="2000" dirty="0" smtClean="0">
                <a:solidFill>
                  <a:srgbClr val="008388"/>
                </a:solidFill>
                <a:latin typeface="+mn-lt"/>
                <a:cs typeface="Times New Roman" panose="02020603050405020304" pitchFamily="18" charset="0"/>
              </a:rPr>
              <a:t>стаМегин является мощным антиоксидантом.</a:t>
            </a:r>
            <a:br>
              <a:rPr lang="ru-RU" sz="2000" dirty="0" smtClean="0">
                <a:solidFill>
                  <a:srgbClr val="008388"/>
                </a:solidFill>
                <a:latin typeface="+mn-lt"/>
                <a:cs typeface="Times New Roman" panose="02020603050405020304" pitchFamily="18" charset="0"/>
              </a:rPr>
            </a:br>
            <a:r>
              <a:rPr lang="ru-RU" sz="2000" dirty="0" smtClean="0">
                <a:solidFill>
                  <a:srgbClr val="008388"/>
                </a:solidFill>
                <a:latin typeface="+mn-lt"/>
                <a:cs typeface="Times New Roman" panose="02020603050405020304" pitchFamily="18" charset="0"/>
              </a:rPr>
              <a:t/>
            </a:r>
            <a:br>
              <a:rPr lang="ru-RU" sz="2000" dirty="0" smtClean="0">
                <a:solidFill>
                  <a:srgbClr val="008388"/>
                </a:solidFill>
                <a:latin typeface="+mn-lt"/>
                <a:cs typeface="Times New Roman" panose="02020603050405020304" pitchFamily="18" charset="0"/>
              </a:rPr>
            </a:br>
            <a:r>
              <a:rPr lang="ru-RU" sz="2000" dirty="0" smtClean="0">
                <a:solidFill>
                  <a:srgbClr val="008388"/>
                </a:solidFill>
                <a:latin typeface="+mn-lt"/>
                <a:cs typeface="Times New Roman" panose="02020603050405020304" pitchFamily="18" charset="0"/>
              </a:rPr>
              <a:t>Эффекты от его применения:</a:t>
            </a:r>
            <a:endParaRPr lang="ru-RU" sz="2000" b="1" i="1" dirty="0">
              <a:solidFill>
                <a:srgbClr val="008388"/>
              </a:solidFill>
              <a:latin typeface="+mn-lt"/>
              <a:cs typeface="Times New Roman" panose="02020603050405020304" pitchFamily="18" charset="0"/>
            </a:endParaRPr>
          </a:p>
        </p:txBody>
      </p:sp>
      <p:sp>
        <p:nvSpPr>
          <p:cNvPr id="5" name="Заголовок 1"/>
          <p:cNvSpPr txBox="1">
            <a:spLocks/>
          </p:cNvSpPr>
          <p:nvPr/>
        </p:nvSpPr>
        <p:spPr>
          <a:xfrm>
            <a:off x="539552" y="602400"/>
            <a:ext cx="7044768" cy="720080"/>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ts val="3200"/>
              </a:lnSpc>
            </a:pPr>
            <a:r>
              <a:rPr lang="ru-RU" sz="3200" b="1" dirty="0" smtClean="0">
                <a:solidFill>
                  <a:srgbClr val="0A634D"/>
                </a:solidFill>
              </a:rPr>
              <a:t>АстаМегин</a:t>
            </a:r>
            <a:endParaRPr lang="ru-RU" sz="3200" b="1" dirty="0">
              <a:solidFill>
                <a:srgbClr val="0A634D"/>
              </a:solidFill>
            </a:endParaRPr>
          </a:p>
        </p:txBody>
      </p:sp>
      <p:pic>
        <p:nvPicPr>
          <p:cNvPr id="7" name="Рисунок 6"/>
          <p:cNvPicPr>
            <a:picLocks noChangeAspect="1"/>
          </p:cNvPicPr>
          <p:nvPr/>
        </p:nvPicPr>
        <p:blipFill rotWithShape="1">
          <a:blip r:embed="rId3"/>
          <a:srcRect l="11991" t="17563" r="9795" b="6450"/>
          <a:stretch/>
        </p:blipFill>
        <p:spPr>
          <a:xfrm>
            <a:off x="395536" y="2420888"/>
            <a:ext cx="7151915" cy="4103914"/>
          </a:xfrm>
          <a:prstGeom prst="rect">
            <a:avLst/>
          </a:prstGeom>
        </p:spPr>
      </p:pic>
      <p:pic>
        <p:nvPicPr>
          <p:cNvPr id="6" name="Рисунок 5"/>
          <p:cNvPicPr>
            <a:picLocks noChangeAspect="1"/>
          </p:cNvPicPr>
          <p:nvPr/>
        </p:nvPicPr>
        <p:blipFill rotWithShape="1">
          <a:blip r:embed="rId4" cstate="print">
            <a:extLst>
              <a:ext uri="{28A0092B-C50C-407E-A947-70E740481C1C}">
                <a14:useLocalDpi xmlns:a14="http://schemas.microsoft.com/office/drawing/2010/main" val="0"/>
              </a:ext>
            </a:extLst>
          </a:blip>
          <a:srcRect t="3800" b="45801"/>
          <a:stretch/>
        </p:blipFill>
        <p:spPr>
          <a:xfrm>
            <a:off x="6372200" y="1052736"/>
            <a:ext cx="2594583" cy="1800200"/>
          </a:xfrm>
          <a:prstGeom prst="rect">
            <a:avLst/>
          </a:prstGeom>
        </p:spPr>
      </p:pic>
    </p:spTree>
    <p:extLst>
      <p:ext uri="{BB962C8B-B14F-4D97-AF65-F5344CB8AC3E}">
        <p14:creationId xmlns:p14="http://schemas.microsoft.com/office/powerpoint/2010/main" val="25192012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60648"/>
            <a:ext cx="8229600" cy="1440160"/>
          </a:xfrm>
        </p:spPr>
        <p:txBody>
          <a:bodyPr anchor="t">
            <a:noAutofit/>
          </a:bodyPr>
          <a:lstStyle/>
          <a:p>
            <a:pPr algn="l" fontAlgn="base"/>
            <a:r>
              <a:rPr lang="ru-RU" sz="2800" b="1" dirty="0">
                <a:solidFill>
                  <a:srgbClr val="0A634D"/>
                </a:solidFill>
              </a:rPr>
              <a:t>Результаты ежедневного</a:t>
            </a:r>
            <a:br>
              <a:rPr lang="ru-RU" sz="2800" b="1" dirty="0">
                <a:solidFill>
                  <a:srgbClr val="0A634D"/>
                </a:solidFill>
              </a:rPr>
            </a:br>
            <a:r>
              <a:rPr lang="ru-RU" sz="2800" b="1" dirty="0">
                <a:solidFill>
                  <a:srgbClr val="0A634D"/>
                </a:solidFill>
              </a:rPr>
              <a:t>использования </a:t>
            </a:r>
            <a:r>
              <a:rPr lang="en-US" sz="2800" b="1" dirty="0" err="1">
                <a:solidFill>
                  <a:srgbClr val="0A634D"/>
                </a:solidFill>
              </a:rPr>
              <a:t>ProBiocosmetics</a:t>
            </a:r>
            <a:r>
              <a:rPr lang="en-US" sz="2800" dirty="0">
                <a:solidFill>
                  <a:srgbClr val="0A634D"/>
                </a:solidFill>
              </a:rPr>
              <a:t> </a:t>
            </a:r>
            <a:r>
              <a:rPr lang="en-US" sz="2800" dirty="0"/>
              <a:t/>
            </a:r>
            <a:br>
              <a:rPr lang="en-US" sz="2800" dirty="0"/>
            </a:br>
            <a:r>
              <a:rPr lang="ru-RU" sz="2800" dirty="0">
                <a:solidFill>
                  <a:srgbClr val="0A634D"/>
                </a:solidFill>
              </a:rPr>
              <a:t> </a:t>
            </a:r>
            <a:endParaRPr lang="ru-RU" sz="2800" b="1" i="1" dirty="0">
              <a:solidFill>
                <a:srgbClr val="0A634D"/>
              </a:solidFill>
            </a:endParaRPr>
          </a:p>
        </p:txBody>
      </p:sp>
      <p:sp>
        <p:nvSpPr>
          <p:cNvPr id="3" name="Объект 2"/>
          <p:cNvSpPr>
            <a:spLocks noGrp="1"/>
          </p:cNvSpPr>
          <p:nvPr>
            <p:ph idx="1"/>
          </p:nvPr>
        </p:nvSpPr>
        <p:spPr>
          <a:xfrm>
            <a:off x="457200" y="1844825"/>
            <a:ext cx="4258816" cy="4032448"/>
          </a:xfrm>
        </p:spPr>
        <p:txBody>
          <a:bodyPr>
            <a:normAutofit/>
          </a:bodyPr>
          <a:lstStyle/>
          <a:p>
            <a:pPr marL="0" indent="0" fontAlgn="base">
              <a:buNone/>
            </a:pPr>
            <a:r>
              <a:rPr lang="ru-RU" sz="2000" dirty="0">
                <a:solidFill>
                  <a:srgbClr val="008388"/>
                </a:solidFill>
              </a:rPr>
              <a:t>• замедляет процесс испарения влаги из кожных слоев</a:t>
            </a:r>
            <a:br>
              <a:rPr lang="ru-RU" sz="2000" dirty="0">
                <a:solidFill>
                  <a:srgbClr val="008388"/>
                </a:solidFill>
              </a:rPr>
            </a:br>
            <a:r>
              <a:rPr lang="ru-RU" sz="2000" dirty="0">
                <a:solidFill>
                  <a:srgbClr val="008388"/>
                </a:solidFill>
              </a:rPr>
              <a:t>• поддерживает естественный иммунитет</a:t>
            </a:r>
            <a:br>
              <a:rPr lang="ru-RU" sz="2000" dirty="0">
                <a:solidFill>
                  <a:srgbClr val="008388"/>
                </a:solidFill>
              </a:rPr>
            </a:br>
            <a:r>
              <a:rPr lang="ru-RU" sz="2000" dirty="0">
                <a:solidFill>
                  <a:srgbClr val="008388"/>
                </a:solidFill>
              </a:rPr>
              <a:t>• восстанавливает </a:t>
            </a:r>
            <a:r>
              <a:rPr lang="ru-RU" sz="2000" dirty="0" err="1">
                <a:solidFill>
                  <a:srgbClr val="008388"/>
                </a:solidFill>
              </a:rPr>
              <a:t>гидролипидную</a:t>
            </a:r>
            <a:r>
              <a:rPr lang="ru-RU" sz="2000" dirty="0">
                <a:solidFill>
                  <a:srgbClr val="008388"/>
                </a:solidFill>
              </a:rPr>
              <a:t> мантию </a:t>
            </a:r>
            <a:br>
              <a:rPr lang="ru-RU" sz="2000" dirty="0">
                <a:solidFill>
                  <a:srgbClr val="008388"/>
                </a:solidFill>
              </a:rPr>
            </a:br>
            <a:endParaRPr lang="ru-RU" sz="2000" dirty="0">
              <a:solidFill>
                <a:srgbClr val="008388"/>
              </a:solidFill>
            </a:endParaRPr>
          </a:p>
        </p:txBody>
      </p:sp>
      <p:pic>
        <p:nvPicPr>
          <p:cNvPr id="4" name="Рисунок 3"/>
          <p:cNvPicPr>
            <a:picLocks noChangeAspect="1"/>
          </p:cNvPicPr>
          <p:nvPr/>
        </p:nvPicPr>
        <p:blipFill>
          <a:blip r:embed="rId2"/>
          <a:stretch>
            <a:fillRect/>
          </a:stretch>
        </p:blipFill>
        <p:spPr>
          <a:xfrm flipH="1">
            <a:off x="4716015" y="1988840"/>
            <a:ext cx="3600400" cy="3039683"/>
          </a:xfrm>
          <a:prstGeom prst="rect">
            <a:avLst/>
          </a:prstGeom>
        </p:spPr>
      </p:pic>
    </p:spTree>
    <p:extLst>
      <p:ext uri="{BB962C8B-B14F-4D97-AF65-F5344CB8AC3E}">
        <p14:creationId xmlns:p14="http://schemas.microsoft.com/office/powerpoint/2010/main" val="26815987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60648"/>
            <a:ext cx="8229600" cy="1080120"/>
          </a:xfrm>
        </p:spPr>
        <p:txBody>
          <a:bodyPr anchor="t">
            <a:noAutofit/>
          </a:bodyPr>
          <a:lstStyle/>
          <a:p>
            <a:pPr algn="l" fontAlgn="base"/>
            <a:r>
              <a:rPr lang="ru-RU" sz="2800" b="1" dirty="0">
                <a:solidFill>
                  <a:srgbClr val="0A634D"/>
                </a:solidFill>
              </a:rPr>
              <a:t>Результаты ежедневного</a:t>
            </a:r>
            <a:br>
              <a:rPr lang="ru-RU" sz="2800" b="1" dirty="0">
                <a:solidFill>
                  <a:srgbClr val="0A634D"/>
                </a:solidFill>
              </a:rPr>
            </a:br>
            <a:r>
              <a:rPr lang="ru-RU" sz="2800" b="1" dirty="0">
                <a:solidFill>
                  <a:srgbClr val="0A634D"/>
                </a:solidFill>
              </a:rPr>
              <a:t>использования </a:t>
            </a:r>
            <a:r>
              <a:rPr lang="en-US" sz="2800" b="1" dirty="0" err="1">
                <a:solidFill>
                  <a:srgbClr val="0A634D"/>
                </a:solidFill>
              </a:rPr>
              <a:t>ProBiocosmetics</a:t>
            </a:r>
            <a:r>
              <a:rPr lang="en-US" sz="2800" dirty="0">
                <a:solidFill>
                  <a:srgbClr val="0A634D"/>
                </a:solidFill>
              </a:rPr>
              <a:t> </a:t>
            </a:r>
            <a:r>
              <a:rPr lang="en-US" sz="2800" dirty="0"/>
              <a:t/>
            </a:r>
            <a:br>
              <a:rPr lang="en-US" sz="2800" dirty="0"/>
            </a:br>
            <a:r>
              <a:rPr lang="ru-RU" sz="2800" dirty="0">
                <a:solidFill>
                  <a:srgbClr val="0A634D"/>
                </a:solidFill>
              </a:rPr>
              <a:t> </a:t>
            </a:r>
            <a:endParaRPr lang="ru-RU" sz="2800" b="1" i="1" dirty="0">
              <a:solidFill>
                <a:srgbClr val="0A634D"/>
              </a:solidFill>
            </a:endParaRPr>
          </a:p>
        </p:txBody>
      </p:sp>
      <p:pic>
        <p:nvPicPr>
          <p:cNvPr id="5" name="Объект 4"/>
          <p:cNvPicPr>
            <a:picLocks noGrp="1" noChangeAspect="1"/>
          </p:cNvPicPr>
          <p:nvPr>
            <p:ph idx="1"/>
          </p:nvPr>
        </p:nvPicPr>
        <p:blipFill>
          <a:blip r:embed="rId2"/>
          <a:stretch>
            <a:fillRect/>
          </a:stretch>
        </p:blipFill>
        <p:spPr>
          <a:xfrm>
            <a:off x="457200" y="1844824"/>
            <a:ext cx="5842992" cy="4300741"/>
          </a:xfrm>
          <a:prstGeom prst="rect">
            <a:avLst/>
          </a:prstGeom>
        </p:spPr>
      </p:pic>
      <p:sp>
        <p:nvSpPr>
          <p:cNvPr id="6" name="Объект 2"/>
          <p:cNvSpPr txBox="1">
            <a:spLocks/>
          </p:cNvSpPr>
          <p:nvPr/>
        </p:nvSpPr>
        <p:spPr>
          <a:xfrm>
            <a:off x="457200" y="1340769"/>
            <a:ext cx="6995120" cy="50405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fontAlgn="base">
              <a:buFont typeface="Arial" pitchFamily="34" charset="0"/>
              <a:buNone/>
            </a:pPr>
            <a:r>
              <a:rPr lang="ru-RU" sz="2000" dirty="0" smtClean="0">
                <a:solidFill>
                  <a:srgbClr val="008388"/>
                </a:solidFill>
              </a:rPr>
              <a:t>Увлажненность и эластичность </a:t>
            </a:r>
            <a:br>
              <a:rPr lang="ru-RU" sz="2000" dirty="0" smtClean="0">
                <a:solidFill>
                  <a:srgbClr val="008388"/>
                </a:solidFill>
              </a:rPr>
            </a:br>
            <a:endParaRPr lang="ru-RU" sz="2000" dirty="0">
              <a:solidFill>
                <a:srgbClr val="008388"/>
              </a:solidFill>
            </a:endParaRPr>
          </a:p>
        </p:txBody>
      </p:sp>
    </p:spTree>
    <p:extLst>
      <p:ext uri="{BB962C8B-B14F-4D97-AF65-F5344CB8AC3E}">
        <p14:creationId xmlns:p14="http://schemas.microsoft.com/office/powerpoint/2010/main" val="40322152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60648"/>
            <a:ext cx="8229600" cy="1080120"/>
          </a:xfrm>
        </p:spPr>
        <p:txBody>
          <a:bodyPr anchor="t">
            <a:noAutofit/>
          </a:bodyPr>
          <a:lstStyle/>
          <a:p>
            <a:pPr algn="l" fontAlgn="base"/>
            <a:r>
              <a:rPr lang="ru-RU" sz="2800" b="1" dirty="0">
                <a:solidFill>
                  <a:srgbClr val="0A634D"/>
                </a:solidFill>
              </a:rPr>
              <a:t>Результаты ежедневного</a:t>
            </a:r>
            <a:br>
              <a:rPr lang="ru-RU" sz="2800" b="1" dirty="0">
                <a:solidFill>
                  <a:srgbClr val="0A634D"/>
                </a:solidFill>
              </a:rPr>
            </a:br>
            <a:r>
              <a:rPr lang="ru-RU" sz="2800" b="1" dirty="0">
                <a:solidFill>
                  <a:srgbClr val="0A634D"/>
                </a:solidFill>
              </a:rPr>
              <a:t>использования </a:t>
            </a:r>
            <a:r>
              <a:rPr lang="en-US" sz="2800" b="1" dirty="0" err="1">
                <a:solidFill>
                  <a:srgbClr val="0A634D"/>
                </a:solidFill>
              </a:rPr>
              <a:t>ProBiocosmetics</a:t>
            </a:r>
            <a:r>
              <a:rPr lang="en-US" sz="2800" dirty="0">
                <a:solidFill>
                  <a:srgbClr val="0A634D"/>
                </a:solidFill>
              </a:rPr>
              <a:t> </a:t>
            </a:r>
            <a:r>
              <a:rPr lang="en-US" sz="2800" dirty="0"/>
              <a:t/>
            </a:r>
            <a:br>
              <a:rPr lang="en-US" sz="2800" dirty="0"/>
            </a:br>
            <a:r>
              <a:rPr lang="ru-RU" sz="2800" dirty="0">
                <a:solidFill>
                  <a:srgbClr val="0A634D"/>
                </a:solidFill>
              </a:rPr>
              <a:t> </a:t>
            </a:r>
            <a:endParaRPr lang="ru-RU" sz="2800" b="1" i="1" dirty="0">
              <a:solidFill>
                <a:srgbClr val="0A634D"/>
              </a:solidFill>
            </a:endParaRPr>
          </a:p>
        </p:txBody>
      </p:sp>
      <p:sp>
        <p:nvSpPr>
          <p:cNvPr id="6" name="Объект 2"/>
          <p:cNvSpPr txBox="1">
            <a:spLocks/>
          </p:cNvSpPr>
          <p:nvPr/>
        </p:nvSpPr>
        <p:spPr>
          <a:xfrm>
            <a:off x="457200" y="1340769"/>
            <a:ext cx="6995120" cy="50405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fontAlgn="base">
              <a:buFont typeface="Arial" pitchFamily="34" charset="0"/>
              <a:buNone/>
            </a:pPr>
            <a:r>
              <a:rPr lang="ru-RU" sz="2000" dirty="0" smtClean="0">
                <a:solidFill>
                  <a:srgbClr val="008388"/>
                </a:solidFill>
              </a:rPr>
              <a:t>Уменьшение пигментации</a:t>
            </a:r>
            <a:endParaRPr lang="ru-RU" sz="2000" dirty="0">
              <a:solidFill>
                <a:srgbClr val="008388"/>
              </a:solidFill>
            </a:endParaRPr>
          </a:p>
        </p:txBody>
      </p:sp>
      <p:pic>
        <p:nvPicPr>
          <p:cNvPr id="4" name="Рисунок 3"/>
          <p:cNvPicPr>
            <a:picLocks noChangeAspect="1"/>
          </p:cNvPicPr>
          <p:nvPr/>
        </p:nvPicPr>
        <p:blipFill>
          <a:blip r:embed="rId2"/>
          <a:stretch>
            <a:fillRect/>
          </a:stretch>
        </p:blipFill>
        <p:spPr>
          <a:xfrm>
            <a:off x="323528" y="1850707"/>
            <a:ext cx="5247459" cy="3738533"/>
          </a:xfrm>
          <a:prstGeom prst="rect">
            <a:avLst/>
          </a:prstGeom>
        </p:spPr>
      </p:pic>
    </p:spTree>
    <p:extLst>
      <p:ext uri="{BB962C8B-B14F-4D97-AF65-F5344CB8AC3E}">
        <p14:creationId xmlns:p14="http://schemas.microsoft.com/office/powerpoint/2010/main" val="175508716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60648"/>
            <a:ext cx="8229600" cy="1080120"/>
          </a:xfrm>
        </p:spPr>
        <p:txBody>
          <a:bodyPr anchor="t">
            <a:noAutofit/>
          </a:bodyPr>
          <a:lstStyle/>
          <a:p>
            <a:pPr algn="l" fontAlgn="base"/>
            <a:r>
              <a:rPr lang="ru-RU" sz="2800" b="1" dirty="0">
                <a:solidFill>
                  <a:srgbClr val="0A634D"/>
                </a:solidFill>
              </a:rPr>
              <a:t>Результаты ежедневного</a:t>
            </a:r>
            <a:br>
              <a:rPr lang="ru-RU" sz="2800" b="1" dirty="0">
                <a:solidFill>
                  <a:srgbClr val="0A634D"/>
                </a:solidFill>
              </a:rPr>
            </a:br>
            <a:r>
              <a:rPr lang="ru-RU" sz="2800" b="1" dirty="0">
                <a:solidFill>
                  <a:srgbClr val="0A634D"/>
                </a:solidFill>
              </a:rPr>
              <a:t>использования </a:t>
            </a:r>
            <a:r>
              <a:rPr lang="en-US" sz="2800" b="1" dirty="0" err="1">
                <a:solidFill>
                  <a:srgbClr val="0A634D"/>
                </a:solidFill>
              </a:rPr>
              <a:t>ProBiocosmetics</a:t>
            </a:r>
            <a:r>
              <a:rPr lang="en-US" sz="2800" dirty="0">
                <a:solidFill>
                  <a:srgbClr val="0A634D"/>
                </a:solidFill>
              </a:rPr>
              <a:t> </a:t>
            </a:r>
            <a:r>
              <a:rPr lang="en-US" sz="2800" dirty="0"/>
              <a:t/>
            </a:r>
            <a:br>
              <a:rPr lang="en-US" sz="2800" dirty="0"/>
            </a:br>
            <a:r>
              <a:rPr lang="ru-RU" sz="2800" dirty="0">
                <a:solidFill>
                  <a:srgbClr val="0A634D"/>
                </a:solidFill>
              </a:rPr>
              <a:t> </a:t>
            </a:r>
            <a:endParaRPr lang="ru-RU" sz="2800" b="1" i="1" dirty="0">
              <a:solidFill>
                <a:srgbClr val="0A634D"/>
              </a:solidFill>
            </a:endParaRPr>
          </a:p>
        </p:txBody>
      </p:sp>
      <p:sp>
        <p:nvSpPr>
          <p:cNvPr id="6" name="Объект 2"/>
          <p:cNvSpPr txBox="1">
            <a:spLocks/>
          </p:cNvSpPr>
          <p:nvPr/>
        </p:nvSpPr>
        <p:spPr>
          <a:xfrm>
            <a:off x="457200" y="1340769"/>
            <a:ext cx="6995120" cy="50405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fontAlgn="base">
              <a:buFont typeface="Arial" pitchFamily="34" charset="0"/>
              <a:buNone/>
            </a:pPr>
            <a:r>
              <a:rPr lang="ru-RU" sz="2000" dirty="0" smtClean="0">
                <a:solidFill>
                  <a:srgbClr val="008388"/>
                </a:solidFill>
              </a:rPr>
              <a:t>Снижение чувствительности</a:t>
            </a:r>
            <a:endParaRPr lang="ru-RU" sz="2000" dirty="0">
              <a:solidFill>
                <a:srgbClr val="008388"/>
              </a:solidFill>
            </a:endParaRPr>
          </a:p>
        </p:txBody>
      </p:sp>
      <p:pic>
        <p:nvPicPr>
          <p:cNvPr id="3" name="Рисунок 2"/>
          <p:cNvPicPr>
            <a:picLocks noChangeAspect="1"/>
          </p:cNvPicPr>
          <p:nvPr/>
        </p:nvPicPr>
        <p:blipFill>
          <a:blip r:embed="rId2"/>
          <a:stretch>
            <a:fillRect/>
          </a:stretch>
        </p:blipFill>
        <p:spPr>
          <a:xfrm>
            <a:off x="457200" y="1844824"/>
            <a:ext cx="5170861" cy="3744416"/>
          </a:xfrm>
          <a:prstGeom prst="rect">
            <a:avLst/>
          </a:prstGeom>
        </p:spPr>
      </p:pic>
    </p:spTree>
    <p:extLst>
      <p:ext uri="{BB962C8B-B14F-4D97-AF65-F5344CB8AC3E}">
        <p14:creationId xmlns:p14="http://schemas.microsoft.com/office/powerpoint/2010/main" val="23845268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60648"/>
            <a:ext cx="8229600" cy="1080120"/>
          </a:xfrm>
        </p:spPr>
        <p:txBody>
          <a:bodyPr anchor="t">
            <a:noAutofit/>
          </a:bodyPr>
          <a:lstStyle/>
          <a:p>
            <a:pPr algn="l" fontAlgn="base"/>
            <a:r>
              <a:rPr lang="ru-RU" sz="2800" b="1" dirty="0">
                <a:solidFill>
                  <a:srgbClr val="0A634D"/>
                </a:solidFill>
              </a:rPr>
              <a:t>Результаты ежедневного</a:t>
            </a:r>
            <a:br>
              <a:rPr lang="ru-RU" sz="2800" b="1" dirty="0">
                <a:solidFill>
                  <a:srgbClr val="0A634D"/>
                </a:solidFill>
              </a:rPr>
            </a:br>
            <a:r>
              <a:rPr lang="ru-RU" sz="2800" b="1" dirty="0">
                <a:solidFill>
                  <a:srgbClr val="0A634D"/>
                </a:solidFill>
              </a:rPr>
              <a:t>использования </a:t>
            </a:r>
            <a:r>
              <a:rPr lang="en-US" sz="2800" b="1" dirty="0" err="1">
                <a:solidFill>
                  <a:srgbClr val="0A634D"/>
                </a:solidFill>
              </a:rPr>
              <a:t>ProBiocosmetics</a:t>
            </a:r>
            <a:r>
              <a:rPr lang="en-US" sz="2800" dirty="0">
                <a:solidFill>
                  <a:srgbClr val="0A634D"/>
                </a:solidFill>
              </a:rPr>
              <a:t> </a:t>
            </a:r>
            <a:r>
              <a:rPr lang="en-US" sz="2800" dirty="0"/>
              <a:t/>
            </a:r>
            <a:br>
              <a:rPr lang="en-US" sz="2800" dirty="0"/>
            </a:br>
            <a:r>
              <a:rPr lang="ru-RU" sz="2800" dirty="0">
                <a:solidFill>
                  <a:srgbClr val="0A634D"/>
                </a:solidFill>
              </a:rPr>
              <a:t> </a:t>
            </a:r>
            <a:endParaRPr lang="ru-RU" sz="2800" b="1" i="1" dirty="0">
              <a:solidFill>
                <a:srgbClr val="0A634D"/>
              </a:solidFill>
            </a:endParaRPr>
          </a:p>
        </p:txBody>
      </p:sp>
      <p:sp>
        <p:nvSpPr>
          <p:cNvPr id="6" name="Объект 2"/>
          <p:cNvSpPr txBox="1">
            <a:spLocks/>
          </p:cNvSpPr>
          <p:nvPr/>
        </p:nvSpPr>
        <p:spPr>
          <a:xfrm>
            <a:off x="457200" y="1340769"/>
            <a:ext cx="6995120" cy="50405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fontAlgn="base">
              <a:buFont typeface="Arial" pitchFamily="34" charset="0"/>
              <a:buNone/>
            </a:pPr>
            <a:r>
              <a:rPr lang="ru-RU" sz="2000" dirty="0" smtClean="0">
                <a:solidFill>
                  <a:srgbClr val="008388"/>
                </a:solidFill>
              </a:rPr>
              <a:t>Уменьшение </a:t>
            </a:r>
            <a:r>
              <a:rPr lang="ru-RU" sz="2000" dirty="0" err="1" smtClean="0">
                <a:solidFill>
                  <a:srgbClr val="008388"/>
                </a:solidFill>
              </a:rPr>
              <a:t>акне</a:t>
            </a:r>
            <a:endParaRPr lang="ru-RU" sz="2000" dirty="0">
              <a:solidFill>
                <a:srgbClr val="008388"/>
              </a:solidFill>
            </a:endParaRPr>
          </a:p>
        </p:txBody>
      </p:sp>
      <p:pic>
        <p:nvPicPr>
          <p:cNvPr id="4" name="Рисунок 3"/>
          <p:cNvPicPr>
            <a:picLocks noChangeAspect="1"/>
          </p:cNvPicPr>
          <p:nvPr/>
        </p:nvPicPr>
        <p:blipFill>
          <a:blip r:embed="rId2"/>
          <a:stretch>
            <a:fillRect/>
          </a:stretch>
        </p:blipFill>
        <p:spPr>
          <a:xfrm>
            <a:off x="475658" y="1844824"/>
            <a:ext cx="5464494" cy="3940065"/>
          </a:xfrm>
          <a:prstGeom prst="rect">
            <a:avLst/>
          </a:prstGeom>
        </p:spPr>
      </p:pic>
    </p:spTree>
    <p:extLst>
      <p:ext uri="{BB962C8B-B14F-4D97-AF65-F5344CB8AC3E}">
        <p14:creationId xmlns:p14="http://schemas.microsoft.com/office/powerpoint/2010/main" val="151340143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60648"/>
            <a:ext cx="8229600" cy="1080120"/>
          </a:xfrm>
        </p:spPr>
        <p:txBody>
          <a:bodyPr anchor="t">
            <a:noAutofit/>
          </a:bodyPr>
          <a:lstStyle/>
          <a:p>
            <a:pPr algn="l" fontAlgn="base"/>
            <a:r>
              <a:rPr lang="ru-RU" sz="2800" b="1" dirty="0">
                <a:solidFill>
                  <a:srgbClr val="0A634D"/>
                </a:solidFill>
              </a:rPr>
              <a:t>Результаты ежедневного</a:t>
            </a:r>
            <a:br>
              <a:rPr lang="ru-RU" sz="2800" b="1" dirty="0">
                <a:solidFill>
                  <a:srgbClr val="0A634D"/>
                </a:solidFill>
              </a:rPr>
            </a:br>
            <a:r>
              <a:rPr lang="ru-RU" sz="2800" b="1" dirty="0">
                <a:solidFill>
                  <a:srgbClr val="0A634D"/>
                </a:solidFill>
              </a:rPr>
              <a:t>использования </a:t>
            </a:r>
            <a:r>
              <a:rPr lang="en-US" sz="2800" b="1" dirty="0" err="1">
                <a:solidFill>
                  <a:srgbClr val="0A634D"/>
                </a:solidFill>
              </a:rPr>
              <a:t>ProBiocosmetics</a:t>
            </a:r>
            <a:r>
              <a:rPr lang="en-US" sz="2800" dirty="0">
                <a:solidFill>
                  <a:srgbClr val="0A634D"/>
                </a:solidFill>
              </a:rPr>
              <a:t> </a:t>
            </a:r>
            <a:r>
              <a:rPr lang="en-US" sz="2800" dirty="0"/>
              <a:t/>
            </a:r>
            <a:br>
              <a:rPr lang="en-US" sz="2800" dirty="0"/>
            </a:br>
            <a:r>
              <a:rPr lang="ru-RU" sz="2800" dirty="0">
                <a:solidFill>
                  <a:srgbClr val="0A634D"/>
                </a:solidFill>
              </a:rPr>
              <a:t> </a:t>
            </a:r>
            <a:endParaRPr lang="ru-RU" sz="2800" b="1" i="1" dirty="0">
              <a:solidFill>
                <a:srgbClr val="0A634D"/>
              </a:solidFill>
            </a:endParaRPr>
          </a:p>
        </p:txBody>
      </p:sp>
      <p:sp>
        <p:nvSpPr>
          <p:cNvPr id="6" name="Объект 2"/>
          <p:cNvSpPr txBox="1">
            <a:spLocks/>
          </p:cNvSpPr>
          <p:nvPr/>
        </p:nvSpPr>
        <p:spPr>
          <a:xfrm>
            <a:off x="457200" y="1340769"/>
            <a:ext cx="6995120" cy="50405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fontAlgn="base">
              <a:buFont typeface="Arial" pitchFamily="34" charset="0"/>
              <a:buNone/>
            </a:pPr>
            <a:r>
              <a:rPr lang="ru-RU" sz="2000" dirty="0" smtClean="0">
                <a:solidFill>
                  <a:srgbClr val="008388"/>
                </a:solidFill>
              </a:rPr>
              <a:t>Сужение пор</a:t>
            </a:r>
            <a:endParaRPr lang="ru-RU" sz="2000" dirty="0">
              <a:solidFill>
                <a:srgbClr val="008388"/>
              </a:solidFill>
            </a:endParaRPr>
          </a:p>
        </p:txBody>
      </p:sp>
      <p:pic>
        <p:nvPicPr>
          <p:cNvPr id="3" name="Рисунок 2"/>
          <p:cNvPicPr>
            <a:picLocks noChangeAspect="1"/>
          </p:cNvPicPr>
          <p:nvPr/>
        </p:nvPicPr>
        <p:blipFill>
          <a:blip r:embed="rId2"/>
          <a:stretch>
            <a:fillRect/>
          </a:stretch>
        </p:blipFill>
        <p:spPr>
          <a:xfrm>
            <a:off x="457200" y="1843506"/>
            <a:ext cx="6117282" cy="4431108"/>
          </a:xfrm>
          <a:prstGeom prst="rect">
            <a:avLst/>
          </a:prstGeom>
        </p:spPr>
      </p:pic>
    </p:spTree>
    <p:extLst>
      <p:ext uri="{BB962C8B-B14F-4D97-AF65-F5344CB8AC3E}">
        <p14:creationId xmlns:p14="http://schemas.microsoft.com/office/powerpoint/2010/main" val="14064541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60648"/>
            <a:ext cx="8229600" cy="1080120"/>
          </a:xfrm>
        </p:spPr>
        <p:txBody>
          <a:bodyPr anchor="t">
            <a:noAutofit/>
          </a:bodyPr>
          <a:lstStyle/>
          <a:p>
            <a:pPr algn="l" fontAlgn="base"/>
            <a:r>
              <a:rPr lang="ru-RU" sz="2800" b="1" dirty="0">
                <a:solidFill>
                  <a:srgbClr val="0A634D"/>
                </a:solidFill>
              </a:rPr>
              <a:t>Результаты ежедневного</a:t>
            </a:r>
            <a:br>
              <a:rPr lang="ru-RU" sz="2800" b="1" dirty="0">
                <a:solidFill>
                  <a:srgbClr val="0A634D"/>
                </a:solidFill>
              </a:rPr>
            </a:br>
            <a:r>
              <a:rPr lang="ru-RU" sz="2800" b="1" dirty="0">
                <a:solidFill>
                  <a:srgbClr val="0A634D"/>
                </a:solidFill>
              </a:rPr>
              <a:t>использования </a:t>
            </a:r>
            <a:r>
              <a:rPr lang="en-US" sz="2800" b="1" dirty="0" err="1">
                <a:solidFill>
                  <a:srgbClr val="0A634D"/>
                </a:solidFill>
              </a:rPr>
              <a:t>ProBiocosmetics</a:t>
            </a:r>
            <a:r>
              <a:rPr lang="en-US" sz="2800" dirty="0">
                <a:solidFill>
                  <a:srgbClr val="0A634D"/>
                </a:solidFill>
              </a:rPr>
              <a:t> </a:t>
            </a:r>
            <a:r>
              <a:rPr lang="en-US" sz="2800" dirty="0"/>
              <a:t/>
            </a:r>
            <a:br>
              <a:rPr lang="en-US" sz="2800" dirty="0"/>
            </a:br>
            <a:r>
              <a:rPr lang="ru-RU" sz="2800" dirty="0">
                <a:solidFill>
                  <a:srgbClr val="0A634D"/>
                </a:solidFill>
              </a:rPr>
              <a:t> </a:t>
            </a:r>
            <a:endParaRPr lang="ru-RU" sz="2800" b="1" i="1" dirty="0">
              <a:solidFill>
                <a:srgbClr val="0A634D"/>
              </a:solidFill>
            </a:endParaRPr>
          </a:p>
        </p:txBody>
      </p:sp>
      <p:sp>
        <p:nvSpPr>
          <p:cNvPr id="6" name="Объект 2"/>
          <p:cNvSpPr txBox="1">
            <a:spLocks/>
          </p:cNvSpPr>
          <p:nvPr/>
        </p:nvSpPr>
        <p:spPr>
          <a:xfrm>
            <a:off x="457200" y="1340769"/>
            <a:ext cx="6995120" cy="50405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fontAlgn="base">
              <a:buFont typeface="Arial" pitchFamily="34" charset="0"/>
              <a:buNone/>
            </a:pPr>
            <a:r>
              <a:rPr lang="ru-RU" sz="2000" dirty="0" smtClean="0">
                <a:solidFill>
                  <a:srgbClr val="008388"/>
                </a:solidFill>
              </a:rPr>
              <a:t>Уменьшение глубины морщин</a:t>
            </a:r>
            <a:endParaRPr lang="ru-RU" sz="2000" dirty="0">
              <a:solidFill>
                <a:srgbClr val="008388"/>
              </a:solidFill>
            </a:endParaRPr>
          </a:p>
        </p:txBody>
      </p:sp>
      <p:pic>
        <p:nvPicPr>
          <p:cNvPr id="4" name="Рисунок 3"/>
          <p:cNvPicPr>
            <a:picLocks noChangeAspect="1"/>
          </p:cNvPicPr>
          <p:nvPr/>
        </p:nvPicPr>
        <p:blipFill>
          <a:blip r:embed="rId2"/>
          <a:stretch>
            <a:fillRect/>
          </a:stretch>
        </p:blipFill>
        <p:spPr>
          <a:xfrm>
            <a:off x="457200" y="1844824"/>
            <a:ext cx="5829250" cy="4185103"/>
          </a:xfrm>
          <a:prstGeom prst="rect">
            <a:avLst/>
          </a:prstGeom>
        </p:spPr>
      </p:pic>
    </p:spTree>
    <p:extLst>
      <p:ext uri="{BB962C8B-B14F-4D97-AF65-F5344CB8AC3E}">
        <p14:creationId xmlns:p14="http://schemas.microsoft.com/office/powerpoint/2010/main" val="166842705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60648"/>
            <a:ext cx="8229600" cy="1080120"/>
          </a:xfrm>
        </p:spPr>
        <p:txBody>
          <a:bodyPr anchor="t">
            <a:noAutofit/>
          </a:bodyPr>
          <a:lstStyle/>
          <a:p>
            <a:pPr algn="l" fontAlgn="base"/>
            <a:r>
              <a:rPr lang="ru-RU" sz="2800" b="1" dirty="0">
                <a:solidFill>
                  <a:srgbClr val="0A634D"/>
                </a:solidFill>
              </a:rPr>
              <a:t>Результаты ежедневного</a:t>
            </a:r>
            <a:br>
              <a:rPr lang="ru-RU" sz="2800" b="1" dirty="0">
                <a:solidFill>
                  <a:srgbClr val="0A634D"/>
                </a:solidFill>
              </a:rPr>
            </a:br>
            <a:r>
              <a:rPr lang="ru-RU" sz="2800" b="1" dirty="0">
                <a:solidFill>
                  <a:srgbClr val="0A634D"/>
                </a:solidFill>
              </a:rPr>
              <a:t>использования </a:t>
            </a:r>
            <a:r>
              <a:rPr lang="en-US" sz="2800" b="1" dirty="0" err="1">
                <a:solidFill>
                  <a:srgbClr val="0A634D"/>
                </a:solidFill>
              </a:rPr>
              <a:t>ProBiocosmetics</a:t>
            </a:r>
            <a:r>
              <a:rPr lang="en-US" sz="2800" dirty="0">
                <a:solidFill>
                  <a:srgbClr val="0A634D"/>
                </a:solidFill>
              </a:rPr>
              <a:t> </a:t>
            </a:r>
            <a:r>
              <a:rPr lang="en-US" sz="2800" dirty="0"/>
              <a:t/>
            </a:r>
            <a:br>
              <a:rPr lang="en-US" sz="2800" dirty="0"/>
            </a:br>
            <a:r>
              <a:rPr lang="ru-RU" sz="2800" dirty="0">
                <a:solidFill>
                  <a:srgbClr val="0A634D"/>
                </a:solidFill>
              </a:rPr>
              <a:t> </a:t>
            </a:r>
            <a:endParaRPr lang="ru-RU" sz="2800" b="1" i="1" dirty="0">
              <a:solidFill>
                <a:srgbClr val="0A634D"/>
              </a:solidFill>
            </a:endParaRPr>
          </a:p>
        </p:txBody>
      </p:sp>
      <p:sp>
        <p:nvSpPr>
          <p:cNvPr id="6" name="Объект 2"/>
          <p:cNvSpPr txBox="1">
            <a:spLocks/>
          </p:cNvSpPr>
          <p:nvPr/>
        </p:nvSpPr>
        <p:spPr>
          <a:xfrm>
            <a:off x="457200" y="1340769"/>
            <a:ext cx="6995120" cy="50405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fontAlgn="base">
              <a:buFont typeface="Arial" pitchFamily="34" charset="0"/>
              <a:buNone/>
            </a:pPr>
            <a:endParaRPr lang="ru-RU" sz="2000" dirty="0">
              <a:solidFill>
                <a:srgbClr val="008388"/>
              </a:solidFill>
            </a:endParaRPr>
          </a:p>
        </p:txBody>
      </p:sp>
      <p:sp>
        <p:nvSpPr>
          <p:cNvPr id="5" name="Объект 2"/>
          <p:cNvSpPr txBox="1">
            <a:spLocks/>
          </p:cNvSpPr>
          <p:nvPr/>
        </p:nvSpPr>
        <p:spPr>
          <a:xfrm>
            <a:off x="609600" y="1493169"/>
            <a:ext cx="8282880" cy="460012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fontAlgn="base">
              <a:buNone/>
            </a:pPr>
            <a:endParaRPr lang="ru-RU" sz="2000" dirty="0">
              <a:solidFill>
                <a:srgbClr val="008388"/>
              </a:solidFill>
            </a:endParaRPr>
          </a:p>
        </p:txBody>
      </p:sp>
      <p:graphicFrame>
        <p:nvGraphicFramePr>
          <p:cNvPr id="7" name="Диаграмма 6"/>
          <p:cNvGraphicFramePr>
            <a:graphicFrameLocks/>
          </p:cNvGraphicFramePr>
          <p:nvPr>
            <p:extLst>
              <p:ext uri="{D42A27DB-BD31-4B8C-83A1-F6EECF244321}">
                <p14:modId xmlns:p14="http://schemas.microsoft.com/office/powerpoint/2010/main" val="2439871572"/>
              </p:ext>
            </p:extLst>
          </p:nvPr>
        </p:nvGraphicFramePr>
        <p:xfrm>
          <a:off x="427619" y="3793232"/>
          <a:ext cx="4357599" cy="2754458"/>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Диаграмма 7"/>
          <p:cNvGraphicFramePr>
            <a:graphicFrameLocks/>
          </p:cNvGraphicFramePr>
          <p:nvPr>
            <p:extLst>
              <p:ext uri="{D42A27DB-BD31-4B8C-83A1-F6EECF244321}">
                <p14:modId xmlns:p14="http://schemas.microsoft.com/office/powerpoint/2010/main" val="3543634720"/>
              </p:ext>
            </p:extLst>
          </p:nvPr>
        </p:nvGraphicFramePr>
        <p:xfrm>
          <a:off x="3707904" y="1376772"/>
          <a:ext cx="4572000" cy="2743200"/>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9669368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60648"/>
            <a:ext cx="8229600" cy="1080120"/>
          </a:xfrm>
        </p:spPr>
        <p:txBody>
          <a:bodyPr anchor="t">
            <a:noAutofit/>
          </a:bodyPr>
          <a:lstStyle/>
          <a:p>
            <a:pPr algn="l" fontAlgn="base"/>
            <a:r>
              <a:rPr lang="ru-RU" sz="2800" b="1" dirty="0">
                <a:solidFill>
                  <a:srgbClr val="0A634D"/>
                </a:solidFill>
              </a:rPr>
              <a:t>Результаты ежедневного</a:t>
            </a:r>
            <a:br>
              <a:rPr lang="ru-RU" sz="2800" b="1" dirty="0">
                <a:solidFill>
                  <a:srgbClr val="0A634D"/>
                </a:solidFill>
              </a:rPr>
            </a:br>
            <a:r>
              <a:rPr lang="ru-RU" sz="2800" b="1" dirty="0">
                <a:solidFill>
                  <a:srgbClr val="0A634D"/>
                </a:solidFill>
              </a:rPr>
              <a:t>использования </a:t>
            </a:r>
            <a:r>
              <a:rPr lang="en-US" sz="2800" b="1" dirty="0" err="1">
                <a:solidFill>
                  <a:srgbClr val="0A634D"/>
                </a:solidFill>
              </a:rPr>
              <a:t>ProBiocosmetics</a:t>
            </a:r>
            <a:r>
              <a:rPr lang="en-US" sz="2800" dirty="0">
                <a:solidFill>
                  <a:srgbClr val="0A634D"/>
                </a:solidFill>
              </a:rPr>
              <a:t> </a:t>
            </a:r>
            <a:r>
              <a:rPr lang="en-US" sz="2800" dirty="0"/>
              <a:t/>
            </a:r>
            <a:br>
              <a:rPr lang="en-US" sz="2800" dirty="0"/>
            </a:br>
            <a:r>
              <a:rPr lang="ru-RU" sz="2800" dirty="0">
                <a:solidFill>
                  <a:srgbClr val="0A634D"/>
                </a:solidFill>
              </a:rPr>
              <a:t> </a:t>
            </a:r>
            <a:endParaRPr lang="ru-RU" sz="2800" b="1" i="1" dirty="0">
              <a:solidFill>
                <a:srgbClr val="0A634D"/>
              </a:solidFill>
            </a:endParaRPr>
          </a:p>
        </p:txBody>
      </p:sp>
      <p:sp>
        <p:nvSpPr>
          <p:cNvPr id="6" name="Объект 2"/>
          <p:cNvSpPr txBox="1">
            <a:spLocks/>
          </p:cNvSpPr>
          <p:nvPr/>
        </p:nvSpPr>
        <p:spPr>
          <a:xfrm>
            <a:off x="457200" y="1340769"/>
            <a:ext cx="6995120" cy="50405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fontAlgn="base">
              <a:buFont typeface="Arial" pitchFamily="34" charset="0"/>
              <a:buNone/>
            </a:pPr>
            <a:endParaRPr lang="ru-RU" sz="2000" dirty="0">
              <a:solidFill>
                <a:srgbClr val="008388"/>
              </a:solidFill>
            </a:endParaRPr>
          </a:p>
        </p:txBody>
      </p:sp>
      <p:sp>
        <p:nvSpPr>
          <p:cNvPr id="5" name="Объект 2"/>
          <p:cNvSpPr txBox="1">
            <a:spLocks/>
          </p:cNvSpPr>
          <p:nvPr/>
        </p:nvSpPr>
        <p:spPr>
          <a:xfrm>
            <a:off x="609600" y="1493169"/>
            <a:ext cx="8282880" cy="460012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fontAlgn="base">
              <a:buNone/>
            </a:pPr>
            <a:endParaRPr lang="ru-RU" sz="2000" dirty="0">
              <a:solidFill>
                <a:srgbClr val="008388"/>
              </a:solidFill>
            </a:endParaRPr>
          </a:p>
        </p:txBody>
      </p:sp>
      <p:graphicFrame>
        <p:nvGraphicFramePr>
          <p:cNvPr id="9" name="Диаграмма 8"/>
          <p:cNvGraphicFramePr>
            <a:graphicFrameLocks/>
          </p:cNvGraphicFramePr>
          <p:nvPr>
            <p:extLst>
              <p:ext uri="{D42A27DB-BD31-4B8C-83A1-F6EECF244321}">
                <p14:modId xmlns:p14="http://schemas.microsoft.com/office/powerpoint/2010/main" val="1186229874"/>
              </p:ext>
            </p:extLst>
          </p:nvPr>
        </p:nvGraphicFramePr>
        <p:xfrm>
          <a:off x="3581400" y="1268760"/>
          <a:ext cx="5257800" cy="27432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Диаграмма 9"/>
          <p:cNvGraphicFramePr>
            <a:graphicFrameLocks/>
          </p:cNvGraphicFramePr>
          <p:nvPr>
            <p:extLst>
              <p:ext uri="{D42A27DB-BD31-4B8C-83A1-F6EECF244321}">
                <p14:modId xmlns:p14="http://schemas.microsoft.com/office/powerpoint/2010/main" val="496557328"/>
              </p:ext>
            </p:extLst>
          </p:nvPr>
        </p:nvGraphicFramePr>
        <p:xfrm>
          <a:off x="645028" y="3501008"/>
          <a:ext cx="5007092" cy="289066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2325584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3"/>
          <a:stretch>
            <a:fillRect/>
          </a:stretch>
        </p:blipFill>
        <p:spPr>
          <a:xfrm>
            <a:off x="3967749" y="1763961"/>
            <a:ext cx="2127037" cy="2127037"/>
          </a:xfrm>
          <a:prstGeom prst="rect">
            <a:avLst/>
          </a:prstGeom>
        </p:spPr>
      </p:pic>
      <p:sp>
        <p:nvSpPr>
          <p:cNvPr id="2" name="Заголовок 1"/>
          <p:cNvSpPr>
            <a:spLocks noGrp="1"/>
          </p:cNvSpPr>
          <p:nvPr>
            <p:ph type="title"/>
          </p:nvPr>
        </p:nvSpPr>
        <p:spPr>
          <a:xfrm>
            <a:off x="251520" y="260648"/>
            <a:ext cx="8229600" cy="1080120"/>
          </a:xfrm>
        </p:spPr>
        <p:txBody>
          <a:bodyPr anchor="t">
            <a:noAutofit/>
          </a:bodyPr>
          <a:lstStyle/>
          <a:p>
            <a:pPr algn="l" fontAlgn="base"/>
            <a:r>
              <a:rPr lang="ru-RU" sz="2800" b="1" dirty="0">
                <a:solidFill>
                  <a:srgbClr val="0A634D"/>
                </a:solidFill>
              </a:rPr>
              <a:t>ФИЛОСОФИЯ ВАШЕЙ КРАСОТЫ</a:t>
            </a:r>
            <a:br>
              <a:rPr lang="ru-RU" sz="2800" b="1" dirty="0">
                <a:solidFill>
                  <a:srgbClr val="0A634D"/>
                </a:solidFill>
              </a:rPr>
            </a:br>
            <a:r>
              <a:rPr lang="ru-RU" sz="2800" b="1" dirty="0">
                <a:solidFill>
                  <a:srgbClr val="0A634D"/>
                </a:solidFill>
              </a:rPr>
              <a:t>ЛИНИЯ PROBIOCOSMETICS + НУТРИЦЕВТИКИ</a:t>
            </a:r>
            <a:r>
              <a:rPr lang="ru-RU" sz="2800" dirty="0">
                <a:solidFill>
                  <a:srgbClr val="0A634D"/>
                </a:solidFill>
              </a:rPr>
              <a:t> </a:t>
            </a:r>
            <a:br>
              <a:rPr lang="ru-RU" sz="2800" dirty="0">
                <a:solidFill>
                  <a:srgbClr val="0A634D"/>
                </a:solidFill>
              </a:rPr>
            </a:br>
            <a:r>
              <a:rPr lang="en-US" sz="2800" dirty="0"/>
              <a:t/>
            </a:r>
            <a:br>
              <a:rPr lang="en-US" sz="2800" dirty="0"/>
            </a:br>
            <a:r>
              <a:rPr lang="ru-RU" sz="2800" dirty="0">
                <a:solidFill>
                  <a:srgbClr val="0A634D"/>
                </a:solidFill>
              </a:rPr>
              <a:t> </a:t>
            </a:r>
            <a:endParaRPr lang="ru-RU" sz="2800" b="1" i="1" dirty="0">
              <a:solidFill>
                <a:srgbClr val="0A634D"/>
              </a:solidFill>
            </a:endParaRPr>
          </a:p>
        </p:txBody>
      </p:sp>
      <p:sp>
        <p:nvSpPr>
          <p:cNvPr id="6" name="Объект 2"/>
          <p:cNvSpPr txBox="1">
            <a:spLocks/>
          </p:cNvSpPr>
          <p:nvPr/>
        </p:nvSpPr>
        <p:spPr>
          <a:xfrm>
            <a:off x="457200" y="1340769"/>
            <a:ext cx="6995120" cy="50405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fontAlgn="base">
              <a:buFont typeface="Arial" pitchFamily="34" charset="0"/>
              <a:buNone/>
            </a:pPr>
            <a:endParaRPr lang="ru-RU" sz="2000" dirty="0">
              <a:solidFill>
                <a:srgbClr val="008388"/>
              </a:solidFill>
            </a:endParaRPr>
          </a:p>
        </p:txBody>
      </p:sp>
      <p:sp>
        <p:nvSpPr>
          <p:cNvPr id="5" name="Объект 2"/>
          <p:cNvSpPr txBox="1">
            <a:spLocks/>
          </p:cNvSpPr>
          <p:nvPr/>
        </p:nvSpPr>
        <p:spPr>
          <a:xfrm>
            <a:off x="609600" y="1493169"/>
            <a:ext cx="8282880" cy="460012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fontAlgn="base">
              <a:buNone/>
            </a:pPr>
            <a:endParaRPr lang="ru-RU" sz="2000" dirty="0">
              <a:solidFill>
                <a:srgbClr val="008388"/>
              </a:solidFill>
            </a:endParaRPr>
          </a:p>
        </p:txBody>
      </p:sp>
      <p:pic>
        <p:nvPicPr>
          <p:cNvPr id="3" name="Рисунок 2"/>
          <p:cNvPicPr>
            <a:picLocks noChangeAspect="1"/>
          </p:cNvPicPr>
          <p:nvPr/>
        </p:nvPicPr>
        <p:blipFill>
          <a:blip r:embed="rId4"/>
          <a:stretch>
            <a:fillRect/>
          </a:stretch>
        </p:blipFill>
        <p:spPr>
          <a:xfrm>
            <a:off x="5437832" y="1246045"/>
            <a:ext cx="3248968" cy="3365221"/>
          </a:xfrm>
          <a:prstGeom prst="rect">
            <a:avLst/>
          </a:prstGeom>
        </p:spPr>
      </p:pic>
      <p:pic>
        <p:nvPicPr>
          <p:cNvPr id="9" name="Рисунок 8"/>
          <p:cNvPicPr>
            <a:picLocks noChangeAspect="1"/>
          </p:cNvPicPr>
          <p:nvPr/>
        </p:nvPicPr>
        <p:blipFill>
          <a:blip r:embed="rId5"/>
          <a:stretch>
            <a:fillRect/>
          </a:stretch>
        </p:blipFill>
        <p:spPr>
          <a:xfrm>
            <a:off x="45840" y="1243304"/>
            <a:ext cx="4648672" cy="4292758"/>
          </a:xfrm>
          <a:prstGeom prst="rect">
            <a:avLst/>
          </a:prstGeom>
        </p:spPr>
      </p:pic>
      <p:pic>
        <p:nvPicPr>
          <p:cNvPr id="10" name="Рисунок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269009" y="3181269"/>
            <a:ext cx="3825777" cy="5266820"/>
          </a:xfrm>
          <a:prstGeom prst="rect">
            <a:avLst/>
          </a:prstGeom>
        </p:spPr>
      </p:pic>
    </p:spTree>
    <p:extLst>
      <p:ext uri="{BB962C8B-B14F-4D97-AF65-F5344CB8AC3E}">
        <p14:creationId xmlns:p14="http://schemas.microsoft.com/office/powerpoint/2010/main" val="44283144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60648"/>
            <a:ext cx="8229600" cy="1080120"/>
          </a:xfrm>
        </p:spPr>
        <p:txBody>
          <a:bodyPr anchor="t">
            <a:noAutofit/>
          </a:bodyPr>
          <a:lstStyle/>
          <a:p>
            <a:pPr algn="l" fontAlgn="base"/>
            <a:r>
              <a:rPr lang="ru-RU" sz="2800" b="1" dirty="0" smtClean="0">
                <a:solidFill>
                  <a:srgbClr val="0A634D"/>
                </a:solidFill>
              </a:rPr>
              <a:t>Отзывы участниц</a:t>
            </a:r>
            <a:r>
              <a:rPr lang="en-US" sz="2800" dirty="0"/>
              <a:t/>
            </a:r>
            <a:br>
              <a:rPr lang="en-US" sz="2800" dirty="0"/>
            </a:br>
            <a:r>
              <a:rPr lang="ru-RU" sz="2800" dirty="0">
                <a:solidFill>
                  <a:srgbClr val="0A634D"/>
                </a:solidFill>
              </a:rPr>
              <a:t> </a:t>
            </a:r>
            <a:endParaRPr lang="ru-RU" sz="2800" b="1" i="1" dirty="0">
              <a:solidFill>
                <a:srgbClr val="0A634D"/>
              </a:solidFill>
            </a:endParaRPr>
          </a:p>
        </p:txBody>
      </p:sp>
      <p:sp>
        <p:nvSpPr>
          <p:cNvPr id="6" name="Объект 2"/>
          <p:cNvSpPr txBox="1">
            <a:spLocks/>
          </p:cNvSpPr>
          <p:nvPr/>
        </p:nvSpPr>
        <p:spPr>
          <a:xfrm>
            <a:off x="601216" y="1124744"/>
            <a:ext cx="5194920" cy="525658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fontAlgn="base">
              <a:buNone/>
            </a:pPr>
            <a:r>
              <a:rPr lang="ru-RU" sz="2000" dirty="0">
                <a:solidFill>
                  <a:srgbClr val="008388"/>
                </a:solidFill>
              </a:rPr>
              <a:t>Всем доброго дня! Делюсь результатами</a:t>
            </a:r>
            <a:br>
              <a:rPr lang="ru-RU" sz="2000" dirty="0">
                <a:solidFill>
                  <a:srgbClr val="008388"/>
                </a:solidFill>
              </a:rPr>
            </a:br>
            <a:r>
              <a:rPr lang="ru-RU" sz="2000" dirty="0">
                <a:solidFill>
                  <a:srgbClr val="008388"/>
                </a:solidFill>
              </a:rPr>
              <a:t>пользования косметикой по уходу за кожей</a:t>
            </a:r>
            <a:br>
              <a:rPr lang="ru-RU" sz="2000" dirty="0">
                <a:solidFill>
                  <a:srgbClr val="008388"/>
                </a:solidFill>
              </a:rPr>
            </a:br>
            <a:r>
              <a:rPr lang="ru-RU" sz="2000" dirty="0">
                <a:solidFill>
                  <a:srgbClr val="008388"/>
                </a:solidFill>
              </a:rPr>
              <a:t>лица </a:t>
            </a:r>
            <a:r>
              <a:rPr lang="ru-RU" sz="2000" dirty="0" err="1">
                <a:solidFill>
                  <a:srgbClr val="008388"/>
                </a:solidFill>
              </a:rPr>
              <a:t>Probio</a:t>
            </a:r>
            <a:r>
              <a:rPr lang="ru-RU" sz="2000" dirty="0">
                <a:solidFill>
                  <a:srgbClr val="008388"/>
                </a:solidFill>
              </a:rPr>
              <a:t>. 2 недели назад не могла</a:t>
            </a:r>
            <a:br>
              <a:rPr lang="ru-RU" sz="2000" dirty="0">
                <a:solidFill>
                  <a:srgbClr val="008388"/>
                </a:solidFill>
              </a:rPr>
            </a:br>
            <a:r>
              <a:rPr lang="ru-RU" sz="2000" dirty="0">
                <a:solidFill>
                  <a:srgbClr val="008388"/>
                </a:solidFill>
              </a:rPr>
              <a:t>поверить в такой результат, что за такое</a:t>
            </a:r>
            <a:br>
              <a:rPr lang="ru-RU" sz="2000" dirty="0">
                <a:solidFill>
                  <a:srgbClr val="008388"/>
                </a:solidFill>
              </a:rPr>
            </a:br>
            <a:r>
              <a:rPr lang="ru-RU" sz="2000" dirty="0">
                <a:solidFill>
                  <a:srgbClr val="008388"/>
                </a:solidFill>
              </a:rPr>
              <a:t>короткое время, могут произойти такие</a:t>
            </a:r>
            <a:br>
              <a:rPr lang="ru-RU" sz="2000" dirty="0">
                <a:solidFill>
                  <a:srgbClr val="008388"/>
                </a:solidFill>
              </a:rPr>
            </a:br>
            <a:r>
              <a:rPr lang="ru-RU" sz="2000" dirty="0">
                <a:solidFill>
                  <a:srgbClr val="008388"/>
                </a:solidFill>
              </a:rPr>
              <a:t>изменения. Теперь рассказываю и</a:t>
            </a:r>
            <a:br>
              <a:rPr lang="ru-RU" sz="2000" dirty="0">
                <a:solidFill>
                  <a:srgbClr val="008388"/>
                </a:solidFill>
              </a:rPr>
            </a:br>
            <a:r>
              <a:rPr lang="ru-RU" sz="2000" dirty="0">
                <a:solidFill>
                  <a:srgbClr val="008388"/>
                </a:solidFill>
              </a:rPr>
              <a:t>рекомендую всем эту серию по уходу за</a:t>
            </a:r>
            <a:br>
              <a:rPr lang="ru-RU" sz="2000" dirty="0">
                <a:solidFill>
                  <a:srgbClr val="008388"/>
                </a:solidFill>
              </a:rPr>
            </a:br>
            <a:r>
              <a:rPr lang="ru-RU" sz="2000" dirty="0">
                <a:solidFill>
                  <a:srgbClr val="008388"/>
                </a:solidFill>
              </a:rPr>
              <a:t>кожей лица. Раньше постоянно</a:t>
            </a:r>
            <a:br>
              <a:rPr lang="ru-RU" sz="2000" dirty="0">
                <a:solidFill>
                  <a:srgbClr val="008388"/>
                </a:solidFill>
              </a:rPr>
            </a:br>
            <a:r>
              <a:rPr lang="ru-RU" sz="2000" dirty="0">
                <a:solidFill>
                  <a:srgbClr val="008388"/>
                </a:solidFill>
              </a:rPr>
              <a:t>пользовалась тональным кремом</a:t>
            </a:r>
            <a:r>
              <a:rPr lang="ru-RU" sz="2000" dirty="0" smtClean="0">
                <a:solidFill>
                  <a:srgbClr val="008388"/>
                </a:solidFill>
              </a:rPr>
              <a:t>, теперь</a:t>
            </a:r>
            <a:r>
              <a:rPr lang="ru-RU" sz="2000" dirty="0">
                <a:solidFill>
                  <a:srgbClr val="008388"/>
                </a:solidFill>
              </a:rPr>
              <a:t/>
            </a:r>
            <a:br>
              <a:rPr lang="ru-RU" sz="2000" dirty="0">
                <a:solidFill>
                  <a:srgbClr val="008388"/>
                </a:solidFill>
              </a:rPr>
            </a:br>
            <a:r>
              <a:rPr lang="ru-RU" sz="2000" dirty="0">
                <a:solidFill>
                  <a:srgbClr val="008388"/>
                </a:solidFill>
              </a:rPr>
              <a:t>же я совсем про него забыла. Стала по</a:t>
            </a:r>
            <a:br>
              <a:rPr lang="ru-RU" sz="2000" dirty="0">
                <a:solidFill>
                  <a:srgbClr val="008388"/>
                </a:solidFill>
              </a:rPr>
            </a:br>
            <a:r>
              <a:rPr lang="ru-RU" sz="2000" dirty="0">
                <a:solidFill>
                  <a:srgbClr val="008388"/>
                </a:solidFill>
              </a:rPr>
              <a:t>утрам смотреть в зеркало на себя с</a:t>
            </a:r>
            <a:br>
              <a:rPr lang="ru-RU" sz="2000" dirty="0">
                <a:solidFill>
                  <a:srgbClr val="008388"/>
                </a:solidFill>
              </a:rPr>
            </a:br>
            <a:r>
              <a:rPr lang="ru-RU" sz="2000" dirty="0">
                <a:solidFill>
                  <a:srgbClr val="008388"/>
                </a:solidFill>
              </a:rPr>
              <a:t>улыбкой на лице. Ежедневный уход за</a:t>
            </a:r>
            <a:br>
              <a:rPr lang="ru-RU" sz="2000" dirty="0">
                <a:solidFill>
                  <a:srgbClr val="008388"/>
                </a:solidFill>
              </a:rPr>
            </a:br>
            <a:r>
              <a:rPr lang="ru-RU" sz="2000" dirty="0" smtClean="0">
                <a:solidFill>
                  <a:srgbClr val="008388"/>
                </a:solidFill>
              </a:rPr>
              <a:t>кожей – </a:t>
            </a:r>
            <a:r>
              <a:rPr lang="ru-RU" sz="2000" dirty="0">
                <a:solidFill>
                  <a:srgbClr val="008388"/>
                </a:solidFill>
              </a:rPr>
              <a:t>это теперь моя новая хорошая</a:t>
            </a:r>
            <a:br>
              <a:rPr lang="ru-RU" sz="2000" dirty="0">
                <a:solidFill>
                  <a:srgbClr val="008388"/>
                </a:solidFill>
              </a:rPr>
            </a:br>
            <a:r>
              <a:rPr lang="ru-RU" sz="2000" dirty="0">
                <a:solidFill>
                  <a:srgbClr val="008388"/>
                </a:solidFill>
              </a:rPr>
              <a:t>привычка! Спасибо большое за марафон,</a:t>
            </a:r>
            <a:br>
              <a:rPr lang="ru-RU" sz="2000" dirty="0">
                <a:solidFill>
                  <a:srgbClr val="008388"/>
                </a:solidFill>
              </a:rPr>
            </a:br>
            <a:r>
              <a:rPr lang="ru-RU" sz="2000" dirty="0">
                <a:solidFill>
                  <a:srgbClr val="008388"/>
                </a:solidFill>
              </a:rPr>
              <a:t>теперь сама для себя провожу </a:t>
            </a:r>
            <a:r>
              <a:rPr lang="ru-RU" sz="2000" dirty="0" err="1">
                <a:solidFill>
                  <a:srgbClr val="008388"/>
                </a:solidFill>
              </a:rPr>
              <a:t>Spa</a:t>
            </a:r>
            <a:r>
              <a:rPr lang="ru-RU" sz="2000" dirty="0">
                <a:solidFill>
                  <a:srgbClr val="008388"/>
                </a:solidFill>
              </a:rPr>
              <a:t/>
            </a:r>
            <a:br>
              <a:rPr lang="ru-RU" sz="2000" dirty="0">
                <a:solidFill>
                  <a:srgbClr val="008388"/>
                </a:solidFill>
              </a:rPr>
            </a:br>
            <a:r>
              <a:rPr lang="ru-RU" sz="2000" dirty="0">
                <a:solidFill>
                  <a:srgbClr val="008388"/>
                </a:solidFill>
              </a:rPr>
              <a:t>процедуры, </a:t>
            </a:r>
            <a:r>
              <a:rPr lang="ru-RU" sz="2000" dirty="0" err="1">
                <a:solidFill>
                  <a:srgbClr val="008388"/>
                </a:solidFill>
              </a:rPr>
              <a:t>лимфодренажный</a:t>
            </a:r>
            <a:r>
              <a:rPr lang="ru-RU" sz="2000" dirty="0">
                <a:solidFill>
                  <a:srgbClr val="008388"/>
                </a:solidFill>
              </a:rPr>
              <a:t> массаж, а</a:t>
            </a:r>
            <a:br>
              <a:rPr lang="ru-RU" sz="2000" dirty="0">
                <a:solidFill>
                  <a:srgbClr val="008388"/>
                </a:solidFill>
              </a:rPr>
            </a:br>
            <a:r>
              <a:rPr lang="ru-RU" sz="2000" dirty="0" smtClean="0">
                <a:solidFill>
                  <a:srgbClr val="008388"/>
                </a:solidFill>
              </a:rPr>
              <a:t>кстати, </a:t>
            </a:r>
            <a:r>
              <a:rPr lang="ru-RU" sz="2000" dirty="0">
                <a:solidFill>
                  <a:srgbClr val="008388"/>
                </a:solidFill>
              </a:rPr>
              <a:t>и высыпаний на лице меньше </a:t>
            </a:r>
            <a:r>
              <a:rPr lang="ru-RU" sz="2000" dirty="0" smtClean="0">
                <a:solidFill>
                  <a:srgbClr val="008388"/>
                </a:solidFill>
              </a:rPr>
              <a:t>стало. </a:t>
            </a:r>
            <a:r>
              <a:rPr lang="ru-RU" sz="2000" dirty="0">
                <a:solidFill>
                  <a:srgbClr val="008388"/>
                </a:solidFill>
              </a:rPr>
              <a:t/>
            </a:r>
            <a:br>
              <a:rPr lang="ru-RU" sz="2000" dirty="0">
                <a:solidFill>
                  <a:srgbClr val="008388"/>
                </a:solidFill>
              </a:rPr>
            </a:br>
            <a:endParaRPr lang="ru-RU" sz="2000" dirty="0">
              <a:solidFill>
                <a:srgbClr val="008388"/>
              </a:solidFill>
            </a:endParaRPr>
          </a:p>
        </p:txBody>
      </p:sp>
      <p:pic>
        <p:nvPicPr>
          <p:cNvPr id="3" name="Рисунок 2"/>
          <p:cNvPicPr>
            <a:picLocks noChangeAspect="1"/>
          </p:cNvPicPr>
          <p:nvPr/>
        </p:nvPicPr>
        <p:blipFill>
          <a:blip r:embed="rId2"/>
          <a:stretch>
            <a:fillRect/>
          </a:stretch>
        </p:blipFill>
        <p:spPr>
          <a:xfrm>
            <a:off x="5604960" y="1556792"/>
            <a:ext cx="3273017" cy="3273017"/>
          </a:xfrm>
          <a:prstGeom prst="rect">
            <a:avLst/>
          </a:prstGeom>
        </p:spPr>
      </p:pic>
    </p:spTree>
    <p:extLst>
      <p:ext uri="{BB962C8B-B14F-4D97-AF65-F5344CB8AC3E}">
        <p14:creationId xmlns:p14="http://schemas.microsoft.com/office/powerpoint/2010/main" val="40233456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60648"/>
            <a:ext cx="8229600" cy="1080120"/>
          </a:xfrm>
        </p:spPr>
        <p:txBody>
          <a:bodyPr anchor="t">
            <a:noAutofit/>
          </a:bodyPr>
          <a:lstStyle/>
          <a:p>
            <a:pPr algn="l" fontAlgn="base"/>
            <a:r>
              <a:rPr lang="ru-RU" sz="2800" b="1" dirty="0" smtClean="0">
                <a:solidFill>
                  <a:srgbClr val="0A634D"/>
                </a:solidFill>
              </a:rPr>
              <a:t>Отзывы участниц</a:t>
            </a:r>
            <a:r>
              <a:rPr lang="en-US" sz="2800" dirty="0"/>
              <a:t/>
            </a:r>
            <a:br>
              <a:rPr lang="en-US" sz="2800" dirty="0"/>
            </a:br>
            <a:r>
              <a:rPr lang="ru-RU" sz="2800" dirty="0">
                <a:solidFill>
                  <a:srgbClr val="0A634D"/>
                </a:solidFill>
              </a:rPr>
              <a:t> </a:t>
            </a:r>
            <a:endParaRPr lang="ru-RU" sz="2800" b="1" i="1" dirty="0">
              <a:solidFill>
                <a:srgbClr val="0A634D"/>
              </a:solidFill>
            </a:endParaRPr>
          </a:p>
        </p:txBody>
      </p:sp>
      <p:sp>
        <p:nvSpPr>
          <p:cNvPr id="6" name="Объект 2"/>
          <p:cNvSpPr txBox="1">
            <a:spLocks/>
          </p:cNvSpPr>
          <p:nvPr/>
        </p:nvSpPr>
        <p:spPr>
          <a:xfrm>
            <a:off x="395536" y="908720"/>
            <a:ext cx="5194920" cy="525658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fontAlgn="base">
              <a:buNone/>
            </a:pPr>
            <a:r>
              <a:rPr lang="ru-RU" sz="2000" dirty="0">
                <a:solidFill>
                  <a:srgbClr val="008388"/>
                </a:solidFill>
              </a:rPr>
              <a:t>Екатерина Соколова, Тимашевск</a:t>
            </a:r>
            <a:br>
              <a:rPr lang="ru-RU" sz="2000" dirty="0">
                <a:solidFill>
                  <a:srgbClr val="008388"/>
                </a:solidFill>
              </a:rPr>
            </a:br>
            <a:r>
              <a:rPr lang="ru-RU" sz="2000" dirty="0">
                <a:solidFill>
                  <a:srgbClr val="008388"/>
                </a:solidFill>
              </a:rPr>
              <a:t>В марафоне принимала участие в первый</a:t>
            </a:r>
            <a:br>
              <a:rPr lang="ru-RU" sz="2000" dirty="0">
                <a:solidFill>
                  <a:srgbClr val="008388"/>
                </a:solidFill>
              </a:rPr>
            </a:br>
            <a:r>
              <a:rPr lang="ru-RU" sz="2000" dirty="0">
                <a:solidFill>
                  <a:srgbClr val="008388"/>
                </a:solidFill>
              </a:rPr>
              <a:t>раз</a:t>
            </a:r>
            <a:r>
              <a:rPr lang="ru-RU" sz="2000" dirty="0" smtClean="0">
                <a:solidFill>
                  <a:srgbClr val="008388"/>
                </a:solidFill>
              </a:rPr>
              <a:t>. Понравилось</a:t>
            </a:r>
            <a:r>
              <a:rPr lang="ru-RU" sz="2000" dirty="0">
                <a:solidFill>
                  <a:srgbClr val="008388"/>
                </a:solidFill>
              </a:rPr>
              <a:t>, что много познавательной</a:t>
            </a:r>
            <a:br>
              <a:rPr lang="ru-RU" sz="2000" dirty="0">
                <a:solidFill>
                  <a:srgbClr val="008388"/>
                </a:solidFill>
              </a:rPr>
            </a:br>
            <a:r>
              <a:rPr lang="ru-RU" sz="2000" dirty="0">
                <a:solidFill>
                  <a:srgbClr val="008388"/>
                </a:solidFill>
              </a:rPr>
              <a:t>информации рассказали на </a:t>
            </a:r>
            <a:r>
              <a:rPr lang="ru-RU" sz="2000" dirty="0" err="1">
                <a:solidFill>
                  <a:srgbClr val="008388"/>
                </a:solidFill>
              </a:rPr>
              <a:t>вебинарах</a:t>
            </a:r>
            <a:r>
              <a:rPr lang="ru-RU" sz="2000" dirty="0">
                <a:solidFill>
                  <a:srgbClr val="008388"/>
                </a:solidFill>
              </a:rPr>
              <a:t>)</a:t>
            </a:r>
            <a:br>
              <a:rPr lang="ru-RU" sz="2000" dirty="0">
                <a:solidFill>
                  <a:srgbClr val="008388"/>
                </a:solidFill>
              </a:rPr>
            </a:br>
            <a:r>
              <a:rPr lang="ru-RU" sz="2000" dirty="0" err="1">
                <a:solidFill>
                  <a:srgbClr val="008388"/>
                </a:solidFill>
              </a:rPr>
              <a:t>Уходовая</a:t>
            </a:r>
            <a:r>
              <a:rPr lang="ru-RU" sz="2000" dirty="0">
                <a:solidFill>
                  <a:srgbClr val="008388"/>
                </a:solidFill>
              </a:rPr>
              <a:t> косметика оказалась очень</a:t>
            </a:r>
            <a:br>
              <a:rPr lang="ru-RU" sz="2000" dirty="0">
                <a:solidFill>
                  <a:srgbClr val="008388"/>
                </a:solidFill>
              </a:rPr>
            </a:br>
            <a:r>
              <a:rPr lang="ru-RU" sz="2000" dirty="0">
                <a:solidFill>
                  <a:srgbClr val="008388"/>
                </a:solidFill>
              </a:rPr>
              <a:t>приятной, особенно понравилась сыворотка</a:t>
            </a:r>
            <a:br>
              <a:rPr lang="ru-RU" sz="2000" dirty="0">
                <a:solidFill>
                  <a:srgbClr val="008388"/>
                </a:solidFill>
              </a:rPr>
            </a:br>
            <a:r>
              <a:rPr lang="ru-RU" sz="2000" dirty="0">
                <a:solidFill>
                  <a:srgbClr val="008388"/>
                </a:solidFill>
              </a:rPr>
              <a:t>для лица - почти мгновенно снимает</a:t>
            </a:r>
            <a:br>
              <a:rPr lang="ru-RU" sz="2000" dirty="0">
                <a:solidFill>
                  <a:srgbClr val="008388"/>
                </a:solidFill>
              </a:rPr>
            </a:br>
            <a:r>
              <a:rPr lang="ru-RU" sz="2000" dirty="0">
                <a:solidFill>
                  <a:srgbClr val="008388"/>
                </a:solidFill>
              </a:rPr>
              <a:t>раздражение на коже и отлично увлажняет!</a:t>
            </a:r>
            <a:br>
              <a:rPr lang="ru-RU" sz="2000" dirty="0">
                <a:solidFill>
                  <a:srgbClr val="008388"/>
                </a:solidFill>
              </a:rPr>
            </a:br>
            <a:r>
              <a:rPr lang="ru-RU" sz="2000" dirty="0">
                <a:solidFill>
                  <a:srgbClr val="008388"/>
                </a:solidFill>
              </a:rPr>
              <a:t>К сожалению, нет возможности сделать</a:t>
            </a:r>
            <a:br>
              <a:rPr lang="ru-RU" sz="2000" dirty="0">
                <a:solidFill>
                  <a:srgbClr val="008388"/>
                </a:solidFill>
              </a:rPr>
            </a:br>
            <a:r>
              <a:rPr lang="ru-RU" sz="2000" dirty="0">
                <a:solidFill>
                  <a:srgbClr val="008388"/>
                </a:solidFill>
              </a:rPr>
              <a:t>фото в одинаковых условиях, но я старалась</a:t>
            </a:r>
            <a:br>
              <a:rPr lang="ru-RU" sz="2000" dirty="0">
                <a:solidFill>
                  <a:srgbClr val="008388"/>
                </a:solidFill>
              </a:rPr>
            </a:br>
            <a:r>
              <a:rPr lang="ru-RU" sz="2000" dirty="0">
                <a:solidFill>
                  <a:srgbClr val="008388"/>
                </a:solidFill>
              </a:rPr>
              <a:t>подобрать максимально похожие. Если</a:t>
            </a:r>
            <a:br>
              <a:rPr lang="ru-RU" sz="2000" dirty="0">
                <a:solidFill>
                  <a:srgbClr val="008388"/>
                </a:solidFill>
              </a:rPr>
            </a:br>
            <a:r>
              <a:rPr lang="ru-RU" sz="2000" dirty="0">
                <a:solidFill>
                  <a:srgbClr val="008388"/>
                </a:solidFill>
              </a:rPr>
              <a:t>честно, не очень вижу разницу до и после,</a:t>
            </a:r>
            <a:br>
              <a:rPr lang="ru-RU" sz="2000" dirty="0">
                <a:solidFill>
                  <a:srgbClr val="008388"/>
                </a:solidFill>
              </a:rPr>
            </a:br>
            <a:r>
              <a:rPr lang="ru-RU" sz="2000" dirty="0">
                <a:solidFill>
                  <a:srgbClr val="008388"/>
                </a:solidFill>
              </a:rPr>
              <a:t>хотя муж говорит, что лицо заметно</a:t>
            </a:r>
            <a:br>
              <a:rPr lang="ru-RU" sz="2000" dirty="0">
                <a:solidFill>
                  <a:srgbClr val="008388"/>
                </a:solidFill>
              </a:rPr>
            </a:br>
            <a:r>
              <a:rPr lang="ru-RU" sz="2000" dirty="0">
                <a:solidFill>
                  <a:srgbClr val="008388"/>
                </a:solidFill>
              </a:rPr>
              <a:t>посвежело! Честно делаю </a:t>
            </a:r>
            <a:r>
              <a:rPr lang="ru-RU" sz="2000" dirty="0" err="1">
                <a:solidFill>
                  <a:srgbClr val="008388"/>
                </a:solidFill>
              </a:rPr>
              <a:t>лифтинг</a:t>
            </a:r>
            <a:r>
              <a:rPr lang="ru-RU" sz="2000" dirty="0">
                <a:solidFill>
                  <a:srgbClr val="008388"/>
                </a:solidFill>
              </a:rPr>
              <a:t>-маску</a:t>
            </a:r>
            <a:br>
              <a:rPr lang="ru-RU" sz="2000" dirty="0">
                <a:solidFill>
                  <a:srgbClr val="008388"/>
                </a:solidFill>
              </a:rPr>
            </a:br>
            <a:r>
              <a:rPr lang="ru-RU" sz="2000" dirty="0">
                <a:solidFill>
                  <a:srgbClr val="008388"/>
                </a:solidFill>
              </a:rPr>
              <a:t>раз в два дня. Если бы не марафон, я бы</a:t>
            </a:r>
            <a:br>
              <a:rPr lang="ru-RU" sz="2000" dirty="0">
                <a:solidFill>
                  <a:srgbClr val="008388"/>
                </a:solidFill>
              </a:rPr>
            </a:br>
            <a:r>
              <a:rPr lang="ru-RU" sz="2000" dirty="0">
                <a:solidFill>
                  <a:srgbClr val="008388"/>
                </a:solidFill>
              </a:rPr>
              <a:t>ленилась тратить столько времени на уход</a:t>
            </a:r>
            <a:br>
              <a:rPr lang="ru-RU" sz="2000" dirty="0">
                <a:solidFill>
                  <a:srgbClr val="008388"/>
                </a:solidFill>
              </a:rPr>
            </a:br>
            <a:r>
              <a:rPr lang="ru-RU" sz="2000" dirty="0">
                <a:solidFill>
                  <a:srgbClr val="008388"/>
                </a:solidFill>
              </a:rPr>
              <a:t>за </a:t>
            </a:r>
            <a:r>
              <a:rPr lang="ru-RU" sz="2000" dirty="0" smtClean="0">
                <a:solidFill>
                  <a:srgbClr val="008388"/>
                </a:solidFill>
              </a:rPr>
              <a:t>собой.</a:t>
            </a:r>
            <a:r>
              <a:rPr lang="ru-RU" sz="2000" dirty="0">
                <a:solidFill>
                  <a:srgbClr val="008388"/>
                </a:solidFill>
              </a:rPr>
              <a:t/>
            </a:r>
            <a:br>
              <a:rPr lang="ru-RU" sz="2000" dirty="0">
                <a:solidFill>
                  <a:srgbClr val="008388"/>
                </a:solidFill>
              </a:rPr>
            </a:br>
            <a:endParaRPr lang="ru-RU" sz="2000" dirty="0">
              <a:solidFill>
                <a:srgbClr val="008388"/>
              </a:solidFill>
            </a:endParaRPr>
          </a:p>
        </p:txBody>
      </p:sp>
      <p:pic>
        <p:nvPicPr>
          <p:cNvPr id="4" name="Рисунок 3"/>
          <p:cNvPicPr>
            <a:picLocks noChangeAspect="1"/>
          </p:cNvPicPr>
          <p:nvPr/>
        </p:nvPicPr>
        <p:blipFill>
          <a:blip r:embed="rId2"/>
          <a:stretch>
            <a:fillRect/>
          </a:stretch>
        </p:blipFill>
        <p:spPr>
          <a:xfrm>
            <a:off x="5475142" y="1772816"/>
            <a:ext cx="3240360" cy="3240360"/>
          </a:xfrm>
          <a:prstGeom prst="rect">
            <a:avLst/>
          </a:prstGeom>
        </p:spPr>
      </p:pic>
    </p:spTree>
    <p:extLst>
      <p:ext uri="{BB962C8B-B14F-4D97-AF65-F5344CB8AC3E}">
        <p14:creationId xmlns:p14="http://schemas.microsoft.com/office/powerpoint/2010/main" val="342334796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60648"/>
            <a:ext cx="8229600" cy="1080120"/>
          </a:xfrm>
        </p:spPr>
        <p:txBody>
          <a:bodyPr anchor="t">
            <a:noAutofit/>
          </a:bodyPr>
          <a:lstStyle/>
          <a:p>
            <a:pPr algn="l" fontAlgn="base"/>
            <a:r>
              <a:rPr lang="ru-RU" sz="2800" b="1" dirty="0" smtClean="0">
                <a:solidFill>
                  <a:srgbClr val="0A634D"/>
                </a:solidFill>
              </a:rPr>
              <a:t>Отзывы участниц</a:t>
            </a:r>
            <a:r>
              <a:rPr lang="en-US" sz="2800" dirty="0"/>
              <a:t/>
            </a:r>
            <a:br>
              <a:rPr lang="en-US" sz="2800" dirty="0"/>
            </a:br>
            <a:r>
              <a:rPr lang="ru-RU" sz="2800" dirty="0">
                <a:solidFill>
                  <a:srgbClr val="0A634D"/>
                </a:solidFill>
              </a:rPr>
              <a:t> </a:t>
            </a:r>
            <a:endParaRPr lang="ru-RU" sz="2800" b="1" i="1" dirty="0">
              <a:solidFill>
                <a:srgbClr val="0A634D"/>
              </a:solidFill>
            </a:endParaRPr>
          </a:p>
        </p:txBody>
      </p:sp>
      <p:sp>
        <p:nvSpPr>
          <p:cNvPr id="6" name="Объект 2"/>
          <p:cNvSpPr txBox="1">
            <a:spLocks/>
          </p:cNvSpPr>
          <p:nvPr/>
        </p:nvSpPr>
        <p:spPr>
          <a:xfrm>
            <a:off x="395536" y="836712"/>
            <a:ext cx="4896544" cy="640871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fontAlgn="base">
              <a:buNone/>
            </a:pPr>
            <a:r>
              <a:rPr lang="ru-RU" sz="2000" dirty="0">
                <a:solidFill>
                  <a:srgbClr val="008388"/>
                </a:solidFill>
              </a:rPr>
              <a:t>Добрый </a:t>
            </a:r>
            <a:r>
              <a:rPr lang="ru-RU" sz="2000" dirty="0" smtClean="0">
                <a:solidFill>
                  <a:srgbClr val="008388"/>
                </a:solidFill>
              </a:rPr>
              <a:t>день! </a:t>
            </a:r>
            <a:r>
              <a:rPr lang="ru-RU" sz="2000" dirty="0">
                <a:solidFill>
                  <a:srgbClr val="008388"/>
                </a:solidFill>
              </a:rPr>
              <a:t>Я Татьяна </a:t>
            </a:r>
            <a:r>
              <a:rPr lang="ru-RU" sz="2000" dirty="0" smtClean="0">
                <a:solidFill>
                  <a:srgbClr val="008388"/>
                </a:solidFill>
              </a:rPr>
              <a:t>Щербакова из </a:t>
            </a:r>
          </a:p>
          <a:p>
            <a:pPr marL="0" indent="0" fontAlgn="base">
              <a:buNone/>
            </a:pPr>
            <a:r>
              <a:rPr lang="ru-RU" sz="2000" dirty="0">
                <a:solidFill>
                  <a:srgbClr val="008388"/>
                </a:solidFill>
              </a:rPr>
              <a:t>г</a:t>
            </a:r>
            <a:r>
              <a:rPr lang="ru-RU" sz="2000" dirty="0" smtClean="0">
                <a:solidFill>
                  <a:srgbClr val="008388"/>
                </a:solidFill>
              </a:rPr>
              <a:t>. Тимашевска, </a:t>
            </a:r>
            <a:r>
              <a:rPr lang="ru-RU" sz="2000" dirty="0">
                <a:solidFill>
                  <a:srgbClr val="008388"/>
                </a:solidFill>
              </a:rPr>
              <a:t>участница проекта</a:t>
            </a:r>
            <a:br>
              <a:rPr lang="ru-RU" sz="2000" dirty="0">
                <a:solidFill>
                  <a:srgbClr val="008388"/>
                </a:solidFill>
              </a:rPr>
            </a:br>
            <a:r>
              <a:rPr lang="ru-RU" sz="2000" dirty="0">
                <a:solidFill>
                  <a:srgbClr val="008388"/>
                </a:solidFill>
              </a:rPr>
              <a:t>"ПРЕОБРАЖЕНИЕ". С косметикой </a:t>
            </a:r>
            <a:r>
              <a:rPr lang="ru-RU" sz="2000" dirty="0" err="1" smtClean="0">
                <a:solidFill>
                  <a:srgbClr val="008388"/>
                </a:solidFill>
              </a:rPr>
              <a:t>Артлайф</a:t>
            </a:r>
            <a:r>
              <a:rPr lang="ru-RU" sz="2000" dirty="0" smtClean="0">
                <a:solidFill>
                  <a:srgbClr val="008388"/>
                </a:solidFill>
              </a:rPr>
              <a:t> </a:t>
            </a:r>
            <a:r>
              <a:rPr lang="ru-RU" sz="2000" dirty="0">
                <a:solidFill>
                  <a:srgbClr val="008388"/>
                </a:solidFill>
              </a:rPr>
              <a:t>познакомилась </a:t>
            </a:r>
            <a:r>
              <a:rPr lang="ru-RU" sz="2000" dirty="0" smtClean="0">
                <a:solidFill>
                  <a:srgbClr val="008388"/>
                </a:solidFill>
              </a:rPr>
              <a:t>благодаря участию </a:t>
            </a:r>
            <a:r>
              <a:rPr lang="ru-RU" sz="2000" dirty="0">
                <a:solidFill>
                  <a:srgbClr val="008388"/>
                </a:solidFill>
              </a:rPr>
              <a:t>в проекте и </a:t>
            </a:r>
            <a:r>
              <a:rPr lang="ru-RU" sz="2000" dirty="0" smtClean="0">
                <a:solidFill>
                  <a:srgbClr val="008388"/>
                </a:solidFill>
              </a:rPr>
              <a:t>влюбилась в неё! </a:t>
            </a:r>
          </a:p>
          <a:p>
            <a:pPr marL="0" indent="0" fontAlgn="base">
              <a:buNone/>
            </a:pPr>
            <a:r>
              <a:rPr lang="ru-RU" sz="2000" dirty="0" smtClean="0">
                <a:solidFill>
                  <a:srgbClr val="008388"/>
                </a:solidFill>
              </a:rPr>
              <a:t>С удовольствием пользуюсь, открываю для </a:t>
            </a:r>
            <a:r>
              <a:rPr lang="ru-RU" sz="2000" dirty="0">
                <a:solidFill>
                  <a:srgbClr val="008388"/>
                </a:solidFill>
              </a:rPr>
              <a:t>себя новые продукты </a:t>
            </a:r>
            <a:r>
              <a:rPr lang="ru-RU" sz="2000" dirty="0" smtClean="0">
                <a:solidFill>
                  <a:srgbClr val="008388"/>
                </a:solidFill>
              </a:rPr>
              <a:t>компании </a:t>
            </a:r>
            <a:r>
              <a:rPr lang="ru-RU" sz="2000" dirty="0" err="1" smtClean="0">
                <a:solidFill>
                  <a:srgbClr val="008388"/>
                </a:solidFill>
              </a:rPr>
              <a:t>Артлайф</a:t>
            </a:r>
            <a:r>
              <a:rPr lang="ru-RU" sz="2000" dirty="0">
                <a:solidFill>
                  <a:srgbClr val="008388"/>
                </a:solidFill>
              </a:rPr>
              <a:t>! Огромная </a:t>
            </a:r>
            <a:r>
              <a:rPr lang="ru-RU" sz="2000" dirty="0" smtClean="0">
                <a:solidFill>
                  <a:srgbClr val="008388"/>
                </a:solidFill>
              </a:rPr>
              <a:t>благодарность организаторам </a:t>
            </a:r>
            <a:r>
              <a:rPr lang="ru-RU" sz="2000" dirty="0">
                <a:solidFill>
                  <a:srgbClr val="008388"/>
                </a:solidFill>
              </a:rPr>
              <a:t>и спикерам </a:t>
            </a:r>
            <a:r>
              <a:rPr lang="ru-RU" sz="2000" dirty="0" smtClean="0">
                <a:solidFill>
                  <a:srgbClr val="008388"/>
                </a:solidFill>
              </a:rPr>
              <a:t>этого чудесного </a:t>
            </a:r>
            <a:r>
              <a:rPr lang="ru-RU" sz="2000" dirty="0">
                <a:solidFill>
                  <a:srgbClr val="008388"/>
                </a:solidFill>
              </a:rPr>
              <a:t>проекта </a:t>
            </a:r>
            <a:r>
              <a:rPr lang="ru-RU" sz="2000" dirty="0" smtClean="0">
                <a:solidFill>
                  <a:srgbClr val="008388"/>
                </a:solidFill>
              </a:rPr>
              <a:t>преображения, и не </a:t>
            </a:r>
            <a:r>
              <a:rPr lang="ru-RU" sz="2000" dirty="0">
                <a:solidFill>
                  <a:srgbClr val="008388"/>
                </a:solidFill>
              </a:rPr>
              <a:t>только </a:t>
            </a:r>
            <a:r>
              <a:rPr lang="ru-RU" sz="2000" dirty="0" smtClean="0">
                <a:solidFill>
                  <a:srgbClr val="008388"/>
                </a:solidFill>
              </a:rPr>
              <a:t>внешнего, </a:t>
            </a:r>
            <a:r>
              <a:rPr lang="ru-RU" sz="2000" dirty="0">
                <a:solidFill>
                  <a:srgbClr val="008388"/>
                </a:solidFill>
              </a:rPr>
              <a:t>за его </a:t>
            </a:r>
            <a:r>
              <a:rPr lang="ru-RU" sz="2000" dirty="0" smtClean="0">
                <a:solidFill>
                  <a:srgbClr val="008388"/>
                </a:solidFill>
              </a:rPr>
              <a:t>создание, </a:t>
            </a:r>
            <a:r>
              <a:rPr lang="ru-RU" sz="2000" dirty="0">
                <a:solidFill>
                  <a:srgbClr val="008388"/>
                </a:solidFill>
              </a:rPr>
              <a:t>за </a:t>
            </a:r>
            <a:r>
              <a:rPr lang="ru-RU" sz="2000" dirty="0" smtClean="0">
                <a:solidFill>
                  <a:srgbClr val="008388"/>
                </a:solidFill>
              </a:rPr>
              <a:t>их </a:t>
            </a:r>
            <a:r>
              <a:rPr lang="ru-RU" sz="2000" dirty="0">
                <a:solidFill>
                  <a:srgbClr val="008388"/>
                </a:solidFill>
              </a:rPr>
              <a:t>высокий </a:t>
            </a:r>
            <a:r>
              <a:rPr lang="ru-RU" sz="2000" dirty="0" smtClean="0">
                <a:solidFill>
                  <a:srgbClr val="008388"/>
                </a:solidFill>
              </a:rPr>
              <a:t>профессионализм!</a:t>
            </a:r>
            <a:r>
              <a:rPr lang="ru-RU" sz="2000" dirty="0">
                <a:solidFill>
                  <a:srgbClr val="008388"/>
                </a:solidFill>
              </a:rPr>
              <a:t/>
            </a:r>
            <a:br>
              <a:rPr lang="ru-RU" sz="2000" dirty="0">
                <a:solidFill>
                  <a:srgbClr val="008388"/>
                </a:solidFill>
              </a:rPr>
            </a:br>
            <a:r>
              <a:rPr lang="ru-RU" sz="2000" dirty="0">
                <a:solidFill>
                  <a:srgbClr val="008388"/>
                </a:solidFill>
              </a:rPr>
              <a:t>Благодарю компанию </a:t>
            </a:r>
            <a:r>
              <a:rPr lang="ru-RU" sz="2000" dirty="0" err="1" smtClean="0">
                <a:solidFill>
                  <a:srgbClr val="008388"/>
                </a:solidFill>
              </a:rPr>
              <a:t>Артлайф</a:t>
            </a:r>
            <a:r>
              <a:rPr lang="ru-RU" sz="2000" dirty="0" smtClean="0">
                <a:solidFill>
                  <a:srgbClr val="008388"/>
                </a:solidFill>
              </a:rPr>
              <a:t> </a:t>
            </a:r>
            <a:r>
              <a:rPr lang="ru-RU" sz="2000" dirty="0">
                <a:solidFill>
                  <a:srgbClr val="008388"/>
                </a:solidFill>
              </a:rPr>
              <a:t>за</a:t>
            </a:r>
            <a:br>
              <a:rPr lang="ru-RU" sz="2000" dirty="0">
                <a:solidFill>
                  <a:srgbClr val="008388"/>
                </a:solidFill>
              </a:rPr>
            </a:br>
            <a:r>
              <a:rPr lang="ru-RU" sz="2000" dirty="0">
                <a:solidFill>
                  <a:srgbClr val="008388"/>
                </a:solidFill>
              </a:rPr>
              <a:t>высококачественную продукцию !</a:t>
            </a:r>
            <a:br>
              <a:rPr lang="ru-RU" sz="2000" dirty="0">
                <a:solidFill>
                  <a:srgbClr val="008388"/>
                </a:solidFill>
              </a:rPr>
            </a:br>
            <a:r>
              <a:rPr lang="ru-RU" sz="2000" dirty="0">
                <a:solidFill>
                  <a:srgbClr val="008388"/>
                </a:solidFill>
              </a:rPr>
              <a:t>Выражаю </a:t>
            </a:r>
            <a:r>
              <a:rPr lang="ru-RU" sz="2000" dirty="0" smtClean="0">
                <a:solidFill>
                  <a:srgbClr val="008388"/>
                </a:solidFill>
              </a:rPr>
              <a:t>благодарность сотрудницам </a:t>
            </a:r>
            <a:r>
              <a:rPr lang="ru-RU" sz="2000" dirty="0">
                <a:solidFill>
                  <a:srgbClr val="008388"/>
                </a:solidFill>
              </a:rPr>
              <a:t>салона "Ренессанс" </a:t>
            </a:r>
            <a:r>
              <a:rPr lang="ru-RU" sz="2000" dirty="0" smtClean="0">
                <a:solidFill>
                  <a:srgbClr val="008388"/>
                </a:solidFill>
              </a:rPr>
              <a:t>за внимательное </a:t>
            </a:r>
            <a:r>
              <a:rPr lang="ru-RU" sz="2000" dirty="0">
                <a:solidFill>
                  <a:srgbClr val="008388"/>
                </a:solidFill>
              </a:rPr>
              <a:t>отношение к </a:t>
            </a:r>
            <a:r>
              <a:rPr lang="ru-RU" sz="2000" dirty="0" smtClean="0">
                <a:solidFill>
                  <a:srgbClr val="008388"/>
                </a:solidFill>
              </a:rPr>
              <a:t>клиентам! </a:t>
            </a:r>
            <a:r>
              <a:rPr lang="ru-RU" sz="2000" dirty="0">
                <a:solidFill>
                  <a:srgbClr val="008388"/>
                </a:solidFill>
              </a:rPr>
              <a:t>Рекомендую познакомиться </a:t>
            </a:r>
            <a:r>
              <a:rPr lang="ru-RU" sz="2000" dirty="0" smtClean="0">
                <a:solidFill>
                  <a:srgbClr val="008388"/>
                </a:solidFill>
              </a:rPr>
              <a:t>с косметикой </a:t>
            </a:r>
            <a:r>
              <a:rPr lang="ru-RU" sz="2000" dirty="0" err="1" smtClean="0">
                <a:solidFill>
                  <a:srgbClr val="008388"/>
                </a:solidFill>
              </a:rPr>
              <a:t>Артлайф</a:t>
            </a:r>
            <a:r>
              <a:rPr lang="ru-RU" sz="2000" dirty="0" smtClean="0">
                <a:solidFill>
                  <a:srgbClr val="008388"/>
                </a:solidFill>
              </a:rPr>
              <a:t>, получите море </a:t>
            </a:r>
            <a:r>
              <a:rPr lang="ru-RU" sz="2000" dirty="0">
                <a:solidFill>
                  <a:srgbClr val="008388"/>
                </a:solidFill>
              </a:rPr>
              <a:t>позитива и </a:t>
            </a:r>
            <a:r>
              <a:rPr lang="ru-RU" sz="2000" dirty="0" smtClean="0">
                <a:solidFill>
                  <a:srgbClr val="008388"/>
                </a:solidFill>
              </a:rPr>
              <a:t>красоты! </a:t>
            </a:r>
            <a:r>
              <a:rPr lang="ru-RU" sz="2000" dirty="0">
                <a:solidFill>
                  <a:srgbClr val="008388"/>
                </a:solidFill>
              </a:rPr>
              <a:t/>
            </a:r>
            <a:br>
              <a:rPr lang="ru-RU" sz="2000" dirty="0">
                <a:solidFill>
                  <a:srgbClr val="008388"/>
                </a:solidFill>
              </a:rPr>
            </a:br>
            <a:endParaRPr lang="ru-RU" sz="2000" dirty="0">
              <a:solidFill>
                <a:srgbClr val="008388"/>
              </a:solidFill>
            </a:endParaRPr>
          </a:p>
        </p:txBody>
      </p:sp>
      <p:pic>
        <p:nvPicPr>
          <p:cNvPr id="3" name="Рисунок 2"/>
          <p:cNvPicPr>
            <a:picLocks noChangeAspect="1"/>
          </p:cNvPicPr>
          <p:nvPr/>
        </p:nvPicPr>
        <p:blipFill>
          <a:blip r:embed="rId3"/>
          <a:stretch>
            <a:fillRect/>
          </a:stretch>
        </p:blipFill>
        <p:spPr>
          <a:xfrm>
            <a:off x="5148064" y="1340768"/>
            <a:ext cx="3744416" cy="3744416"/>
          </a:xfrm>
          <a:prstGeom prst="rect">
            <a:avLst/>
          </a:prstGeom>
        </p:spPr>
      </p:pic>
    </p:spTree>
    <p:extLst>
      <p:ext uri="{BB962C8B-B14F-4D97-AF65-F5344CB8AC3E}">
        <p14:creationId xmlns:p14="http://schemas.microsoft.com/office/powerpoint/2010/main" val="27410664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57" y="0"/>
            <a:ext cx="9134885" cy="6857999"/>
          </a:xfrm>
          <a:prstGeom prst="rect">
            <a:avLst/>
          </a:prstGeom>
        </p:spPr>
      </p:pic>
      <p:sp>
        <p:nvSpPr>
          <p:cNvPr id="3" name="Заголовок 1"/>
          <p:cNvSpPr txBox="1">
            <a:spLocks/>
          </p:cNvSpPr>
          <p:nvPr/>
        </p:nvSpPr>
        <p:spPr>
          <a:xfrm>
            <a:off x="5220072" y="1556792"/>
            <a:ext cx="3672408" cy="1800200"/>
          </a:xfrm>
          <a:prstGeom prst="rect">
            <a:avLst/>
          </a:prstGeom>
        </p:spPr>
        <p:txBody>
          <a:bodyPr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r">
              <a:lnSpc>
                <a:spcPts val="3200"/>
              </a:lnSpc>
            </a:pPr>
            <a:r>
              <a:rPr lang="ru-RU" sz="3200" b="1" dirty="0" smtClean="0">
                <a:solidFill>
                  <a:srgbClr val="1AB39E"/>
                </a:solidFill>
              </a:rPr>
              <a:t>СПАСИБО</a:t>
            </a:r>
          </a:p>
          <a:p>
            <a:pPr algn="r">
              <a:lnSpc>
                <a:spcPts val="3200"/>
              </a:lnSpc>
            </a:pPr>
            <a:r>
              <a:rPr lang="ru-RU" sz="3200" b="1" dirty="0" smtClean="0">
                <a:solidFill>
                  <a:srgbClr val="1AB39E"/>
                </a:solidFill>
              </a:rPr>
              <a:t>ЗА ВНИМАНИЕ!</a:t>
            </a:r>
            <a:endParaRPr lang="ru-RU" sz="3200" b="1" dirty="0">
              <a:solidFill>
                <a:srgbClr val="1AB39E"/>
              </a:solidFill>
            </a:endParaRPr>
          </a:p>
        </p:txBody>
      </p:sp>
    </p:spTree>
    <p:extLst>
      <p:ext uri="{BB962C8B-B14F-4D97-AF65-F5344CB8AC3E}">
        <p14:creationId xmlns:p14="http://schemas.microsoft.com/office/powerpoint/2010/main" val="1822239049"/>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bodyPr>
        <a:normAutofit/>
      </a:bodyPr>
      <a:lstStyle>
        <a:defPPr>
          <a:lnSpc>
            <a:spcPts val="4400"/>
          </a:lnSpc>
          <a:defRPr sz="3600" dirty="0" smtClean="0">
            <a:solidFill>
              <a:schemeClr val="bg1"/>
            </a:solidFill>
          </a:defRPr>
        </a:defPPr>
      </a:lstStyle>
    </a:txDef>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9629</TotalTime>
  <Words>1001</Words>
  <Application>Microsoft Office PowerPoint</Application>
  <PresentationFormat>Экран (4:3)</PresentationFormat>
  <Paragraphs>154</Paragraphs>
  <Slides>34</Slides>
  <Notes>21</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34</vt:i4>
      </vt:variant>
    </vt:vector>
  </HeadingPairs>
  <TitlesOfParts>
    <vt:vector size="40" baseType="lpstr">
      <vt:lpstr>Microsoft YaHei</vt:lpstr>
      <vt:lpstr>Arial</vt:lpstr>
      <vt:lpstr>Calibri</vt:lpstr>
      <vt:lpstr>Times New Roman</vt:lpstr>
      <vt:lpstr>Wingdings</vt:lpstr>
      <vt:lpstr>Тема Office</vt:lpstr>
      <vt:lpstr>Презентация PowerPoint</vt:lpstr>
      <vt:lpstr>"...что есть красота? И почему её обожествляют люди? Сосуд она, в котором пустота, Или огонь, мерцающий в сосуде?"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Немного о микробиоме кожи</vt:lpstr>
      <vt:lpstr>Презентация PowerPoint</vt:lpstr>
      <vt:lpstr>Чтобы кожа стала лучше, свой  микробиом можно «подкормить» косметикой с пробиотиками и пребиотиками. </vt:lpstr>
      <vt:lpstr>Презентация PowerPoint</vt:lpstr>
      <vt:lpstr>Активное вещество – камедь акации сенегальской – способствует увлажнению кожи, разглаживанию морщин, в том числе и мимических, расположенных вокруг глаз. Оказывает омолаживающий и лифтинг - эффект. Камедь – мощный антисептик, оказывающий ощутимое успокаивающее действие и благоприятствующий заживлению повреждений кожи.  Лизаты бифидобактерий поддерживают здоровый баланс микробиома кожи.  Помогает уменьшить раздражение кожи и способствует уменьшению воспалительных элементов.  Другие активные компоненты: Экстракт цветков орхидеи, L-аргинин</vt:lpstr>
      <vt:lpstr>Помимо лизатов бифидобактерий, масла жожоба, экстракта цветков орхидеи в состав крема входит активный комплекс Essenskinтм комплекс                                   α-Гидроксиметионином кальция и гомотаурина (источника кальция и незаменимых аминокислот).  Реструктурирует и укрепляет тонкую и дряблую кожу, восстанавливает гомеостаз эпидермиса и поддерживает основные жизненные функции клетки (дифференцировка, пролиферация, синтез протеинов и липидов).  Кожа вновь обретает свою плотность, упругость, эластичность и гладкость. Другие активные компоненты: Витамин Е, кофеин масло Ши, аллантоин, витамин А, экстракт копеечника.  </vt:lpstr>
      <vt:lpstr>Активные ингредиенты:   Д-пантенол, экстракт цветков орхидеи, масло Ши, лизаты бифидобактерий  Skin Tightener ST – представляет из себя сочетание гидрофильного полисахарида водоросли мacrocystis pyrifera и высокомолекулярные протеины пшеницы с высоким содержанием глутамина / глутаминовой кислоты. Оказывает заметный лифтинг-эффект, приносит ощущение свежести, подтягивает и разглаживает кожу.  Крем обладает УФ- защитой благодаря введенным в состав продукта Роносферам – это минеральные фильтры, защищающие от ультрафиолета.  Не содержит парабены!</vt:lpstr>
      <vt:lpstr>Активные ингредиенты:  Экстракт цветков орхидеи, Д-пантенол, витамин Е, лизаты бифидобактерий, аллантоин, масло жожоба, метаин, масло макадамии, пчелинный воск, мочевина, лецитин, Гиалуроновая кислота. Polylift – разглаживает мелкие морщины, выравнивает рельеф кожи, повышает ее эластичность, обеспечивая долговременный подтягивающий эффект за счет усиления синтеза собственного коллагена. Мощный антиоксидант.  Deepaline PVB™ – миорелаксант. Cпециально разработан для борьбы с морщинами. Клинические испытания доказали, что крем с Deepaline существенно сокращает глубину морщин и повышает плотность волокон коллагена. Escalol™ 557 – полимер, широкоприменяемый для защиты от УФ лучей типа В, а также имеет свойство уменьшать  выраженность рубцов и профилактирует их образование. </vt:lpstr>
      <vt:lpstr>Активные ингредиенты:   Экстракт цветков орхидеи, лизаты бифидобактерий и лактобактерий, бетаин, мочевина, кофеин, гиалуроновая кислота, СО2 – экстракт хлопка.  Sepitonic – это смесь минералов (магний, медь и цинк), призванных вернуть усталую кожу к жизни, оживить ее, «пробудив» заново клеточный метаболизм.   Трегалоза – важный метаболит пропионовокислых бактерий. Стимулирует аутофагию, тем самым способствуя обновлению клеток кожи и препятствует ее старению. </vt:lpstr>
      <vt:lpstr>Астаксантин, входящий в состав комплекса АстаМегин является мощным антиоксидантом.  Эффекты от его применения:</vt:lpstr>
      <vt:lpstr>Результаты ежедневного использования ProBiocosmetics   </vt:lpstr>
      <vt:lpstr>Результаты ежедневного использования ProBiocosmetics   </vt:lpstr>
      <vt:lpstr>Результаты ежедневного использования ProBiocosmetics   </vt:lpstr>
      <vt:lpstr>Результаты ежедневного использования ProBiocosmetics   </vt:lpstr>
      <vt:lpstr>Результаты ежедневного использования ProBiocosmetics   </vt:lpstr>
      <vt:lpstr>Результаты ежедневного использования ProBiocosmetics   </vt:lpstr>
      <vt:lpstr>Результаты ежедневного использования ProBiocosmetics   </vt:lpstr>
      <vt:lpstr>Результаты ежедневного использования ProBiocosmetics   </vt:lpstr>
      <vt:lpstr>Результаты ежедневного использования ProBiocosmetics   </vt:lpstr>
      <vt:lpstr>ФИЛОСОФИЯ ВАШЕЙ КРАСОТЫ ЛИНИЯ PROBIOCOSMETICS + НУТРИЦЕВТИКИ    </vt:lpstr>
      <vt:lpstr>Отзывы участниц  </vt:lpstr>
      <vt:lpstr>Отзывы участниц  </vt:lpstr>
      <vt:lpstr>Отзывы участниц  </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ФЕСТИВАЛЬ ЯРКИХ ИДЕЙ  Артлайф Ярославль-2016</dc:title>
  <dc:creator>Булавко Марина</dc:creator>
  <cp:lastModifiedBy>Вера Кучинская</cp:lastModifiedBy>
  <cp:revision>783</cp:revision>
  <dcterms:created xsi:type="dcterms:W3CDTF">2016-04-04T03:10:40Z</dcterms:created>
  <dcterms:modified xsi:type="dcterms:W3CDTF">2021-04-29T06:52:54Z</dcterms:modified>
</cp:coreProperties>
</file>