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762" r:id="rId1"/>
  </p:sldMasterIdLst>
  <p:notesMasterIdLst>
    <p:notesMasterId r:id="rId17"/>
  </p:notesMasterIdLst>
  <p:sldIdLst>
    <p:sldId id="934" r:id="rId2"/>
    <p:sldId id="939" r:id="rId3"/>
    <p:sldId id="1010" r:id="rId4"/>
    <p:sldId id="1012" r:id="rId5"/>
    <p:sldId id="1011" r:id="rId6"/>
    <p:sldId id="995" r:id="rId7"/>
    <p:sldId id="937" r:id="rId8"/>
    <p:sldId id="1013" r:id="rId9"/>
    <p:sldId id="1020" r:id="rId10"/>
    <p:sldId id="940" r:id="rId11"/>
    <p:sldId id="1015" r:id="rId12"/>
    <p:sldId id="1016" r:id="rId13"/>
    <p:sldId id="1017" r:id="rId14"/>
    <p:sldId id="1018" r:id="rId15"/>
    <p:sldId id="1006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Наталия Пехтерева" initials="НП" lastIdx="1" clrIdx="0">
    <p:extLst>
      <p:ext uri="{19B8F6BF-5375-455C-9EA6-DF929625EA0E}">
        <p15:presenceInfo xmlns:p15="http://schemas.microsoft.com/office/powerpoint/2012/main" userId="e740d7b7f0f73679" providerId="Windows Live"/>
      </p:ext>
    </p:extLst>
  </p:cmAuthor>
  <p:cmAuthor id="2" name="Алена Верхотурова" initials="АВ" lastIdx="1" clrIdx="1">
    <p:extLst>
      <p:ext uri="{19B8F6BF-5375-455C-9EA6-DF929625EA0E}">
        <p15:presenceInfo xmlns:p15="http://schemas.microsoft.com/office/powerpoint/2012/main" userId="S-1-5-21-436374069-1957994488-1163799555-770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E7E6"/>
    <a:srgbClr val="00A7A7"/>
    <a:srgbClr val="EC1B30"/>
    <a:srgbClr val="D2E9E8"/>
    <a:srgbClr val="FCE0D6"/>
    <a:srgbClr val="C9FFFF"/>
    <a:srgbClr val="BFBFBF"/>
    <a:srgbClr val="7AA04C"/>
    <a:srgbClr val="1AB39E"/>
    <a:srgbClr val="1593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0A1B5D5-9B99-4C35-A422-299274C87663}" styleName="Средний стиль 1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3" autoAdjust="0"/>
    <p:restoredTop sz="96853" autoAdjust="0"/>
  </p:normalViewPr>
  <p:slideViewPr>
    <p:cSldViewPr snapToGrid="0">
      <p:cViewPr varScale="1">
        <p:scale>
          <a:sx n="115" d="100"/>
          <a:sy n="115" d="100"/>
        </p:scale>
        <p:origin x="1248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0E57FD-CD52-4C72-9DD7-C6AE3AC2D982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C84ABB-98E3-4030-A248-9679806CE2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88622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C84ABB-98E3-4030-A248-9679806CE2C0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9005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C84ABB-98E3-4030-A248-9679806CE2C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91208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C84ABB-98E3-4030-A248-9679806CE2C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44468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Чаги экстракт содержит широкий спектр различных БАВ: </a:t>
            </a:r>
            <a:r>
              <a:rPr lang="ru-R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водорастворимые пигменты 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 большом количестве, которые образуют </a:t>
            </a:r>
            <a:r>
              <a:rPr lang="ru-R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хромогенный </a:t>
            </a:r>
            <a:r>
              <a:rPr lang="ru-RU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полифенолкарбоновый</a:t>
            </a:r>
            <a:r>
              <a:rPr lang="ru-R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комплекс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проявляющий </a:t>
            </a:r>
            <a:r>
              <a:rPr lang="ru-R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противоопухолевую активность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Она обусловлена тем, что фенольные соединения регулируют активность цитоплазматических и 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митохондриальных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АТФ-аз и понижают образование АДФ. А поскольку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магнилизированные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клетки в большей степени, чем нормальные, зависят от гликолиза, то нарушение этого процесса негативно отражается на их развитии. </a:t>
            </a:r>
          </a:p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Чаги экстракт содержит </a:t>
            </a:r>
            <a:r>
              <a:rPr lang="ru-R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полисахариды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ru-RU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агарициновую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кислоту, </a:t>
            </a:r>
            <a:r>
              <a:rPr lang="ru-RU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гуминоподобные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чаговые кислоты, </a:t>
            </a:r>
            <a:r>
              <a:rPr lang="ru-R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органические кислоты 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(щавелевая, уксусная, муравьиная, ванилиновая, сиреневая, п-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оксибензойная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), свободные </a:t>
            </a:r>
            <a:r>
              <a:rPr lang="ru-R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фенолы, </a:t>
            </a:r>
            <a:r>
              <a:rPr lang="ru-RU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флавоноиды</a:t>
            </a:r>
            <a:r>
              <a:rPr lang="ru-R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и кумарин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Чаги экстракт богат </a:t>
            </a:r>
            <a:r>
              <a:rPr lang="ru-R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марганцем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который, имеет значение в лечебном действии чаги </a:t>
            </a:r>
            <a:r>
              <a:rPr lang="ru-R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как активатора </a:t>
            </a:r>
            <a:r>
              <a:rPr lang="ru-RU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энзимов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Другие микроэлементы присутствуют в составе в виде оксидов: медь, барий, цинк, железо, кремний, алюминий, кальций, магний, калий, натрий, причем калия в 5–6 раз больше, чем натрия. 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Гриб чага содержит </a:t>
            </a:r>
            <a:r>
              <a:rPr lang="ru-RU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птерины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(производные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птеридина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), наличием которых обусловливается </a:t>
            </a:r>
            <a:r>
              <a:rPr lang="ru-RU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цитостатическое действие чаги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липиды (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ди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и триглицериды), стерины, в частности –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эргостерол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лигнин, тетрациклические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тритерпены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ланостерол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и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инотодиол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проявляющие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антибластическую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активность.</a:t>
            </a:r>
          </a:p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Экстракт чаги широко используется в народной и официальной медицине, в частности: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при заболеваниях ЖКТ: 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дискинезии ЖКТ с преобладанием атонии, хронических гастритах с пониженной секреторной функцией и 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анацидных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гастритах, язвенной болезни желудка и двенадцатиперстной кишки,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полипозах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желудка и кишечника,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гастралгии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энтералгии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заболеваниях печени и селезенки; при низком тонусе кишечника; для профилактики гепатита, холецистита, хронического панкреатита; при заболеваниях желчного пузыря и желчевыводящих путей;</a:t>
            </a:r>
          </a:p>
          <a:p>
            <a:pPr lvl="0"/>
            <a:r>
              <a:rPr lang="ru-RU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как гипогликемическое средство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 </a:t>
            </a:r>
          </a:p>
          <a:p>
            <a:pPr lvl="0"/>
            <a:r>
              <a:rPr lang="ru-RU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при нарушении обмена веществ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 </a:t>
            </a:r>
          </a:p>
          <a:p>
            <a:pPr lvl="0"/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после перенесенных тяжелых заболеваний и операций </a:t>
            </a:r>
            <a:r>
              <a:rPr lang="ru-RU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как общеукрепляющее средство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для повышения сопротивляемости организма к инфекционным заболеваниям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 при простудных и инфекционных заболеваниях органов дыхания;</a:t>
            </a:r>
          </a:p>
          <a:p>
            <a:pPr lvl="0"/>
            <a:r>
              <a:rPr lang="ru-RU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при  сердечно-сосудистой патологии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для профилактики и сопутствующего </a:t>
            </a:r>
            <a:r>
              <a:rPr lang="ru-RU" sz="120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лечения гипертонии I и II стадий,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вегетососудистой дистонии по гипертоническому типу;</a:t>
            </a:r>
          </a:p>
          <a:p>
            <a:pPr lvl="0"/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при атеросклерозе, стенокардии, нарушении сердечного ритма;</a:t>
            </a:r>
          </a:p>
          <a:p>
            <a:pPr lvl="0"/>
            <a:r>
              <a:rPr lang="ru-RU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для профилактики почечнокаменной и мочекаменной болезни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</a:t>
            </a:r>
          </a:p>
          <a:p>
            <a:pPr lvl="0"/>
            <a:r>
              <a:rPr lang="ru-RU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при неврозах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депрессиях, стрессах, бессоннице, беспокойном сне, при сильной сонливости днем, тревожных состояниях,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астено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-невротических состояниях,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соматогенно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обусловленных, псевдоневротических синдромах; </a:t>
            </a:r>
          </a:p>
          <a:p>
            <a:pPr lvl="0"/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при начальных проявлениях церебрального атеросклероза, головокружениях, сердцебиении, аритмии, при нейроциркулярной дистонии;</a:t>
            </a:r>
          </a:p>
          <a:p>
            <a:pPr lvl="0"/>
            <a:r>
              <a:rPr lang="ru-RU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лечении женских болезней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при болезненных менопаузах, спазматических болях при менструации, недомогании, вызванном климаксом, болезненных набуханиях груди при ПМС,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предклимактерических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вегетативных расстройствах, климаксе, ранних токсикозах у беременных.</a:t>
            </a:r>
          </a:p>
          <a:p>
            <a:pPr lvl="0"/>
            <a:r>
              <a:rPr lang="ru-RU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Онкологии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при лучевой лейкопении и для предупреждения ее развития при лучевой терапии (для возобновления формулы крови и для улучшения кровообращения); для профилактики возникновения злокачественных образований; при злокачественных новообразованиях разной локализации в 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иноперабельных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случаях и невозможности проведения лучевой терапии: рак желудка, кишечника, поджелудочной железы, печени, пищевода, легких и других хорошо </a:t>
            </a:r>
            <a:r>
              <a:rPr lang="ru-RU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васкуляризованных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органов.</a:t>
            </a:r>
          </a:p>
          <a:p>
            <a:pPr lvl="0"/>
            <a:r>
              <a:rPr lang="ru-RU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при кожных заболеваниях 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вызванных различными воспалительными процессами ЖКТ, печени, желчевыделительной системы; 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Без всякого сомнения, в скором времени перечень показаний к применению чаги значительно расширится.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C84ABB-98E3-4030-A248-9679806CE2C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8295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7FE5FC-05B9-4FA1-8F97-BAB7D5A3E5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5D69C92-FC76-4E01-B483-E3A25AFCB3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777791A-459B-4E0D-8DA7-A4FAEC3C43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1A9CD-DBE0-44CD-8CEA-EDE961FB09EC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6DF2BDA-17DF-490E-B72B-E40AD066BB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A7391AE-2467-4AA3-967F-1DF4ABF34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ACCE-5FD6-4563-AE03-0CCDED5D63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9699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E1BA7C-38EA-42A7-9158-6C75457316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A1C9119-687F-4EC9-9812-E030F7CF4C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79D66CA-840D-4260-AE03-19BE3ABF5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1A9CD-DBE0-44CD-8CEA-EDE961FB09EC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1F2BA60-DBFD-4EAC-809C-E654618046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D363237-9B44-464E-8B6B-081CEBB1AC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ACCE-5FD6-4563-AE03-0CCDED5D63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4257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7CC103-4D4B-4D03-B2B5-741054AB4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1856E54-2C13-428E-A3C4-6996F3EE37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DB4819F-7039-4D63-ABBF-15D450704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1A9CD-DBE0-44CD-8CEA-EDE961FB09EC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44EC0F5-71F6-4D62-826E-DCEDE387E2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2B1DF5A-C3D0-4FEE-8F17-74767958A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ACCE-5FD6-4563-AE03-0CCDED5D63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3825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B58F71-DE0D-4577-80EC-6868300306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B445D4A-3833-4739-8F3D-57A7FE7975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6DEC3C6-6999-47B8-883B-78D915793E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0FEEF4F-0BAB-4703-8303-0B9A4E05ED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1A9CD-DBE0-44CD-8CEA-EDE961FB09EC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697908A-F0DB-4F50-9208-7AE8B7C954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7490813-C2E6-4C55-9BFB-E896532F0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ACCE-5FD6-4563-AE03-0CCDED5D63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6534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625F3-D955-4ADE-9FC2-03440B2CE2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0D93202-9CF4-4BD1-B4E1-E180F49FAD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EB4F1DD-8DCD-48F0-825A-0A1D5C49ED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3036313-8570-4F71-85CC-2ACCBEF2D1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CF7ABBB6-3E05-43B3-A589-EEB0BA7608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2DD57B6-9EC1-4D5B-9620-A420E810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1A9CD-DBE0-44CD-8CEA-EDE961FB09EC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C7A8B25-B4A5-49B9-9899-83DB189043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9616331-4430-4AE1-8560-3D1C3BACA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ACCE-5FD6-4563-AE03-0CCDED5D63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2076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2524C2-FD7A-4806-BCA7-699F3A3C4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00777E5-A97C-4F8A-92C6-0B4757D35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1A9CD-DBE0-44CD-8CEA-EDE961FB09EC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66A5E80-EE51-41AB-8D0D-21BBC4046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7D970CA-3153-4DC9-8B63-85E49A7ECF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ACCE-5FD6-4563-AE03-0CCDED5D63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5096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4CD7BBD-0527-43D6-AE55-F3C285E705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1A9CD-DBE0-44CD-8CEA-EDE961FB09EC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B97F2AF-53FF-4766-96C9-8FD1901EA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2737D66-8159-4141-9462-5F5D64275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ACCE-5FD6-4563-AE03-0CCDED5D63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7058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20D1CF-2591-4368-AF0F-31ACA01B7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686FE5C-BDFB-45D7-9310-FBA3070CCD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E483AE4-9D27-41C8-BA88-79997B9EFB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2571D15-DFC3-4DAD-A63D-46918E40E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1A9CD-DBE0-44CD-8CEA-EDE961FB09EC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AC04CC9-A486-414D-AF03-701033F546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484C6C9-7631-4F43-9EEA-51D05C842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ACCE-5FD6-4563-AE03-0CCDED5D63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0292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7E2F1A-3F30-4C06-91FB-E8A061057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84BEEA6-DDB7-4E87-A369-C2C5FF1D0D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836368E-89C3-43F3-9F8B-5D5FF53610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C51AFDA-50F3-4952-B46A-71F5429F80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1A9CD-DBE0-44CD-8CEA-EDE961FB09EC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F7B789A-014A-4EE4-8146-9D2E9CFD2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9DF0737-6D60-4F57-A533-1FA5B54EF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ACCE-5FD6-4563-AE03-0CCDED5D63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8942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CF1940-32EB-4580-B7CD-610F1D1FB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F5B8DFC-B85D-49F5-A22F-0477F13171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97DA983-FFC5-4A08-9860-3538DCFFBE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1A9CD-DBE0-44CD-8CEA-EDE961FB09EC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ADC5444-A8B5-4D7E-BB43-B333C4BBC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4B78AF0-A542-41D7-870A-9A84B70CD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ACCE-5FD6-4563-AE03-0CCDED5D63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0216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5868082F-149B-4351-A9D0-50774C1B96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919A61D-A7CD-417C-96D3-8117552C72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9E585D1-BD0E-49C7-A41D-CF38F0FD6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1A9CD-DBE0-44CD-8CEA-EDE961FB09EC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3C6A738-06BF-4FE5-AA8B-5F587B881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C6E86EC-72F2-4369-A649-A5388941C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ACCE-5FD6-4563-AE03-0CCDED5D63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9527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AE3FD4-CCAB-4B51-B783-DD086713D1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F927FBC-E1F4-479A-86A7-6DB06001EA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DD96FF6-8C62-42B9-99A4-23C7128D4D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B1A9CD-DBE0-44CD-8CEA-EDE961FB09EC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CD7C53C-AEED-480A-B98B-5B58326CCA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CB34E52-4209-47F4-A75B-C00289D5BD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9BACCE-5FD6-4563-AE03-0CCDED5D63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9298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.emf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3.png"/><Relationship Id="rId9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3-01.jpg">
            <a:extLst>
              <a:ext uri="{FF2B5EF4-FFF2-40B4-BE49-F238E27FC236}">
                <a16:creationId xmlns:a16="http://schemas.microsoft.com/office/drawing/2014/main" id="{298A293E-25BC-439D-B7F5-9B6C9F3CEFA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85"/>
            <a:ext cx="9144000" cy="6846430"/>
          </a:xfrm>
          <a:prstGeom prst="rect">
            <a:avLst/>
          </a:prstGeom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C31C6745-806B-4F98-AC96-1F44B9DA81B8}"/>
              </a:ext>
            </a:extLst>
          </p:cNvPr>
          <p:cNvSpPr txBox="1">
            <a:spLocks/>
          </p:cNvSpPr>
          <p:nvPr/>
        </p:nvSpPr>
        <p:spPr>
          <a:xfrm>
            <a:off x="1123320" y="3343858"/>
            <a:ext cx="6897359" cy="131958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smtClean="0">
                <a:solidFill>
                  <a:srgbClr val="EC1B30"/>
                </a:solidFill>
              </a:rPr>
              <a:t>ЧАЙНАЯ КОЛЛЕКЦИЯ</a:t>
            </a:r>
          </a:p>
          <a:p>
            <a:pPr algn="ctr"/>
            <a:r>
              <a:rPr lang="ru-RU" b="1" smtClean="0">
                <a:solidFill>
                  <a:srgbClr val="EC1B30"/>
                </a:solidFill>
              </a:rPr>
              <a:t> </a:t>
            </a:r>
            <a:r>
              <a:rPr lang="ru-RU" b="1" dirty="0" smtClean="0">
                <a:solidFill>
                  <a:srgbClr val="EC1B30"/>
                </a:solidFill>
              </a:rPr>
              <a:t>«</a:t>
            </a:r>
            <a:r>
              <a:rPr lang="en-US" b="1" dirty="0" smtClean="0">
                <a:solidFill>
                  <a:srgbClr val="EC1B30"/>
                </a:solidFill>
              </a:rPr>
              <a:t>ART TEA</a:t>
            </a:r>
            <a:r>
              <a:rPr lang="ru-RU" b="1" dirty="0" smtClean="0">
                <a:solidFill>
                  <a:srgbClr val="EC1B30"/>
                </a:solidFill>
              </a:rPr>
              <a:t>»</a:t>
            </a:r>
            <a:endParaRPr lang="en-US" b="1" dirty="0">
              <a:solidFill>
                <a:srgbClr val="EC1B3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26871" y="4815496"/>
            <a:ext cx="3690256" cy="891340"/>
          </a:xfrm>
        </p:spPr>
        <p:txBody>
          <a:bodyPr>
            <a:noAutofit/>
          </a:bodyPr>
          <a:lstStyle/>
          <a:p>
            <a:pPr>
              <a:lnSpc>
                <a:spcPct val="70000"/>
              </a:lnSpc>
            </a:pPr>
            <a:r>
              <a:rPr lang="ru-RU" dirty="0" err="1"/>
              <a:t>Продакт</a:t>
            </a:r>
            <a:r>
              <a:rPr lang="ru-RU" dirty="0"/>
              <a:t>-менеджер </a:t>
            </a:r>
            <a:r>
              <a:rPr lang="ru-RU" dirty="0" err="1"/>
              <a:t>Артлайф</a:t>
            </a:r>
            <a:endParaRPr lang="ru-RU" dirty="0"/>
          </a:p>
          <a:p>
            <a:pPr>
              <a:lnSpc>
                <a:spcPct val="70000"/>
              </a:lnSpc>
            </a:pPr>
            <a:r>
              <a:rPr lang="ru-RU" sz="2000" b="1" dirty="0" smtClean="0"/>
              <a:t>Верхотурова Алёна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5596454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68DA9F58-017F-4821-9CE7-F230D4C5D472}"/>
              </a:ext>
            </a:extLst>
          </p:cNvPr>
          <p:cNvGrpSpPr/>
          <p:nvPr/>
        </p:nvGrpSpPr>
        <p:grpSpPr>
          <a:xfrm>
            <a:off x="-12452" y="-57150"/>
            <a:ext cx="9145018" cy="6858000"/>
            <a:chOff x="-12452" y="0"/>
            <a:chExt cx="9145018" cy="6858000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7A46279B-C9BB-481F-A122-F9999ABBE673}"/>
                </a:ext>
              </a:extLst>
            </p:cNvPr>
            <p:cNvSpPr/>
            <p:nvPr/>
          </p:nvSpPr>
          <p:spPr>
            <a:xfrm>
              <a:off x="-12452" y="0"/>
              <a:ext cx="2496220" cy="6858000"/>
            </a:xfrm>
            <a:prstGeom prst="rect">
              <a:avLst/>
            </a:prstGeom>
            <a:solidFill>
              <a:srgbClr val="ED1B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376F3923-7E37-492F-8D99-B4AA7B7EB4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/>
            <a:srcRect l="9958" r="5731" b="30021"/>
            <a:stretch/>
          </p:blipFill>
          <p:spPr>
            <a:xfrm>
              <a:off x="-12451" y="3401616"/>
              <a:ext cx="9145017" cy="3456384"/>
            </a:xfrm>
            <a:prstGeom prst="rect">
              <a:avLst/>
            </a:prstGeom>
          </p:spPr>
        </p:pic>
        <p:pic>
          <p:nvPicPr>
            <p:cNvPr id="8" name="Рисунок 7" descr="log 21 2.png">
              <a:extLst>
                <a:ext uri="{FF2B5EF4-FFF2-40B4-BE49-F238E27FC236}">
                  <a16:creationId xmlns:a16="http://schemas.microsoft.com/office/drawing/2014/main" id="{F969918E-CCE4-4621-9F09-1F87A3E32DC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5850" y="474619"/>
              <a:ext cx="1213988" cy="1359622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80655" y="570585"/>
            <a:ext cx="5519375" cy="1015328"/>
          </a:xfrm>
        </p:spPr>
        <p:txBody>
          <a:bodyPr anchor="t">
            <a:noAutofit/>
          </a:bodyPr>
          <a:lstStyle/>
          <a:p>
            <a:r>
              <a:rPr lang="ru-RU" sz="3200" b="1" dirty="0" smtClean="0">
                <a:solidFill>
                  <a:srgbClr val="EC1B30"/>
                </a:solidFill>
                <a:ea typeface="Tahoma" pitchFamily="34" charset="0"/>
                <a:cs typeface="Tahoma" pitchFamily="34" charset="0"/>
              </a:rPr>
              <a:t>ОБНОВЛЕНИЕ СОСТАВОВ И РЕДИЗАЙН УПАКОВКИ</a:t>
            </a:r>
            <a:endParaRPr lang="en-US" sz="3200" b="1" dirty="0">
              <a:solidFill>
                <a:srgbClr val="EC1B30"/>
              </a:solidFill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51380" y="4070944"/>
            <a:ext cx="591357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Скоро в продаже </a:t>
            </a:r>
            <a:r>
              <a:rPr lang="ru-RU" dirty="0" smtClean="0"/>
              <a:t>появятся </a:t>
            </a:r>
          </a:p>
          <a:p>
            <a:endParaRPr lang="ru-RU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/>
              <a:t>Чай Вьетнамский букет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ru-RU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/>
              <a:t>Чай </a:t>
            </a:r>
            <a:r>
              <a:rPr lang="ru-RU" dirty="0"/>
              <a:t>А</a:t>
            </a:r>
            <a:r>
              <a:rPr lang="ru-RU" dirty="0" smtClean="0"/>
              <a:t>роматный </a:t>
            </a:r>
            <a:r>
              <a:rPr lang="ru-RU" dirty="0"/>
              <a:t>кенийский с </a:t>
            </a:r>
            <a:r>
              <a:rPr lang="ru-RU" dirty="0" smtClean="0"/>
              <a:t>чабрецом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ru-RU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/>
              <a:t>Чай </a:t>
            </a:r>
            <a:r>
              <a:rPr lang="ru-RU" dirty="0"/>
              <a:t>К</a:t>
            </a:r>
            <a:r>
              <a:rPr lang="ru-RU" dirty="0" smtClean="0"/>
              <a:t>расный </a:t>
            </a:r>
            <a:r>
              <a:rPr lang="ru-RU" dirty="0" err="1"/>
              <a:t>ройбуш</a:t>
            </a:r>
            <a:r>
              <a:rPr lang="ru-RU" dirty="0"/>
              <a:t> с липой и </a:t>
            </a:r>
            <a:r>
              <a:rPr lang="ru-RU" dirty="0" smtClean="0"/>
              <a:t>мелиссой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6912" y="1661262"/>
            <a:ext cx="5602716" cy="1857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2532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68DA9F58-017F-4821-9CE7-F230D4C5D472}"/>
              </a:ext>
            </a:extLst>
          </p:cNvPr>
          <p:cNvGrpSpPr/>
          <p:nvPr/>
        </p:nvGrpSpPr>
        <p:grpSpPr>
          <a:xfrm>
            <a:off x="-12452" y="0"/>
            <a:ext cx="9145018" cy="6858000"/>
            <a:chOff x="-12452" y="0"/>
            <a:chExt cx="9145018" cy="6858000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7A46279B-C9BB-481F-A122-F9999ABBE673}"/>
                </a:ext>
              </a:extLst>
            </p:cNvPr>
            <p:cNvSpPr/>
            <p:nvPr/>
          </p:nvSpPr>
          <p:spPr>
            <a:xfrm>
              <a:off x="-12452" y="0"/>
              <a:ext cx="2496220" cy="6858000"/>
            </a:xfrm>
            <a:prstGeom prst="rect">
              <a:avLst/>
            </a:prstGeom>
            <a:solidFill>
              <a:srgbClr val="ED1B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376F3923-7E37-492F-8D99-B4AA7B7EB4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/>
            <a:srcRect l="9958" r="5731" b="30021"/>
            <a:stretch/>
          </p:blipFill>
          <p:spPr>
            <a:xfrm>
              <a:off x="-12451" y="3401616"/>
              <a:ext cx="9145017" cy="3456384"/>
            </a:xfrm>
            <a:prstGeom prst="rect">
              <a:avLst/>
            </a:prstGeom>
          </p:spPr>
        </p:pic>
        <p:pic>
          <p:nvPicPr>
            <p:cNvPr id="8" name="Рисунок 7" descr="log 21 2.png">
              <a:extLst>
                <a:ext uri="{FF2B5EF4-FFF2-40B4-BE49-F238E27FC236}">
                  <a16:creationId xmlns:a16="http://schemas.microsoft.com/office/drawing/2014/main" id="{F969918E-CCE4-4621-9F09-1F87A3E32DC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5850" y="474619"/>
              <a:ext cx="1213988" cy="1359622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80655" y="570585"/>
            <a:ext cx="5519375" cy="1364896"/>
          </a:xfrm>
        </p:spPr>
        <p:txBody>
          <a:bodyPr anchor="t">
            <a:noAutofit/>
          </a:bodyPr>
          <a:lstStyle/>
          <a:p>
            <a:r>
              <a:rPr lang="ru-RU" sz="3200" b="1" dirty="0" smtClean="0">
                <a:solidFill>
                  <a:srgbClr val="EC1B30"/>
                </a:solidFill>
                <a:ea typeface="Tahoma" pitchFamily="34" charset="0"/>
                <a:cs typeface="Tahoma" pitchFamily="34" charset="0"/>
              </a:rPr>
              <a:t>НЕМНОГО ИСТОРИИ</a:t>
            </a:r>
            <a:endParaRPr lang="en-US" sz="3200" b="1" dirty="0">
              <a:solidFill>
                <a:srgbClr val="EC1B30"/>
              </a:solidFill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93517" y="2484513"/>
            <a:ext cx="58293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Вьетнамский зеленый чай</a:t>
            </a:r>
            <a:r>
              <a:rPr lang="ru-RU" dirty="0" smtClean="0"/>
              <a:t> </a:t>
            </a:r>
            <a:r>
              <a:rPr lang="ru-RU" b="1" dirty="0" smtClean="0"/>
              <a:t>начали выращивать около 770-го года до нашей эры</a:t>
            </a:r>
            <a:r>
              <a:rPr lang="ru-RU" dirty="0" smtClean="0"/>
              <a:t>. Он является неотъемлемой частью культуры Вьетнама. Именно этот сорт предпочитают другим сортам чая коренные </a:t>
            </a:r>
            <a:r>
              <a:rPr lang="ru-RU" dirty="0" smtClean="0"/>
              <a:t>жители, страны, где средняя </a:t>
            </a:r>
            <a:r>
              <a:rPr lang="ru-RU" dirty="0"/>
              <a:t>продолжительность жизни </a:t>
            </a:r>
            <a:r>
              <a:rPr lang="ru-RU" dirty="0" smtClean="0"/>
              <a:t>мужчин более 70 лет, женщин </a:t>
            </a:r>
            <a:r>
              <a:rPr lang="ru-RU" dirty="0" smtClean="0"/>
              <a:t>— </a:t>
            </a:r>
            <a:r>
              <a:rPr lang="ru-RU" dirty="0" smtClean="0"/>
              <a:t>около 80</a:t>
            </a:r>
            <a:r>
              <a:rPr lang="ru-RU" dirty="0"/>
              <a:t>. Высокое содержание витаминов и минералов, выраженное антиоксидантное действие определяет широкий спектр свойств и </a:t>
            </a:r>
            <a:r>
              <a:rPr lang="ru-RU" dirty="0" smtClean="0"/>
              <a:t>эффектов. </a:t>
            </a:r>
            <a:r>
              <a:rPr lang="ru-RU" b="1" dirty="0" smtClean="0"/>
              <a:t>Обладает</a:t>
            </a:r>
            <a:r>
              <a:rPr lang="ru-RU" dirty="0" smtClean="0"/>
              <a:t> </a:t>
            </a:r>
            <a:r>
              <a:rPr lang="ru-RU" dirty="0"/>
              <a:t>противовирусным, противомикробным, противовоспалительным, </a:t>
            </a:r>
            <a:r>
              <a:rPr lang="ru-RU" dirty="0" err="1"/>
              <a:t>детоксикационным</a:t>
            </a:r>
            <a:r>
              <a:rPr lang="ru-RU" dirty="0"/>
              <a:t> действием, укрепляет иммунитет, улучшает работу щитовидной железы, нервной системы, а также способствует снижению массы тела за счет ускорения обмена веществ и более быстрого насыщения в случае употребления перед приемом </a:t>
            </a:r>
            <a:r>
              <a:rPr lang="ru-RU" dirty="0" smtClean="0"/>
              <a:t>пищи.</a:t>
            </a:r>
            <a:endParaRPr lang="ru-RU" dirty="0"/>
          </a:p>
          <a:p>
            <a:r>
              <a:rPr lang="ru-RU" dirty="0" smtClean="0"/>
              <a:t> 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4525" y="710578"/>
            <a:ext cx="2298292" cy="163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127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68DA9F58-017F-4821-9CE7-F230D4C5D472}"/>
              </a:ext>
            </a:extLst>
          </p:cNvPr>
          <p:cNvGrpSpPr/>
          <p:nvPr/>
        </p:nvGrpSpPr>
        <p:grpSpPr>
          <a:xfrm>
            <a:off x="-12452" y="-57150"/>
            <a:ext cx="9145018" cy="6858000"/>
            <a:chOff x="-12452" y="0"/>
            <a:chExt cx="9145018" cy="6858000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7A46279B-C9BB-481F-A122-F9999ABBE673}"/>
                </a:ext>
              </a:extLst>
            </p:cNvPr>
            <p:cNvSpPr/>
            <p:nvPr/>
          </p:nvSpPr>
          <p:spPr>
            <a:xfrm>
              <a:off x="-12452" y="0"/>
              <a:ext cx="2496220" cy="6858000"/>
            </a:xfrm>
            <a:prstGeom prst="rect">
              <a:avLst/>
            </a:prstGeom>
            <a:solidFill>
              <a:srgbClr val="ED1B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376F3923-7E37-492F-8D99-B4AA7B7EB4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/>
            <a:srcRect l="9958" r="5731" b="30021"/>
            <a:stretch/>
          </p:blipFill>
          <p:spPr>
            <a:xfrm>
              <a:off x="-12451" y="3401616"/>
              <a:ext cx="9145017" cy="3456384"/>
            </a:xfrm>
            <a:prstGeom prst="rect">
              <a:avLst/>
            </a:prstGeom>
          </p:spPr>
        </p:pic>
        <p:pic>
          <p:nvPicPr>
            <p:cNvPr id="8" name="Рисунок 7" descr="log 21 2.png">
              <a:extLst>
                <a:ext uri="{FF2B5EF4-FFF2-40B4-BE49-F238E27FC236}">
                  <a16:creationId xmlns:a16="http://schemas.microsoft.com/office/drawing/2014/main" id="{F969918E-CCE4-4621-9F09-1F87A3E32DC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5850" y="474619"/>
              <a:ext cx="1213988" cy="1359622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80655" y="570585"/>
            <a:ext cx="5519375" cy="1015328"/>
          </a:xfrm>
        </p:spPr>
        <p:txBody>
          <a:bodyPr anchor="t">
            <a:noAutofit/>
          </a:bodyPr>
          <a:lstStyle/>
          <a:p>
            <a:r>
              <a:rPr lang="ru-RU" sz="3200" b="1" dirty="0" smtClean="0">
                <a:solidFill>
                  <a:srgbClr val="EC1B30"/>
                </a:solidFill>
                <a:ea typeface="Tahoma" pitchFamily="34" charset="0"/>
                <a:cs typeface="Tahoma" pitchFamily="34" charset="0"/>
              </a:rPr>
              <a:t>СОСТАВ ВЬЕТНАМСКОГО БУКЕТА</a:t>
            </a:r>
            <a:endParaRPr lang="en-US" sz="3200" b="1" dirty="0">
              <a:solidFill>
                <a:srgbClr val="EC1B30"/>
              </a:solidFill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9924400"/>
              </p:ext>
            </p:extLst>
          </p:nvPr>
        </p:nvGraphicFramePr>
        <p:xfrm>
          <a:off x="2680655" y="1846858"/>
          <a:ext cx="6334758" cy="340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5336">
                  <a:extLst>
                    <a:ext uri="{9D8B030D-6E8A-4147-A177-3AD203B41FA5}">
                      <a16:colId xmlns:a16="http://schemas.microsoft.com/office/drawing/2014/main" val="1342751337"/>
                    </a:ext>
                  </a:extLst>
                </a:gridCol>
                <a:gridCol w="2626184">
                  <a:extLst>
                    <a:ext uri="{9D8B030D-6E8A-4147-A177-3AD203B41FA5}">
                      <a16:colId xmlns:a16="http://schemas.microsoft.com/office/drawing/2014/main" val="837919655"/>
                    </a:ext>
                  </a:extLst>
                </a:gridCol>
                <a:gridCol w="1459549">
                  <a:extLst>
                    <a:ext uri="{9D8B030D-6E8A-4147-A177-3AD203B41FA5}">
                      <a16:colId xmlns:a16="http://schemas.microsoft.com/office/drawing/2014/main" val="187470165"/>
                    </a:ext>
                  </a:extLst>
                </a:gridCol>
                <a:gridCol w="1583689">
                  <a:extLst>
                    <a:ext uri="{9D8B030D-6E8A-4147-A177-3AD203B41FA5}">
                      <a16:colId xmlns:a16="http://schemas.microsoft.com/office/drawing/2014/main" val="17673076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№ п/п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A7A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Наименование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A7A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Количество, г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A7A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Содержание, мг в разовой дозе 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A7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17129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Вьетнамский зеленый чай 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74,25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1485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41903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Имбирь корень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661452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Анис семя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47001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Цедра лимона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622668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Корица палочки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4,5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90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97072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Апельсина эфирное масло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1,25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95145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2666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68DA9F58-017F-4821-9CE7-F230D4C5D472}"/>
              </a:ext>
            </a:extLst>
          </p:cNvPr>
          <p:cNvGrpSpPr/>
          <p:nvPr/>
        </p:nvGrpSpPr>
        <p:grpSpPr>
          <a:xfrm>
            <a:off x="-12452" y="57150"/>
            <a:ext cx="9145018" cy="6800850"/>
            <a:chOff x="-12452" y="0"/>
            <a:chExt cx="9145018" cy="6858000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7A46279B-C9BB-481F-A122-F9999ABBE673}"/>
                </a:ext>
              </a:extLst>
            </p:cNvPr>
            <p:cNvSpPr/>
            <p:nvPr/>
          </p:nvSpPr>
          <p:spPr>
            <a:xfrm>
              <a:off x="-12452" y="0"/>
              <a:ext cx="2496220" cy="6858000"/>
            </a:xfrm>
            <a:prstGeom prst="rect">
              <a:avLst/>
            </a:prstGeom>
            <a:solidFill>
              <a:srgbClr val="ED1B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376F3923-7E37-492F-8D99-B4AA7B7EB4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/>
            <a:srcRect l="9958" r="5731" b="30021"/>
            <a:stretch/>
          </p:blipFill>
          <p:spPr>
            <a:xfrm>
              <a:off x="-12451" y="3401616"/>
              <a:ext cx="9145017" cy="3456384"/>
            </a:xfrm>
            <a:prstGeom prst="rect">
              <a:avLst/>
            </a:prstGeom>
          </p:spPr>
        </p:pic>
        <p:pic>
          <p:nvPicPr>
            <p:cNvPr id="8" name="Рисунок 7" descr="log 21 2.png">
              <a:extLst>
                <a:ext uri="{FF2B5EF4-FFF2-40B4-BE49-F238E27FC236}">
                  <a16:creationId xmlns:a16="http://schemas.microsoft.com/office/drawing/2014/main" id="{F969918E-CCE4-4621-9F09-1F87A3E32DC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5850" y="474619"/>
              <a:ext cx="1213988" cy="1359622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80655" y="570585"/>
            <a:ext cx="5519375" cy="1015328"/>
          </a:xfrm>
        </p:spPr>
        <p:txBody>
          <a:bodyPr anchor="t">
            <a:noAutofit/>
          </a:bodyPr>
          <a:lstStyle/>
          <a:p>
            <a:r>
              <a:rPr lang="ru-RU" sz="3200" b="1" dirty="0" smtClean="0">
                <a:solidFill>
                  <a:srgbClr val="EC1B30"/>
                </a:solidFill>
                <a:ea typeface="Tahoma" pitchFamily="34" charset="0"/>
                <a:cs typeface="Tahoma" pitchFamily="34" charset="0"/>
              </a:rPr>
              <a:t>ЧАЙ ВЬЕТНАМСКИЙ БУКЕТ</a:t>
            </a:r>
            <a:endParaRPr lang="en-US" sz="3200" b="1" dirty="0">
              <a:solidFill>
                <a:srgbClr val="EC1B30"/>
              </a:solidFill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786360" y="1768204"/>
            <a:ext cx="604361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Оригинальная композиция из </a:t>
            </a:r>
            <a:r>
              <a:rPr lang="ru-RU" b="1" dirty="0"/>
              <a:t>зеленого вьетнамского чая</a:t>
            </a:r>
            <a:r>
              <a:rPr lang="ru-RU" dirty="0"/>
              <a:t> и бодрящих, </a:t>
            </a:r>
            <a:r>
              <a:rPr lang="ru-RU" b="1" dirty="0"/>
              <a:t>согревающих специй</a:t>
            </a:r>
            <a:r>
              <a:rPr lang="ru-RU" dirty="0"/>
              <a:t>. Приятный чуть терпкий вкус зеленого чая оттеняют цитрусовые ноты цедры апельсина и пряная острота имбиря, что придает глубину и неповторимое звучание чайному букету. </a:t>
            </a:r>
            <a:r>
              <a:rPr lang="ru-RU" b="1" dirty="0"/>
              <a:t>Имбирь</a:t>
            </a:r>
            <a:r>
              <a:rPr lang="ru-RU" dirty="0"/>
              <a:t>, благодаря высокому содержанию магния, ускоряет выведение токсинов из организма и улучшает состояние нервной системы. </a:t>
            </a:r>
            <a:r>
              <a:rPr lang="ru-RU" b="1" dirty="0"/>
              <a:t>Корица</a:t>
            </a:r>
            <a:r>
              <a:rPr lang="ru-RU" dirty="0"/>
              <a:t> повышает общий жизненный тонус, укрепляет иммунитет и улучшает пищеварение. </a:t>
            </a:r>
            <a:r>
              <a:rPr lang="ru-RU" b="1" dirty="0"/>
              <a:t>Лимон</a:t>
            </a:r>
            <a:r>
              <a:rPr lang="ru-RU" dirty="0"/>
              <a:t> является природным источником витамина С, содержит железо, цинк, калий, кальций и др. минералы. Всем известны его целебные свойства. </a:t>
            </a:r>
            <a:r>
              <a:rPr lang="ru-RU" b="1" dirty="0" smtClean="0"/>
              <a:t>Семена </a:t>
            </a:r>
            <a:r>
              <a:rPr lang="ru-RU" b="1" dirty="0"/>
              <a:t>аниса </a:t>
            </a:r>
            <a:r>
              <a:rPr lang="ru-RU" dirty="0"/>
              <a:t>благоприятно </a:t>
            </a:r>
            <a:r>
              <a:rPr lang="ru-RU" dirty="0" smtClean="0"/>
              <a:t>влияют </a:t>
            </a:r>
            <a:r>
              <a:rPr lang="ru-RU" dirty="0"/>
              <a:t>на работу ЖКТ, а также мягко </a:t>
            </a:r>
            <a:r>
              <a:rPr lang="ru-RU" dirty="0" smtClean="0"/>
              <a:t>успокаивают </a:t>
            </a:r>
            <a:r>
              <a:rPr lang="ru-RU" dirty="0" smtClean="0"/>
              <a:t>кашель.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16786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67A8BD70-E472-4B4D-8CB1-1FF777383134}"/>
              </a:ext>
            </a:extLst>
          </p:cNvPr>
          <p:cNvGrpSpPr/>
          <p:nvPr/>
        </p:nvGrpSpPr>
        <p:grpSpPr>
          <a:xfrm>
            <a:off x="-12452" y="0"/>
            <a:ext cx="9145018" cy="6858000"/>
            <a:chOff x="-12452" y="0"/>
            <a:chExt cx="9145018" cy="6858000"/>
          </a:xfrm>
        </p:grpSpPr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id="{E563E7E9-792B-49EF-A20C-36A7CBBA2393}"/>
                </a:ext>
              </a:extLst>
            </p:cNvPr>
            <p:cNvSpPr/>
            <p:nvPr/>
          </p:nvSpPr>
          <p:spPr>
            <a:xfrm>
              <a:off x="-12452" y="0"/>
              <a:ext cx="2496220" cy="6858000"/>
            </a:xfrm>
            <a:prstGeom prst="rect">
              <a:avLst/>
            </a:prstGeom>
            <a:solidFill>
              <a:srgbClr val="ED1B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E94E2FF3-D71A-49BC-9E02-7AF8584A40F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/>
            <a:srcRect l="9958" r="5731" b="30021"/>
            <a:stretch/>
          </p:blipFill>
          <p:spPr>
            <a:xfrm>
              <a:off x="-12451" y="3401616"/>
              <a:ext cx="9145017" cy="3456384"/>
            </a:xfrm>
            <a:prstGeom prst="rect">
              <a:avLst/>
            </a:prstGeom>
          </p:spPr>
        </p:pic>
        <p:pic>
          <p:nvPicPr>
            <p:cNvPr id="10" name="Рисунок 9" descr="log 21 2.png">
              <a:extLst>
                <a:ext uri="{FF2B5EF4-FFF2-40B4-BE49-F238E27FC236}">
                  <a16:creationId xmlns:a16="http://schemas.microsoft.com/office/drawing/2014/main" id="{969C6FA6-7206-4B8D-A506-30C5D52F1DF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5850" y="474619"/>
              <a:ext cx="1213988" cy="1359622"/>
            </a:xfrm>
            <a:prstGeom prst="rect">
              <a:avLst/>
            </a:prstGeom>
          </p:spPr>
        </p:pic>
      </p:grpSp>
      <p:pic>
        <p:nvPicPr>
          <p:cNvPr id="19" name="Рисунок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9125" y="2887926"/>
            <a:ext cx="1712426" cy="138311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2837" y="1139344"/>
            <a:ext cx="1979654" cy="1068159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2371" y="4987378"/>
            <a:ext cx="2043535" cy="1143630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77451" y="491579"/>
            <a:ext cx="1835851" cy="155155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41906" y="634153"/>
            <a:ext cx="1700931" cy="798645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84760" y="5261295"/>
            <a:ext cx="1696579" cy="1226991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51" b="41041"/>
          <a:stretch/>
        </p:blipFill>
        <p:spPr>
          <a:xfrm>
            <a:off x="2360661" y="2006705"/>
            <a:ext cx="5007523" cy="3123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4200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816A599E-8D54-4138-B83F-CC2F849B2577}"/>
              </a:ext>
            </a:extLst>
          </p:cNvPr>
          <p:cNvGrpSpPr/>
          <p:nvPr/>
        </p:nvGrpSpPr>
        <p:grpSpPr>
          <a:xfrm>
            <a:off x="-1018" y="0"/>
            <a:ext cx="9145018" cy="6858000"/>
            <a:chOff x="-12452" y="0"/>
            <a:chExt cx="9145018" cy="6858000"/>
          </a:xfrm>
        </p:grpSpPr>
        <p:grpSp>
          <p:nvGrpSpPr>
            <p:cNvPr id="6" name="Группа 5">
              <a:extLst>
                <a:ext uri="{FF2B5EF4-FFF2-40B4-BE49-F238E27FC236}">
                  <a16:creationId xmlns:a16="http://schemas.microsoft.com/office/drawing/2014/main" id="{8B29D78F-26CE-4A47-802C-66ECFE452473}"/>
                </a:ext>
              </a:extLst>
            </p:cNvPr>
            <p:cNvGrpSpPr/>
            <p:nvPr/>
          </p:nvGrpSpPr>
          <p:grpSpPr>
            <a:xfrm>
              <a:off x="-12452" y="0"/>
              <a:ext cx="9145018" cy="6858000"/>
              <a:chOff x="-12452" y="0"/>
              <a:chExt cx="9145018" cy="6858000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23ED2C3C-55C9-4696-BBBB-70214B816E0C}"/>
                  </a:ext>
                </a:extLst>
              </p:cNvPr>
              <p:cNvSpPr/>
              <p:nvPr/>
            </p:nvSpPr>
            <p:spPr>
              <a:xfrm>
                <a:off x="-12452" y="0"/>
                <a:ext cx="2496220" cy="6858000"/>
              </a:xfrm>
              <a:prstGeom prst="rect">
                <a:avLst/>
              </a:prstGeom>
              <a:solidFill>
                <a:srgbClr val="00B2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9" name="Рисунок 8">
                <a:extLst>
                  <a:ext uri="{FF2B5EF4-FFF2-40B4-BE49-F238E27FC236}">
                    <a16:creationId xmlns:a16="http://schemas.microsoft.com/office/drawing/2014/main" id="{98787DEE-1FEC-4A55-9F91-E27851852E3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/>
              <a:srcRect l="9958" r="5731" b="30021"/>
              <a:stretch/>
            </p:blipFill>
            <p:spPr>
              <a:xfrm>
                <a:off x="-12451" y="3401616"/>
                <a:ext cx="9145017" cy="3456384"/>
              </a:xfrm>
              <a:prstGeom prst="rect">
                <a:avLst/>
              </a:prstGeom>
            </p:spPr>
          </p:pic>
        </p:grpSp>
        <p:pic>
          <p:nvPicPr>
            <p:cNvPr id="7" name="Рисунок 6" descr="log 21 2.png">
              <a:extLst>
                <a:ext uri="{FF2B5EF4-FFF2-40B4-BE49-F238E27FC236}">
                  <a16:creationId xmlns:a16="http://schemas.microsoft.com/office/drawing/2014/main" id="{64852588-CBF2-4A90-B613-6A7BF454C70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35850" y="474619"/>
              <a:ext cx="1213988" cy="1359622"/>
            </a:xfrm>
            <a:prstGeom prst="rect">
              <a:avLst/>
            </a:prstGeom>
          </p:spPr>
        </p:pic>
      </p:grpSp>
      <p:sp>
        <p:nvSpPr>
          <p:cNvPr id="11" name="Объект 2">
            <a:extLst>
              <a:ext uri="{FF2B5EF4-FFF2-40B4-BE49-F238E27FC236}">
                <a16:creationId xmlns:a16="http://schemas.microsoft.com/office/drawing/2014/main" id="{E17FA7FC-E931-45F8-8CCD-0DEB5F7306A7}"/>
              </a:ext>
            </a:extLst>
          </p:cNvPr>
          <p:cNvSpPr txBox="1">
            <a:spLocks/>
          </p:cNvSpPr>
          <p:nvPr/>
        </p:nvSpPr>
        <p:spPr>
          <a:xfrm>
            <a:off x="2663980" y="434888"/>
            <a:ext cx="5837083" cy="6341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3200" dirty="0" smtClean="0">
                <a:solidFill>
                  <a:srgbClr val="EC1B3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НЕМНОГО ИСТОРИИ</a:t>
            </a:r>
            <a:endParaRPr lang="ru-RU" sz="3200" dirty="0">
              <a:solidFill>
                <a:srgbClr val="EC1B30"/>
              </a:solidFill>
              <a:latin typeface="+mj-lt"/>
            </a:endParaRPr>
          </a:p>
        </p:txBody>
      </p:sp>
      <p:sp>
        <p:nvSpPr>
          <p:cNvPr id="13" name="Объект 12"/>
          <p:cNvSpPr>
            <a:spLocks noGrp="1"/>
          </p:cNvSpPr>
          <p:nvPr>
            <p:ph idx="1"/>
          </p:nvPr>
        </p:nvSpPr>
        <p:spPr>
          <a:xfrm>
            <a:off x="2663980" y="2545406"/>
            <a:ext cx="6101699" cy="40697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 smtClean="0"/>
              <a:t>В начале </a:t>
            </a:r>
            <a:r>
              <a:rPr lang="en-US" sz="1800" dirty="0"/>
              <a:t>XX </a:t>
            </a:r>
            <a:r>
              <a:rPr lang="ru-RU" sz="1800" dirty="0" smtClean="0"/>
              <a:t>века шотландец </a:t>
            </a:r>
            <a:r>
              <a:rPr lang="ru-RU" sz="1800" dirty="0"/>
              <a:t>Арнольд </a:t>
            </a:r>
            <a:r>
              <a:rPr lang="ru-RU" sz="1800" dirty="0" err="1"/>
              <a:t>Батлер</a:t>
            </a:r>
            <a:r>
              <a:rPr lang="ru-RU" sz="1800" dirty="0"/>
              <a:t> </a:t>
            </a:r>
            <a:r>
              <a:rPr lang="ru-RU" sz="1800" dirty="0" err="1" smtClean="0"/>
              <a:t>Макдоннелл</a:t>
            </a:r>
            <a:r>
              <a:rPr lang="ru-RU" sz="1800" dirty="0" smtClean="0"/>
              <a:t> купил участок </a:t>
            </a:r>
            <a:r>
              <a:rPr lang="ru-RU" sz="1800" dirty="0"/>
              <a:t>земли в </a:t>
            </a:r>
            <a:r>
              <a:rPr lang="ru-RU" sz="1800" dirty="0" smtClean="0"/>
              <a:t>Кении, </a:t>
            </a:r>
            <a:r>
              <a:rPr lang="ru-RU" sz="1800" dirty="0"/>
              <a:t>где занялся фермерством</a:t>
            </a:r>
            <a:r>
              <a:rPr lang="ru-RU" sz="1800" dirty="0" smtClean="0"/>
              <a:t>. На </a:t>
            </a:r>
            <a:r>
              <a:rPr lang="ru-RU" sz="1800" dirty="0"/>
              <a:t>протяжении десяти лет </a:t>
            </a:r>
            <a:r>
              <a:rPr lang="ru-RU" sz="1800" dirty="0" err="1"/>
              <a:t>Макдоннелл</a:t>
            </a:r>
            <a:r>
              <a:rPr lang="ru-RU" sz="1800" dirty="0"/>
              <a:t> экспериментировал с кофе, кукурузой, льном и терпел неудачу за неудачей. Чудо произошло </a:t>
            </a:r>
            <a:r>
              <a:rPr lang="ru-RU" sz="1800" b="1" dirty="0"/>
              <a:t>в 1918 </a:t>
            </a:r>
            <a:r>
              <a:rPr lang="ru-RU" sz="1800" b="1" dirty="0" smtClean="0"/>
              <a:t>г.</a:t>
            </a:r>
            <a:r>
              <a:rPr lang="ru-RU" sz="1800" dirty="0" smtClean="0"/>
              <a:t>, </a:t>
            </a:r>
            <a:r>
              <a:rPr lang="ru-RU" sz="1800" dirty="0"/>
              <a:t>когда друг привез ему в подарок из Индии саженцы </a:t>
            </a:r>
            <a:r>
              <a:rPr lang="ru-RU" sz="1800" dirty="0" smtClean="0"/>
              <a:t>чайного </a:t>
            </a:r>
            <a:r>
              <a:rPr lang="ru-RU" sz="1800" dirty="0"/>
              <a:t>кустарника. Фермер засадил растением чуть меньше гектара земли – и почти все кусты прижились! </a:t>
            </a:r>
            <a:r>
              <a:rPr lang="ru-RU" sz="1800" b="1" dirty="0" smtClean="0"/>
              <a:t>В </a:t>
            </a:r>
            <a:r>
              <a:rPr lang="ru-RU" sz="1800" b="1" dirty="0"/>
              <a:t>1926 </a:t>
            </a:r>
            <a:r>
              <a:rPr lang="ru-RU" sz="1800" b="1" dirty="0" smtClean="0"/>
              <a:t>г. </a:t>
            </a:r>
            <a:r>
              <a:rPr lang="ru-RU" sz="1800" dirty="0"/>
              <a:t>предприниматель построил первую в стране фабрику по переработке чайного листа и занялся его коммерческими поставками. </a:t>
            </a:r>
            <a:r>
              <a:rPr lang="ru-RU" sz="1800" dirty="0" smtClean="0"/>
              <a:t>Сегодня чай </a:t>
            </a:r>
            <a:r>
              <a:rPr lang="ru-RU" sz="1800" dirty="0"/>
              <a:t>из Африки </a:t>
            </a:r>
            <a:r>
              <a:rPr lang="ru-RU" sz="1800" dirty="0" smtClean="0"/>
              <a:t>высоко </a:t>
            </a:r>
            <a:r>
              <a:rPr lang="ru-RU" sz="1800" dirty="0"/>
              <a:t>цениться на </a:t>
            </a:r>
            <a:r>
              <a:rPr lang="ru-RU" sz="1800" dirty="0" smtClean="0"/>
              <a:t>рынке.</a:t>
            </a:r>
            <a:endParaRPr lang="ru-RU" sz="1800" dirty="0" smtClean="0"/>
          </a:p>
          <a:p>
            <a:pPr marL="0" indent="0">
              <a:buNone/>
            </a:pPr>
            <a:r>
              <a:rPr lang="ru-RU" sz="1800" b="1" dirty="0" smtClean="0"/>
              <a:t>Обладает</a:t>
            </a:r>
            <a:r>
              <a:rPr lang="ru-RU" sz="1800" dirty="0" smtClean="0"/>
              <a:t> выраженными антиоксидантными свойствами, за счет высокого содержания кофеина имеет бодрящий тонизирующий эффект, снижает повышенную кислотность желудочного сока и ускоряет липидный </a:t>
            </a:r>
            <a:r>
              <a:rPr lang="ru-RU" sz="1800" dirty="0" smtClean="0"/>
              <a:t>обмен.</a:t>
            </a:r>
            <a:endParaRPr lang="ru-RU" sz="1800" dirty="0" smtClean="0"/>
          </a:p>
          <a:p>
            <a:pPr marL="0" indent="0">
              <a:buNone/>
            </a:pPr>
            <a:endParaRPr lang="ru-RU" sz="18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29992" y="474619"/>
            <a:ext cx="2235687" cy="1676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8056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816A599E-8D54-4138-B83F-CC2F849B2577}"/>
              </a:ext>
            </a:extLst>
          </p:cNvPr>
          <p:cNvGrpSpPr/>
          <p:nvPr/>
        </p:nvGrpSpPr>
        <p:grpSpPr>
          <a:xfrm>
            <a:off x="-12452" y="0"/>
            <a:ext cx="9145018" cy="6858000"/>
            <a:chOff x="-12452" y="0"/>
            <a:chExt cx="9145018" cy="6858000"/>
          </a:xfrm>
        </p:grpSpPr>
        <p:grpSp>
          <p:nvGrpSpPr>
            <p:cNvPr id="6" name="Группа 5">
              <a:extLst>
                <a:ext uri="{FF2B5EF4-FFF2-40B4-BE49-F238E27FC236}">
                  <a16:creationId xmlns:a16="http://schemas.microsoft.com/office/drawing/2014/main" id="{8B29D78F-26CE-4A47-802C-66ECFE452473}"/>
                </a:ext>
              </a:extLst>
            </p:cNvPr>
            <p:cNvGrpSpPr/>
            <p:nvPr/>
          </p:nvGrpSpPr>
          <p:grpSpPr>
            <a:xfrm>
              <a:off x="-12452" y="0"/>
              <a:ext cx="9145018" cy="6858000"/>
              <a:chOff x="-12452" y="0"/>
              <a:chExt cx="9145018" cy="6858000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23ED2C3C-55C9-4696-BBBB-70214B816E0C}"/>
                  </a:ext>
                </a:extLst>
              </p:cNvPr>
              <p:cNvSpPr/>
              <p:nvPr/>
            </p:nvSpPr>
            <p:spPr>
              <a:xfrm>
                <a:off x="-12452" y="0"/>
                <a:ext cx="2496220" cy="6858000"/>
              </a:xfrm>
              <a:prstGeom prst="rect">
                <a:avLst/>
              </a:prstGeom>
              <a:solidFill>
                <a:srgbClr val="00B2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9" name="Рисунок 8">
                <a:extLst>
                  <a:ext uri="{FF2B5EF4-FFF2-40B4-BE49-F238E27FC236}">
                    <a16:creationId xmlns:a16="http://schemas.microsoft.com/office/drawing/2014/main" id="{98787DEE-1FEC-4A55-9F91-E27851852E3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/>
              <a:srcRect l="9958" r="5731" b="30021"/>
              <a:stretch/>
            </p:blipFill>
            <p:spPr>
              <a:xfrm>
                <a:off x="-12451" y="3401616"/>
                <a:ext cx="9145017" cy="3456384"/>
              </a:xfrm>
              <a:prstGeom prst="rect">
                <a:avLst/>
              </a:prstGeom>
            </p:spPr>
          </p:pic>
        </p:grpSp>
        <p:pic>
          <p:nvPicPr>
            <p:cNvPr id="7" name="Рисунок 6" descr="log 21 2.png">
              <a:extLst>
                <a:ext uri="{FF2B5EF4-FFF2-40B4-BE49-F238E27FC236}">
                  <a16:creationId xmlns:a16="http://schemas.microsoft.com/office/drawing/2014/main" id="{64852588-CBF2-4A90-B613-6A7BF454C70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35850" y="474619"/>
              <a:ext cx="1213988" cy="1359622"/>
            </a:xfrm>
            <a:prstGeom prst="rect">
              <a:avLst/>
            </a:prstGeom>
          </p:spPr>
        </p:pic>
      </p:grpSp>
      <p:sp>
        <p:nvSpPr>
          <p:cNvPr id="11" name="Объект 2">
            <a:extLst>
              <a:ext uri="{FF2B5EF4-FFF2-40B4-BE49-F238E27FC236}">
                <a16:creationId xmlns:a16="http://schemas.microsoft.com/office/drawing/2014/main" id="{E17FA7FC-E931-45F8-8CCD-0DEB5F7306A7}"/>
              </a:ext>
            </a:extLst>
          </p:cNvPr>
          <p:cNvSpPr txBox="1">
            <a:spLocks/>
          </p:cNvSpPr>
          <p:nvPr/>
        </p:nvSpPr>
        <p:spPr>
          <a:xfrm>
            <a:off x="2663980" y="434888"/>
            <a:ext cx="5837083" cy="6341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3200" dirty="0" smtClean="0">
                <a:solidFill>
                  <a:srgbClr val="EC1B30"/>
                </a:solidFill>
                <a:ea typeface="Tahoma" pitchFamily="34" charset="0"/>
                <a:cs typeface="Tahoma" pitchFamily="34" charset="0"/>
              </a:rPr>
              <a:t>СОСТАВ КОМПОЗИЦИИ</a:t>
            </a:r>
            <a:endParaRPr lang="ru-RU" sz="3200" dirty="0">
              <a:solidFill>
                <a:srgbClr val="EC1B30"/>
              </a:solidFill>
              <a:latin typeface="+mj-lt"/>
            </a:endParaRPr>
          </a:p>
        </p:txBody>
      </p:sp>
      <p:graphicFrame>
        <p:nvGraphicFramePr>
          <p:cNvPr id="12" name="Объект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6927790"/>
              </p:ext>
            </p:extLst>
          </p:nvPr>
        </p:nvGraphicFramePr>
        <p:xfrm>
          <a:off x="2663980" y="1955804"/>
          <a:ext cx="6208559" cy="3500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9283">
                  <a:extLst>
                    <a:ext uri="{9D8B030D-6E8A-4147-A177-3AD203B41FA5}">
                      <a16:colId xmlns:a16="http://schemas.microsoft.com/office/drawing/2014/main" val="2075383709"/>
                    </a:ext>
                  </a:extLst>
                </a:gridCol>
                <a:gridCol w="2557462">
                  <a:extLst>
                    <a:ext uri="{9D8B030D-6E8A-4147-A177-3AD203B41FA5}">
                      <a16:colId xmlns:a16="http://schemas.microsoft.com/office/drawing/2014/main" val="2787800414"/>
                    </a:ext>
                  </a:extLst>
                </a:gridCol>
                <a:gridCol w="1519674">
                  <a:extLst>
                    <a:ext uri="{9D8B030D-6E8A-4147-A177-3AD203B41FA5}">
                      <a16:colId xmlns:a16="http://schemas.microsoft.com/office/drawing/2014/main" val="1816813720"/>
                    </a:ext>
                  </a:extLst>
                </a:gridCol>
                <a:gridCol w="1552140">
                  <a:extLst>
                    <a:ext uri="{9D8B030D-6E8A-4147-A177-3AD203B41FA5}">
                      <a16:colId xmlns:a16="http://schemas.microsoft.com/office/drawing/2014/main" val="3928629622"/>
                    </a:ext>
                  </a:extLst>
                </a:gridCol>
              </a:tblGrid>
              <a:tr h="2962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№ п/п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A7A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Наименование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A7A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Количество, г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A7A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Содержание, мг в разовой дозе 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A7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3606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Кенийский черный чай 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75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1500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71269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Чабрец трава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7,5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979548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Брусника листа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40658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Крапива лист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657621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Малина ягода сушенная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100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89137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Ароматизатор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натуральный 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«С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экстрактом малины»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 2,5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109032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93331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816A599E-8D54-4138-B83F-CC2F849B2577}"/>
              </a:ext>
            </a:extLst>
          </p:cNvPr>
          <p:cNvGrpSpPr/>
          <p:nvPr/>
        </p:nvGrpSpPr>
        <p:grpSpPr>
          <a:xfrm>
            <a:off x="-1018" y="0"/>
            <a:ext cx="9145018" cy="6858000"/>
            <a:chOff x="-12452" y="0"/>
            <a:chExt cx="9145018" cy="6858000"/>
          </a:xfrm>
        </p:grpSpPr>
        <p:grpSp>
          <p:nvGrpSpPr>
            <p:cNvPr id="6" name="Группа 5">
              <a:extLst>
                <a:ext uri="{FF2B5EF4-FFF2-40B4-BE49-F238E27FC236}">
                  <a16:creationId xmlns:a16="http://schemas.microsoft.com/office/drawing/2014/main" id="{8B29D78F-26CE-4A47-802C-66ECFE452473}"/>
                </a:ext>
              </a:extLst>
            </p:cNvPr>
            <p:cNvGrpSpPr/>
            <p:nvPr/>
          </p:nvGrpSpPr>
          <p:grpSpPr>
            <a:xfrm>
              <a:off x="-12452" y="0"/>
              <a:ext cx="9145018" cy="6858000"/>
              <a:chOff x="-12452" y="0"/>
              <a:chExt cx="9145018" cy="6858000"/>
            </a:xfrm>
          </p:grpSpPr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23ED2C3C-55C9-4696-BBBB-70214B816E0C}"/>
                  </a:ext>
                </a:extLst>
              </p:cNvPr>
              <p:cNvSpPr/>
              <p:nvPr/>
            </p:nvSpPr>
            <p:spPr>
              <a:xfrm>
                <a:off x="-12452" y="0"/>
                <a:ext cx="2496220" cy="6858000"/>
              </a:xfrm>
              <a:prstGeom prst="rect">
                <a:avLst/>
              </a:prstGeom>
              <a:solidFill>
                <a:srgbClr val="00B2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9" name="Рисунок 8">
                <a:extLst>
                  <a:ext uri="{FF2B5EF4-FFF2-40B4-BE49-F238E27FC236}">
                    <a16:creationId xmlns:a16="http://schemas.microsoft.com/office/drawing/2014/main" id="{98787DEE-1FEC-4A55-9F91-E27851852E3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/>
              <a:srcRect l="9958" r="5731" b="30021"/>
              <a:stretch/>
            </p:blipFill>
            <p:spPr>
              <a:xfrm>
                <a:off x="-12451" y="3401616"/>
                <a:ext cx="9145017" cy="3456384"/>
              </a:xfrm>
              <a:prstGeom prst="rect">
                <a:avLst/>
              </a:prstGeom>
            </p:spPr>
          </p:pic>
        </p:grpSp>
        <p:pic>
          <p:nvPicPr>
            <p:cNvPr id="7" name="Рисунок 6" descr="log 21 2.png">
              <a:extLst>
                <a:ext uri="{FF2B5EF4-FFF2-40B4-BE49-F238E27FC236}">
                  <a16:creationId xmlns:a16="http://schemas.microsoft.com/office/drawing/2014/main" id="{64852588-CBF2-4A90-B613-6A7BF454C70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35850" y="474619"/>
              <a:ext cx="1213988" cy="1359622"/>
            </a:xfrm>
            <a:prstGeom prst="rect">
              <a:avLst/>
            </a:prstGeom>
          </p:spPr>
        </p:pic>
      </p:grpSp>
      <p:sp>
        <p:nvSpPr>
          <p:cNvPr id="11" name="Объект 2">
            <a:extLst>
              <a:ext uri="{FF2B5EF4-FFF2-40B4-BE49-F238E27FC236}">
                <a16:creationId xmlns:a16="http://schemas.microsoft.com/office/drawing/2014/main" id="{E17FA7FC-E931-45F8-8CCD-0DEB5F7306A7}"/>
              </a:ext>
            </a:extLst>
          </p:cNvPr>
          <p:cNvSpPr txBox="1">
            <a:spLocks/>
          </p:cNvSpPr>
          <p:nvPr/>
        </p:nvSpPr>
        <p:spPr>
          <a:xfrm>
            <a:off x="2663980" y="434888"/>
            <a:ext cx="5837083" cy="6341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3200" dirty="0" smtClean="0">
                <a:solidFill>
                  <a:srgbClr val="EC1B3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АРОМАТНЫЙ КЕНИЙСКИЙ ЧАЙ С ЧАБРЕЦОМ</a:t>
            </a:r>
            <a:endParaRPr lang="ru-RU" sz="3200" dirty="0">
              <a:solidFill>
                <a:srgbClr val="EC1B30"/>
              </a:solidFill>
              <a:latin typeface="+mj-lt"/>
            </a:endParaRPr>
          </a:p>
        </p:txBody>
      </p:sp>
      <p:sp>
        <p:nvSpPr>
          <p:cNvPr id="13" name="Объект 12"/>
          <p:cNvSpPr>
            <a:spLocks noGrp="1"/>
          </p:cNvSpPr>
          <p:nvPr>
            <p:ph idx="1"/>
          </p:nvPr>
        </p:nvSpPr>
        <p:spPr>
          <a:xfrm>
            <a:off x="2768751" y="2273944"/>
            <a:ext cx="6101699" cy="40697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 smtClean="0"/>
              <a:t>Волшебная пряность чабреца, легкая горчинка листа брусники и мягкая сладость ягод малины раскрывают новые оттенки вкуса </a:t>
            </a:r>
            <a:r>
              <a:rPr lang="ru-RU" sz="1800" b="1" dirty="0" smtClean="0"/>
              <a:t>кенийского чая</a:t>
            </a:r>
            <a:r>
              <a:rPr lang="ru-RU" sz="1800" dirty="0" smtClean="0"/>
              <a:t>. Готовый напиток имеет насыщенный янтарно-медный цвет, яркий и бодрящий аромат. </a:t>
            </a:r>
            <a:r>
              <a:rPr lang="ru-RU" sz="1800" b="1" dirty="0" smtClean="0"/>
              <a:t>Трава чабреца </a:t>
            </a:r>
            <a:r>
              <a:rPr lang="ru-RU" sz="1800" dirty="0" smtClean="0"/>
              <a:t>улучшает работу пищеварительной системы, укрепляет иммунитет, улучшает зрение, избавляет от депрессии, бодрит и тонизирует. </a:t>
            </a:r>
            <a:r>
              <a:rPr lang="ru-RU" sz="1800" b="1" dirty="0" smtClean="0"/>
              <a:t>Лист брусники</a:t>
            </a:r>
            <a:r>
              <a:rPr lang="ru-RU" sz="1800" dirty="0" smtClean="0"/>
              <a:t> с давних времен применяется как в народной, так и в традиционной медицине, является природным уросептиком. Обладает мочегонным, противовоспалительным и антибактериальным свойствами. </a:t>
            </a:r>
            <a:r>
              <a:rPr lang="ru-RU" sz="1800" b="1" dirty="0" smtClean="0"/>
              <a:t>Лист крапивы </a:t>
            </a:r>
            <a:r>
              <a:rPr lang="ru-RU" sz="1800" dirty="0" smtClean="0"/>
              <a:t>богат витамином К и хлорофиллом, за счет чего способствует хорошей свертываемости крови и обмену веществ. </a:t>
            </a:r>
            <a:r>
              <a:rPr lang="ru-RU" sz="1800" b="1" dirty="0" smtClean="0"/>
              <a:t>Листья и ягоды малины </a:t>
            </a:r>
            <a:r>
              <a:rPr lang="ru-RU" sz="1800" dirty="0" smtClean="0"/>
              <a:t>как витаминный компонент, укрепляют иммунитет и повышают жизненный тонус </a:t>
            </a:r>
            <a:r>
              <a:rPr lang="ru-RU" sz="1800" dirty="0" smtClean="0"/>
              <a:t>организма.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4564066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D05A0DE4-0AE8-46AE-8975-2D622724DE71}"/>
              </a:ext>
            </a:extLst>
          </p:cNvPr>
          <p:cNvGrpSpPr/>
          <p:nvPr/>
        </p:nvGrpSpPr>
        <p:grpSpPr>
          <a:xfrm>
            <a:off x="-12452" y="0"/>
            <a:ext cx="9145018" cy="6858000"/>
            <a:chOff x="-12452" y="0"/>
            <a:chExt cx="9145018" cy="6858000"/>
          </a:xfrm>
        </p:grpSpPr>
        <p:grpSp>
          <p:nvGrpSpPr>
            <p:cNvPr id="14" name="Группа 13">
              <a:extLst>
                <a:ext uri="{FF2B5EF4-FFF2-40B4-BE49-F238E27FC236}">
                  <a16:creationId xmlns:a16="http://schemas.microsoft.com/office/drawing/2014/main" id="{B42B6A79-DDEF-45E4-A76B-0F79B3CF487B}"/>
                </a:ext>
              </a:extLst>
            </p:cNvPr>
            <p:cNvGrpSpPr/>
            <p:nvPr/>
          </p:nvGrpSpPr>
          <p:grpSpPr>
            <a:xfrm>
              <a:off x="-12452" y="0"/>
              <a:ext cx="9145018" cy="6858000"/>
              <a:chOff x="-12452" y="0"/>
              <a:chExt cx="9145018" cy="6858000"/>
            </a:xfrm>
          </p:grpSpPr>
          <p:sp>
            <p:nvSpPr>
              <p:cNvPr id="16" name="Прямоугольник 15">
                <a:extLst>
                  <a:ext uri="{FF2B5EF4-FFF2-40B4-BE49-F238E27FC236}">
                    <a16:creationId xmlns:a16="http://schemas.microsoft.com/office/drawing/2014/main" id="{37915D08-4905-4951-BEFF-64E0AC785F03}"/>
                  </a:ext>
                </a:extLst>
              </p:cNvPr>
              <p:cNvSpPr/>
              <p:nvPr/>
            </p:nvSpPr>
            <p:spPr>
              <a:xfrm>
                <a:off x="-12452" y="0"/>
                <a:ext cx="2496220" cy="6858000"/>
              </a:xfrm>
              <a:prstGeom prst="rect">
                <a:avLst/>
              </a:prstGeom>
              <a:solidFill>
                <a:srgbClr val="00B2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7" name="Рисунок 16">
                <a:extLst>
                  <a:ext uri="{FF2B5EF4-FFF2-40B4-BE49-F238E27FC236}">
                    <a16:creationId xmlns:a16="http://schemas.microsoft.com/office/drawing/2014/main" id="{C8871FA4-FF8C-4D55-B02F-18600000C41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/>
              <a:srcRect l="9958" r="5731" b="30021"/>
              <a:stretch/>
            </p:blipFill>
            <p:spPr>
              <a:xfrm>
                <a:off x="-12451" y="3401616"/>
                <a:ext cx="9145017" cy="3456384"/>
              </a:xfrm>
              <a:prstGeom prst="rect">
                <a:avLst/>
              </a:prstGeom>
            </p:spPr>
          </p:pic>
        </p:grpSp>
        <p:pic>
          <p:nvPicPr>
            <p:cNvPr id="15" name="Рисунок 14" descr="log 21 2.png">
              <a:extLst>
                <a:ext uri="{FF2B5EF4-FFF2-40B4-BE49-F238E27FC236}">
                  <a16:creationId xmlns:a16="http://schemas.microsoft.com/office/drawing/2014/main" id="{9639E303-9A1B-431D-B4B1-7E95B891F8B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35850" y="474619"/>
              <a:ext cx="1213988" cy="1359622"/>
            </a:xfrm>
            <a:prstGeom prst="rect">
              <a:avLst/>
            </a:prstGeom>
          </p:spPr>
        </p:pic>
      </p:grpSp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01282" y="2527176"/>
            <a:ext cx="3013770" cy="23145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/>
          <a:srcRect l="7251" t="3500" r="30499" b="3500"/>
          <a:stretch/>
        </p:blipFill>
        <p:spPr>
          <a:xfrm>
            <a:off x="6827101" y="4901602"/>
            <a:ext cx="1506237" cy="150018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18838" y="522715"/>
            <a:ext cx="1714500" cy="17145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8"/>
          <a:srcRect l="5785" t="8345" r="5939" b="5463"/>
          <a:stretch/>
        </p:blipFill>
        <p:spPr>
          <a:xfrm>
            <a:off x="3130460" y="831459"/>
            <a:ext cx="1989512" cy="141805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89954" y="4901602"/>
            <a:ext cx="1997479" cy="149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69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68DA9F58-017F-4821-9CE7-F230D4C5D472}"/>
              </a:ext>
            </a:extLst>
          </p:cNvPr>
          <p:cNvGrpSpPr/>
          <p:nvPr/>
        </p:nvGrpSpPr>
        <p:grpSpPr>
          <a:xfrm>
            <a:off x="-12452" y="0"/>
            <a:ext cx="9145018" cy="6858000"/>
            <a:chOff x="-12452" y="0"/>
            <a:chExt cx="9145018" cy="6858000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7A46279B-C9BB-481F-A122-F9999ABBE673}"/>
                </a:ext>
              </a:extLst>
            </p:cNvPr>
            <p:cNvSpPr/>
            <p:nvPr/>
          </p:nvSpPr>
          <p:spPr>
            <a:xfrm>
              <a:off x="-12452" y="0"/>
              <a:ext cx="2496220" cy="6858000"/>
            </a:xfrm>
            <a:prstGeom prst="rect">
              <a:avLst/>
            </a:prstGeom>
            <a:solidFill>
              <a:srgbClr val="ED1B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376F3923-7E37-492F-8D99-B4AA7B7EB4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/>
            <a:srcRect l="9958" r="5731" b="30021"/>
            <a:stretch/>
          </p:blipFill>
          <p:spPr>
            <a:xfrm>
              <a:off x="-12451" y="3401616"/>
              <a:ext cx="9145017" cy="3456384"/>
            </a:xfrm>
            <a:prstGeom prst="rect">
              <a:avLst/>
            </a:prstGeom>
          </p:spPr>
        </p:pic>
        <p:pic>
          <p:nvPicPr>
            <p:cNvPr id="8" name="Рисунок 7" descr="log 21 2.png">
              <a:extLst>
                <a:ext uri="{FF2B5EF4-FFF2-40B4-BE49-F238E27FC236}">
                  <a16:creationId xmlns:a16="http://schemas.microsoft.com/office/drawing/2014/main" id="{F969918E-CCE4-4621-9F09-1F87A3E32DC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5850" y="474619"/>
              <a:ext cx="1213988" cy="1359622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80655" y="570585"/>
            <a:ext cx="5519375" cy="1364896"/>
          </a:xfrm>
        </p:spPr>
        <p:txBody>
          <a:bodyPr anchor="t">
            <a:noAutofit/>
          </a:bodyPr>
          <a:lstStyle/>
          <a:p>
            <a:r>
              <a:rPr lang="ru-RU" sz="3200" b="1" dirty="0" smtClean="0">
                <a:solidFill>
                  <a:srgbClr val="EC1B30"/>
                </a:solidFill>
                <a:ea typeface="Tahoma" pitchFamily="34" charset="0"/>
                <a:cs typeface="Tahoma" pitchFamily="34" charset="0"/>
              </a:rPr>
              <a:t>НЕМНОГО ИСТОРИИ</a:t>
            </a:r>
            <a:endParaRPr lang="en-US" sz="3200" b="1" dirty="0">
              <a:solidFill>
                <a:srgbClr val="EC1B30"/>
              </a:solidFill>
              <a:ea typeface="Tahoma" pitchFamily="34" charset="0"/>
              <a:cs typeface="Tahoma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2976" y="1154430"/>
            <a:ext cx="2815262" cy="182522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680655" y="3157538"/>
            <a:ext cx="607758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Ройбуш </a:t>
            </a:r>
            <a:r>
              <a:rPr lang="ru-RU" dirty="0" smtClean="0"/>
              <a:t>или </a:t>
            </a:r>
            <a:r>
              <a:rPr lang="ru-RU" dirty="0" smtClean="0"/>
              <a:t>ройбос </a:t>
            </a:r>
            <a:r>
              <a:rPr lang="ru-RU" dirty="0" smtClean="0"/>
              <a:t>– это растение из семейства бобовых, относится к кустарникам. Его красные листочки  похожие на маленькие иголочки служат сырьем для производства красного ройбуша. После сбора сырье подвергают естественному процессу ферментации и досушивают на открытом воздухе. Чай не содержит кофеина и танина, богат витаминами </a:t>
            </a:r>
            <a:r>
              <a:rPr lang="ru-RU" dirty="0"/>
              <a:t>С, Р, Е и А, а также микроэлементами: калием, фтором, цинком и </a:t>
            </a:r>
            <a:r>
              <a:rPr lang="ru-RU" dirty="0" smtClean="0"/>
              <a:t>железом, имеет сладковатый вкус и выраженное антиоксидантное действие, помогает работе пищеварительной системы и способствует снижению массы </a:t>
            </a:r>
            <a:r>
              <a:rPr lang="ru-RU" dirty="0" smtClean="0"/>
              <a:t>тела.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10971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68DA9F58-017F-4821-9CE7-F230D4C5D472}"/>
              </a:ext>
            </a:extLst>
          </p:cNvPr>
          <p:cNvGrpSpPr/>
          <p:nvPr/>
        </p:nvGrpSpPr>
        <p:grpSpPr>
          <a:xfrm>
            <a:off x="-12452" y="0"/>
            <a:ext cx="9145018" cy="6858000"/>
            <a:chOff x="-12452" y="0"/>
            <a:chExt cx="9145018" cy="6858000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7A46279B-C9BB-481F-A122-F9999ABBE673}"/>
                </a:ext>
              </a:extLst>
            </p:cNvPr>
            <p:cNvSpPr/>
            <p:nvPr/>
          </p:nvSpPr>
          <p:spPr>
            <a:xfrm>
              <a:off x="-12452" y="0"/>
              <a:ext cx="2496220" cy="6858000"/>
            </a:xfrm>
            <a:prstGeom prst="rect">
              <a:avLst/>
            </a:prstGeom>
            <a:solidFill>
              <a:srgbClr val="ED1B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376F3923-7E37-492F-8D99-B4AA7B7EB4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/>
            <a:srcRect l="9958" r="5731" b="30021"/>
            <a:stretch/>
          </p:blipFill>
          <p:spPr>
            <a:xfrm>
              <a:off x="-12451" y="3401616"/>
              <a:ext cx="9145017" cy="3456384"/>
            </a:xfrm>
            <a:prstGeom prst="rect">
              <a:avLst/>
            </a:prstGeom>
          </p:spPr>
        </p:pic>
        <p:pic>
          <p:nvPicPr>
            <p:cNvPr id="8" name="Рисунок 7" descr="log 21 2.png">
              <a:extLst>
                <a:ext uri="{FF2B5EF4-FFF2-40B4-BE49-F238E27FC236}">
                  <a16:creationId xmlns:a16="http://schemas.microsoft.com/office/drawing/2014/main" id="{F969918E-CCE4-4621-9F09-1F87A3E32DC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5850" y="474619"/>
              <a:ext cx="1213988" cy="1359622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80655" y="570585"/>
            <a:ext cx="5519375" cy="1364896"/>
          </a:xfrm>
        </p:spPr>
        <p:txBody>
          <a:bodyPr anchor="t">
            <a:noAutofit/>
          </a:bodyPr>
          <a:lstStyle/>
          <a:p>
            <a:r>
              <a:rPr lang="ru-RU" sz="3200" b="1" dirty="0">
                <a:solidFill>
                  <a:srgbClr val="EC1B30"/>
                </a:solidFill>
                <a:ea typeface="Tahoma" pitchFamily="34" charset="0"/>
                <a:cs typeface="Tahoma" pitchFamily="34" charset="0"/>
              </a:rPr>
              <a:t>СОСТАВ</a:t>
            </a:r>
            <a:endParaRPr lang="en-US" sz="3200" b="1" dirty="0">
              <a:solidFill>
                <a:srgbClr val="EC1B30"/>
              </a:solidFill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0838639"/>
              </p:ext>
            </p:extLst>
          </p:nvPr>
        </p:nvGraphicFramePr>
        <p:xfrm>
          <a:off x="2669363" y="1748076"/>
          <a:ext cx="6277608" cy="3307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8795">
                  <a:extLst>
                    <a:ext uri="{9D8B030D-6E8A-4147-A177-3AD203B41FA5}">
                      <a16:colId xmlns:a16="http://schemas.microsoft.com/office/drawing/2014/main" val="2842153073"/>
                    </a:ext>
                  </a:extLst>
                </a:gridCol>
                <a:gridCol w="2251110">
                  <a:extLst>
                    <a:ext uri="{9D8B030D-6E8A-4147-A177-3AD203B41FA5}">
                      <a16:colId xmlns:a16="http://schemas.microsoft.com/office/drawing/2014/main" val="1348545736"/>
                    </a:ext>
                  </a:extLst>
                </a:gridCol>
                <a:gridCol w="1848302">
                  <a:extLst>
                    <a:ext uri="{9D8B030D-6E8A-4147-A177-3AD203B41FA5}">
                      <a16:colId xmlns:a16="http://schemas.microsoft.com/office/drawing/2014/main" val="2689841331"/>
                    </a:ext>
                  </a:extLst>
                </a:gridCol>
                <a:gridCol w="1569401">
                  <a:extLst>
                    <a:ext uri="{9D8B030D-6E8A-4147-A177-3AD203B41FA5}">
                      <a16:colId xmlns:a16="http://schemas.microsoft.com/office/drawing/2014/main" val="9956667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№ п/п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A7A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Наименование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A7A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Количество, г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A7A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Содержание, мг в разовой дозе 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A7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31521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Ройбуш 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70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1400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9223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Липа цветки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320481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Черная смородина лист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200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08058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Мелисса трава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7,5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326068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Фрукты 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леса</a:t>
                      </a:r>
                      <a:r>
                        <a:rPr lang="ru-RU" sz="1800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—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натуральный </a:t>
                      </a: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ароматизатор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2,5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</a:t>
                      </a:r>
                    </a:p>
                  </a:txBody>
                  <a:tcPr marL="68580" marR="68580" marT="0" marB="0" anchor="ctr">
                    <a:solidFill>
                      <a:srgbClr val="D0E7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18596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82766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68DA9F58-017F-4821-9CE7-F230D4C5D472}"/>
              </a:ext>
            </a:extLst>
          </p:cNvPr>
          <p:cNvGrpSpPr/>
          <p:nvPr/>
        </p:nvGrpSpPr>
        <p:grpSpPr>
          <a:xfrm>
            <a:off x="-12452" y="0"/>
            <a:ext cx="9145018" cy="6858000"/>
            <a:chOff x="-12452" y="0"/>
            <a:chExt cx="9145018" cy="6858000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7A46279B-C9BB-481F-A122-F9999ABBE673}"/>
                </a:ext>
              </a:extLst>
            </p:cNvPr>
            <p:cNvSpPr/>
            <p:nvPr/>
          </p:nvSpPr>
          <p:spPr>
            <a:xfrm>
              <a:off x="-12452" y="0"/>
              <a:ext cx="2496220" cy="6858000"/>
            </a:xfrm>
            <a:prstGeom prst="rect">
              <a:avLst/>
            </a:prstGeom>
            <a:solidFill>
              <a:srgbClr val="ED1B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376F3923-7E37-492F-8D99-B4AA7B7EB4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/>
            <a:srcRect l="9958" r="5731" b="30021"/>
            <a:stretch/>
          </p:blipFill>
          <p:spPr>
            <a:xfrm>
              <a:off x="-12451" y="3401616"/>
              <a:ext cx="9145017" cy="3456384"/>
            </a:xfrm>
            <a:prstGeom prst="rect">
              <a:avLst/>
            </a:prstGeom>
          </p:spPr>
        </p:pic>
        <p:pic>
          <p:nvPicPr>
            <p:cNvPr id="8" name="Рисунок 7" descr="log 21 2.png">
              <a:extLst>
                <a:ext uri="{FF2B5EF4-FFF2-40B4-BE49-F238E27FC236}">
                  <a16:creationId xmlns:a16="http://schemas.microsoft.com/office/drawing/2014/main" id="{F969918E-CCE4-4621-9F09-1F87A3E32DC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5850" y="474619"/>
              <a:ext cx="1213988" cy="1359622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80655" y="570585"/>
            <a:ext cx="5519375" cy="1364896"/>
          </a:xfrm>
        </p:spPr>
        <p:txBody>
          <a:bodyPr anchor="t">
            <a:noAutofit/>
          </a:bodyPr>
          <a:lstStyle/>
          <a:p>
            <a:r>
              <a:rPr lang="ru-RU" sz="3200" b="1" dirty="0" smtClean="0">
                <a:solidFill>
                  <a:srgbClr val="EC1B30"/>
                </a:solidFill>
              </a:rPr>
              <a:t>КРАСНЫЙ РОЙБУШ С ЛИПОЙ И МЕЛИССОЙ</a:t>
            </a:r>
            <a:endParaRPr lang="ru-RU" sz="3200" b="1" dirty="0">
              <a:solidFill>
                <a:srgbClr val="EC1B3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80655" y="2543175"/>
            <a:ext cx="589184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Купажная </a:t>
            </a:r>
            <a:r>
              <a:rPr lang="ru-RU" dirty="0"/>
              <a:t>композиция целебных растений, </a:t>
            </a:r>
            <a:r>
              <a:rPr lang="ru-RU" dirty="0" smtClean="0"/>
              <a:t>раскрывает </a:t>
            </a:r>
            <a:r>
              <a:rPr lang="ru-RU" dirty="0"/>
              <a:t>во всей полноте </a:t>
            </a:r>
            <a:r>
              <a:rPr lang="ru-RU" dirty="0" smtClean="0"/>
              <a:t>полезные свойства красного ройбуша</a:t>
            </a:r>
            <a:r>
              <a:rPr lang="ru-RU" dirty="0"/>
              <a:t>. </a:t>
            </a:r>
            <a:r>
              <a:rPr lang="ru-RU" dirty="0" smtClean="0"/>
              <a:t>Тонкий изысканный </a:t>
            </a:r>
            <a:r>
              <a:rPr lang="ru-RU" dirty="0"/>
              <a:t>вкус </a:t>
            </a:r>
            <a:r>
              <a:rPr lang="ru-RU" b="1" dirty="0" smtClean="0"/>
              <a:t>ройбуша</a:t>
            </a:r>
            <a:r>
              <a:rPr lang="ru-RU" dirty="0" smtClean="0"/>
              <a:t> в сочетании с медовой сладостью душистой липы и лимонными нотами мелисы дарит особое удовольствие и спокойствие. </a:t>
            </a:r>
            <a:r>
              <a:rPr lang="ru-RU" b="1" dirty="0" smtClean="0"/>
              <a:t>Лист черной </a:t>
            </a:r>
            <a:r>
              <a:rPr lang="ru-RU" b="1" dirty="0"/>
              <a:t>смородины</a:t>
            </a:r>
            <a:r>
              <a:rPr lang="ru-RU" dirty="0"/>
              <a:t> </a:t>
            </a:r>
            <a:r>
              <a:rPr lang="ru-RU" dirty="0" smtClean="0"/>
              <a:t>богат фитонцидами</a:t>
            </a:r>
            <a:r>
              <a:rPr lang="ru-RU" dirty="0"/>
              <a:t>, эфирами, дубильными </a:t>
            </a:r>
            <a:r>
              <a:rPr lang="ru-RU" dirty="0" smtClean="0"/>
              <a:t>веществами, витамином </a:t>
            </a:r>
            <a:r>
              <a:rPr lang="ru-RU" dirty="0"/>
              <a:t>С и </a:t>
            </a:r>
            <a:r>
              <a:rPr lang="ru-RU" dirty="0" smtClean="0"/>
              <a:t>другими полезными веществами. Обладает противовоспалительным действием, укрепляет иммунитет и поддерживает работу ССС. </a:t>
            </a:r>
            <a:r>
              <a:rPr lang="ru-RU" b="1" dirty="0" smtClean="0"/>
              <a:t>Цветки липы </a:t>
            </a:r>
            <a:r>
              <a:rPr lang="ru-RU" dirty="0" smtClean="0"/>
              <a:t>содержат антиоксидантный комплекс, мягко успокаивают ЦНС, способствуют очищению организма от шлаков. </a:t>
            </a:r>
            <a:r>
              <a:rPr lang="ru-RU" b="1" dirty="0" smtClean="0"/>
              <a:t>Трава мелиссы </a:t>
            </a:r>
            <a:r>
              <a:rPr lang="ru-RU" dirty="0" smtClean="0"/>
              <a:t>помогает снять напряжение усталого тела, нормализует давление и снижает частоту сердечного ритма.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6282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68DA9F58-017F-4821-9CE7-F230D4C5D472}"/>
              </a:ext>
            </a:extLst>
          </p:cNvPr>
          <p:cNvGrpSpPr/>
          <p:nvPr/>
        </p:nvGrpSpPr>
        <p:grpSpPr>
          <a:xfrm>
            <a:off x="-12452" y="0"/>
            <a:ext cx="9145018" cy="6858000"/>
            <a:chOff x="-12452" y="0"/>
            <a:chExt cx="9145018" cy="6858000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7A46279B-C9BB-481F-A122-F9999ABBE673}"/>
                </a:ext>
              </a:extLst>
            </p:cNvPr>
            <p:cNvSpPr/>
            <p:nvPr/>
          </p:nvSpPr>
          <p:spPr>
            <a:xfrm>
              <a:off x="-12452" y="0"/>
              <a:ext cx="2496220" cy="6858000"/>
            </a:xfrm>
            <a:prstGeom prst="rect">
              <a:avLst/>
            </a:prstGeom>
            <a:solidFill>
              <a:srgbClr val="ED1B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376F3923-7E37-492F-8D99-B4AA7B7EB4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/>
            <a:srcRect l="9958" r="5731" b="30021"/>
            <a:stretch/>
          </p:blipFill>
          <p:spPr>
            <a:xfrm>
              <a:off x="-12451" y="3401616"/>
              <a:ext cx="9145017" cy="3456384"/>
            </a:xfrm>
            <a:prstGeom prst="rect">
              <a:avLst/>
            </a:prstGeom>
          </p:spPr>
        </p:pic>
        <p:pic>
          <p:nvPicPr>
            <p:cNvPr id="8" name="Рисунок 7" descr="log 21 2.png">
              <a:extLst>
                <a:ext uri="{FF2B5EF4-FFF2-40B4-BE49-F238E27FC236}">
                  <a16:creationId xmlns:a16="http://schemas.microsoft.com/office/drawing/2014/main" id="{F969918E-CCE4-4621-9F09-1F87A3E32DC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5850" y="474619"/>
              <a:ext cx="1213988" cy="1359622"/>
            </a:xfrm>
            <a:prstGeom prst="rect">
              <a:avLst/>
            </a:prstGeom>
          </p:spPr>
        </p:pic>
      </p:grp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/>
          <a:srcRect l="6270" r="6037"/>
          <a:stretch/>
        </p:blipFill>
        <p:spPr>
          <a:xfrm>
            <a:off x="5229304" y="2529482"/>
            <a:ext cx="3429000" cy="260032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/>
          <a:srcRect l="8649" r="6622" b="8214"/>
          <a:stretch/>
        </p:blipFill>
        <p:spPr>
          <a:xfrm>
            <a:off x="3026349" y="1440120"/>
            <a:ext cx="2097234" cy="171926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67425" y="363855"/>
            <a:ext cx="2381250" cy="158115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20628" y="4714876"/>
            <a:ext cx="2743200" cy="166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1016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3-01.jpg">
            <a:extLst>
              <a:ext uri="{FF2B5EF4-FFF2-40B4-BE49-F238E27FC236}">
                <a16:creationId xmlns:a16="http://schemas.microsoft.com/office/drawing/2014/main" id="{298A293E-25BC-439D-B7F5-9B6C9F3CEFA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85"/>
            <a:ext cx="9144000" cy="6846430"/>
          </a:xfrm>
          <a:prstGeom prst="rect">
            <a:avLst/>
          </a:prstGeom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C31C6745-806B-4F98-AC96-1F44B9DA81B8}"/>
              </a:ext>
            </a:extLst>
          </p:cNvPr>
          <p:cNvSpPr txBox="1">
            <a:spLocks/>
          </p:cNvSpPr>
          <p:nvPr/>
        </p:nvSpPr>
        <p:spPr>
          <a:xfrm>
            <a:off x="1123320" y="3755339"/>
            <a:ext cx="6897359" cy="97668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>
                <a:solidFill>
                  <a:srgbClr val="EC1B30"/>
                </a:solidFill>
              </a:rPr>
              <a:t>БУДЬТЕ ЗДОРОВЫ!</a:t>
            </a:r>
          </a:p>
        </p:txBody>
      </p:sp>
    </p:spTree>
    <p:extLst>
      <p:ext uri="{BB962C8B-B14F-4D97-AF65-F5344CB8AC3E}">
        <p14:creationId xmlns:p14="http://schemas.microsoft.com/office/powerpoint/2010/main" val="34488410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10295</TotalTime>
  <Words>847</Words>
  <Application>Microsoft Office PowerPoint</Application>
  <PresentationFormat>Экран (4:3)</PresentationFormat>
  <Paragraphs>137</Paragraphs>
  <Slides>15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3" baseType="lpstr">
      <vt:lpstr>Arial</vt:lpstr>
      <vt:lpstr>Calibri</vt:lpstr>
      <vt:lpstr>Calibri Light</vt:lpstr>
      <vt:lpstr>Tahoma</vt:lpstr>
      <vt:lpstr>Times New Roman</vt:lpstr>
      <vt:lpstr>Wingdings</vt:lpstr>
      <vt:lpstr>Wingdings 3</vt:lpstr>
      <vt:lpstr>Тема Office</vt:lpstr>
      <vt:lpstr>Презентация PowerPoint</vt:lpstr>
      <vt:lpstr>ОБНОВЛЕНИЕ СОСТАВОВ И РЕДИЗАЙН УПАКОВКИ</vt:lpstr>
      <vt:lpstr>НЕМНОГО ИСТОРИИ</vt:lpstr>
      <vt:lpstr>СОСТАВ ВЬЕТНАМСКОГО БУКЕТА</vt:lpstr>
      <vt:lpstr>ЧАЙ ВЬЕТНАМСКИЙ БУКЕТ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НЕМНОГО ИСТОРИИ</vt:lpstr>
      <vt:lpstr>СОСТАВ</vt:lpstr>
      <vt:lpstr>КРАСНЫЙ РОЙБУШ С ЛИПОЙ И МЕЛИССОЙ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Марина Булавко</dc:creator>
  <cp:lastModifiedBy>Вера Кучинская</cp:lastModifiedBy>
  <cp:revision>476</cp:revision>
  <dcterms:created xsi:type="dcterms:W3CDTF">2020-04-24T08:23:38Z</dcterms:created>
  <dcterms:modified xsi:type="dcterms:W3CDTF">2021-06-01T08:46:08Z</dcterms:modified>
</cp:coreProperties>
</file>