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91" r:id="rId2"/>
    <p:sldId id="270" r:id="rId3"/>
    <p:sldId id="272"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 id="289" r:id="rId19"/>
    <p:sldId id="287" r:id="rId20"/>
    <p:sldId id="288" r:id="rId21"/>
    <p:sldId id="271"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B39E"/>
    <a:srgbClr val="76D6D4"/>
    <a:srgbClr val="0A634D"/>
    <a:srgbClr val="008388"/>
    <a:srgbClr val="FF9A1E"/>
    <a:srgbClr val="99D1D7"/>
    <a:srgbClr val="429DA6"/>
    <a:srgbClr val="F7941E"/>
    <a:srgbClr val="54C4D0"/>
    <a:srgbClr val="67B5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Средний стиль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345" autoAdjust="0"/>
    <p:restoredTop sz="72274" autoAdjust="0"/>
  </p:normalViewPr>
  <p:slideViewPr>
    <p:cSldViewPr>
      <p:cViewPr varScale="1">
        <p:scale>
          <a:sx n="83" d="100"/>
          <a:sy n="83" d="100"/>
        </p:scale>
        <p:origin x="2046"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C39F2-6984-4807-8A23-81A0105EDF62}" type="datetimeFigureOut">
              <a:rPr lang="ru-RU" smtClean="0"/>
              <a:pPr/>
              <a:t>29.04.2021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DCE0DF-EE1A-4FF7-AEAD-3107060AECDB}" type="slidenum">
              <a:rPr lang="ru-RU" smtClean="0"/>
              <a:pPr/>
              <a:t>‹#›</a:t>
            </a:fld>
            <a:endParaRPr lang="ru-RU"/>
          </a:p>
        </p:txBody>
      </p:sp>
    </p:spTree>
    <p:extLst>
      <p:ext uri="{BB962C8B-B14F-4D97-AF65-F5344CB8AC3E}">
        <p14:creationId xmlns:p14="http://schemas.microsoft.com/office/powerpoint/2010/main" val="792525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2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86130CCB-E669-493F-A9DB-B885A416B286}" type="slidenum">
              <a:rPr lang="ru-RU" altLang="ru-RU" sz="1400" smtClean="0"/>
              <a:pPr>
                <a:spcBef>
                  <a:spcPct val="0"/>
                </a:spcBef>
                <a:buClrTx/>
                <a:buFontTx/>
                <a:buNone/>
              </a:pPr>
              <a:t>1</a:t>
            </a:fld>
            <a:endParaRPr lang="ru-RU" altLang="ru-RU" sz="1400" smtClean="0"/>
          </a:p>
        </p:txBody>
      </p:sp>
      <p:sp>
        <p:nvSpPr>
          <p:cNvPr id="717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7172" name="Rectangle 2"/>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ru-RU" altLang="ru-RU" smtClean="0">
              <a:latin typeface="Times New Roman" panose="02020603050405020304" pitchFamily="18" charset="0"/>
            </a:endParaRPr>
          </a:p>
        </p:txBody>
      </p:sp>
    </p:spTree>
    <p:extLst>
      <p:ext uri="{BB962C8B-B14F-4D97-AF65-F5344CB8AC3E}">
        <p14:creationId xmlns:p14="http://schemas.microsoft.com/office/powerpoint/2010/main" val="160404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kern="1200" dirty="0" smtClean="0">
                <a:solidFill>
                  <a:schemeClr val="tx1"/>
                </a:solidFill>
                <a:effectLst/>
                <a:latin typeface="+mn-lt"/>
                <a:ea typeface="+mn-ea"/>
                <a:cs typeface="+mn-cs"/>
              </a:rPr>
              <a:t>Статистика сердечно-сосудистых заболеваний в мире неутешительна — более 17 миллионов смертей, что составляет треть от общего количества умерших. По статистике от сердечно-сосудистых заболеваний в России умирает один миллион человек в год. В пересчете на 100 тысяч населения российская статистика печальна — это в 2 раза выше, чем в европейских странах и в полтора раза больше, чем в среднем по планете. Государства принимают меры борьбы с ССЗ, но многое зависит от самого заболевшего. Ежегодные диспансеризации, отказ от курения и алкоголя, коррекция питания и веса, физические нагрузки в течение 30 минут в день снижают риск развития инсульта и инфаркта. Следует помнить об этом, даже если в данный момент вы не жалуетесь на проблемы с сосудами и сердцем.</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3</a:t>
            </a:fld>
            <a:endParaRPr lang="ru-RU"/>
          </a:p>
        </p:txBody>
      </p:sp>
    </p:spTree>
    <p:extLst>
      <p:ext uri="{BB962C8B-B14F-4D97-AF65-F5344CB8AC3E}">
        <p14:creationId xmlns:p14="http://schemas.microsoft.com/office/powerpoint/2010/main" val="2086038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1" kern="1200" dirty="0" smtClean="0">
                <a:solidFill>
                  <a:schemeClr val="tx1"/>
                </a:solidFill>
                <a:effectLst/>
                <a:latin typeface="+mn-lt"/>
                <a:ea typeface="+mn-ea"/>
                <a:cs typeface="+mn-cs"/>
              </a:rPr>
              <a:t>Почему мы</a:t>
            </a:r>
            <a:r>
              <a:rPr lang="ru-RU" sz="1200" b="1" kern="1200" baseline="0" dirty="0" smtClean="0">
                <a:solidFill>
                  <a:schemeClr val="tx1"/>
                </a:solidFill>
                <a:effectLst/>
                <a:latin typeface="+mn-lt"/>
                <a:ea typeface="+mn-ea"/>
                <a:cs typeface="+mn-cs"/>
              </a:rPr>
              <a:t> выбираем этот комплекс</a:t>
            </a:r>
            <a:endParaRPr lang="ru-RU"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АстаМегин - это специализированный биологически активный липофильный комплекс, предназначенный для защиты и восстановления клеточных структур, для повышения регенеративного потенциала клеток. В состав комплекса входят активные компоненты, имеющие сродство к мембранам клеток и их структурным компонентам различных тканей. Комплекс обеспечивает стабильность клеточных мембран и повышает устойчивость клетки к повреждающим факторам (окислительный стресс, инфекции, в том числе вирусные, воспаления, агрессивные факторы внешней среды, длительный приём лекарственных препаратов и т.п.), которые приводят к апоптозу клеток или некрозу тканей. Комплекс содержит высокоактивные соединения в рациональных дозировках, обеспечивающие необходимый спектр действия, эффективность и безопасность продукта.</a:t>
            </a:r>
            <a:r>
              <a:rPr lang="ru-RU" sz="1200" b="1"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b="1"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4</a:t>
            </a:fld>
            <a:endParaRPr lang="ru-RU"/>
          </a:p>
        </p:txBody>
      </p:sp>
    </p:spTree>
    <p:extLst>
      <p:ext uri="{BB962C8B-B14F-4D97-AF65-F5344CB8AC3E}">
        <p14:creationId xmlns:p14="http://schemas.microsoft.com/office/powerpoint/2010/main" val="3769974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solidFill>
                  <a:srgbClr val="1AB39E"/>
                </a:solidFill>
              </a:rPr>
              <a:t>«Опыты на крысах помогли российским биологам выяснить, что астаксантин, антиоксидант из морских водорослей, лосося и форели, защищает клетки сердца от массовой гибели при накоплении в них химически агрессивных молекул»</a:t>
            </a:r>
          </a:p>
          <a:p>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Митохондрии представляют собой обособленные части клеток, которые играют роль их "</a:t>
            </a:r>
            <a:r>
              <a:rPr lang="ru-RU" sz="1200" kern="1200" dirty="0" err="1" smtClean="0">
                <a:solidFill>
                  <a:schemeClr val="tx1"/>
                </a:solidFill>
                <a:effectLst/>
                <a:latin typeface="+mn-lt"/>
                <a:ea typeface="+mn-ea"/>
                <a:cs typeface="+mn-cs"/>
              </a:rPr>
              <a:t>энергостанций</a:t>
            </a:r>
            <a:r>
              <a:rPr lang="ru-RU" sz="1200" kern="1200" dirty="0" smtClean="0">
                <a:solidFill>
                  <a:schemeClr val="tx1"/>
                </a:solidFill>
                <a:effectLst/>
                <a:latin typeface="+mn-lt"/>
                <a:ea typeface="+mn-ea"/>
                <a:cs typeface="+mn-cs"/>
              </a:rPr>
              <a:t>". Они преобразуют питательные вещества в клеточную </a:t>
            </a:r>
            <a:r>
              <a:rPr lang="ru-RU" sz="1200" kern="1200" dirty="0" err="1" smtClean="0">
                <a:solidFill>
                  <a:schemeClr val="tx1"/>
                </a:solidFill>
                <a:effectLst/>
                <a:latin typeface="+mn-lt"/>
                <a:ea typeface="+mn-ea"/>
                <a:cs typeface="+mn-cs"/>
              </a:rPr>
              <a:t>энерговалюту</a:t>
            </a:r>
            <a:r>
              <a:rPr lang="ru-RU" sz="1200" kern="1200" dirty="0" smtClean="0">
                <a:solidFill>
                  <a:schemeClr val="tx1"/>
                </a:solidFill>
                <a:effectLst/>
                <a:latin typeface="+mn-lt"/>
                <a:ea typeface="+mn-ea"/>
                <a:cs typeface="+mn-cs"/>
              </a:rPr>
              <a:t>, молекулы АТФ, а также играют важную роль в различных типах процессов гибели клеток.</a:t>
            </a:r>
          </a:p>
          <a:p>
            <a:r>
              <a:rPr lang="ru-RU" sz="1200" kern="1200" dirty="0" smtClean="0">
                <a:solidFill>
                  <a:schemeClr val="tx1"/>
                </a:solidFill>
                <a:effectLst/>
                <a:latin typeface="+mn-lt"/>
                <a:ea typeface="+mn-ea"/>
                <a:cs typeface="+mn-cs"/>
              </a:rPr>
              <a:t>В большинстве случаев митохондрия, если у нее нет проблем с доступом к питательным веществам и других перебоев в работе, представляет собой своеобразный черный ящик для остальных частей клетки. Их содержимое, за исключением молекул АТФ и отходов жизнедеятельности, никогда не покидает их пределов.</a:t>
            </a:r>
          </a:p>
          <a:p>
            <a:r>
              <a:rPr lang="ru-RU" sz="1200" kern="1200" dirty="0" smtClean="0">
                <a:solidFill>
                  <a:schemeClr val="tx1"/>
                </a:solidFill>
                <a:effectLst/>
                <a:latin typeface="+mn-lt"/>
                <a:ea typeface="+mn-ea"/>
                <a:cs typeface="+mn-cs"/>
              </a:rPr>
              <a:t>С другой стороны, при недостатке питательных веществ, кислорода или просто с возрастом </a:t>
            </a:r>
            <a:r>
              <a:rPr lang="ru-RU" sz="1200" kern="1200" dirty="0" err="1" smtClean="0">
                <a:solidFill>
                  <a:schemeClr val="tx1"/>
                </a:solidFill>
                <a:effectLst/>
                <a:latin typeface="+mn-lt"/>
                <a:ea typeface="+mn-ea"/>
                <a:cs typeface="+mn-cs"/>
              </a:rPr>
              <a:t>энергостанции</a:t>
            </a:r>
            <a:r>
              <a:rPr lang="ru-RU" sz="1200" kern="1200" dirty="0" smtClean="0">
                <a:solidFill>
                  <a:schemeClr val="tx1"/>
                </a:solidFill>
                <a:effectLst/>
                <a:latin typeface="+mn-lt"/>
                <a:ea typeface="+mn-ea"/>
                <a:cs typeface="+mn-cs"/>
              </a:rPr>
              <a:t> клетки постепенно становятся более дырявыми. В них появляются поры, через которые митохондрии покидают лишние ионы кальция, накапливающиеся внутри них из-за того, что митохондрии хуже справляются со стрессом и появлением агрессивных молекул в своих пределах.</a:t>
            </a:r>
          </a:p>
          <a:p>
            <a:r>
              <a:rPr lang="ru-RU" sz="1200" kern="1200" dirty="0" smtClean="0">
                <a:solidFill>
                  <a:schemeClr val="tx1"/>
                </a:solidFill>
                <a:effectLst/>
                <a:latin typeface="+mn-lt"/>
                <a:ea typeface="+mn-ea"/>
                <a:cs typeface="+mn-cs"/>
              </a:rPr>
              <a:t>Этот процесс со временем приводит к разрушению органелл и запуску программы самоуничтожения клетки.</a:t>
            </a:r>
          </a:p>
          <a:p>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Опыт на крысах</a:t>
            </a:r>
          </a:p>
          <a:p>
            <a:r>
              <a:rPr lang="ru-RU" sz="1200" kern="1200" dirty="0" smtClean="0">
                <a:solidFill>
                  <a:schemeClr val="tx1"/>
                </a:solidFill>
                <a:effectLst/>
                <a:latin typeface="+mn-lt"/>
                <a:ea typeface="+mn-ea"/>
                <a:cs typeface="+mn-cs"/>
              </a:rPr>
              <a:t>Для этого ученые вырастили две популяции крыс, одна из которых питалась нормальной диетой, а вторая - пищей с добавлением небольшого количества астаксантина, растворенного в оливковом масле. Через две недели подобной диеты ученые извлекли образцы клеток сердечной мышцы и проверили, насколько хорошо их митохондрии сопротивлялись действию стресса и накоплению химически агрессивных молекул внутри них.</a:t>
            </a:r>
          </a:p>
          <a:p>
            <a:r>
              <a:rPr lang="ru-RU" sz="1200" kern="1200" dirty="0" smtClean="0">
                <a:solidFill>
                  <a:schemeClr val="tx1"/>
                </a:solidFill>
                <a:effectLst/>
                <a:latin typeface="+mn-lt"/>
                <a:ea typeface="+mn-ea"/>
                <a:cs typeface="+mn-cs"/>
              </a:rPr>
              <a:t>Эти опыты показали, что митохондрии крыс, питавшихся кормом с добавлением антиоксиданта, значительно лучше сопротивлялись действию свободных радикалов и других молекул, возникающих в клетках в неблагополучной обстановке. В частности, они замедляли набухание митохондрий и их последующее разрушение, что было характерно как при традиционном употреблении астаксантина, так и при прямом добавлении этого вещества в питательную среду.</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5</a:t>
            </a:fld>
            <a:endParaRPr lang="ru-RU"/>
          </a:p>
        </p:txBody>
      </p:sp>
    </p:spTree>
    <p:extLst>
      <p:ext uri="{BB962C8B-B14F-4D97-AF65-F5344CB8AC3E}">
        <p14:creationId xmlns:p14="http://schemas.microsoft.com/office/powerpoint/2010/main" val="3023838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6</a:t>
            </a:fld>
            <a:endParaRPr lang="ru-RU"/>
          </a:p>
        </p:txBody>
      </p:sp>
    </p:spTree>
    <p:extLst>
      <p:ext uri="{BB962C8B-B14F-4D97-AF65-F5344CB8AC3E}">
        <p14:creationId xmlns:p14="http://schemas.microsoft.com/office/powerpoint/2010/main" val="3110958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kern="1200" dirty="0" smtClean="0">
                <a:solidFill>
                  <a:schemeClr val="tx1"/>
                </a:solidFill>
                <a:effectLst/>
                <a:latin typeface="+mn-lt"/>
                <a:ea typeface="+mn-ea"/>
                <a:cs typeface="+mn-cs"/>
              </a:rPr>
              <a:t>Являются растительным аналогом транспортного белка - </a:t>
            </a:r>
            <a:r>
              <a:rPr lang="ru-RU" sz="1200" b="0" i="0" kern="1200" dirty="0" err="1" smtClean="0">
                <a:solidFill>
                  <a:schemeClr val="tx1"/>
                </a:solidFill>
                <a:effectLst/>
                <a:latin typeface="+mn-lt"/>
                <a:ea typeface="+mn-ea"/>
                <a:cs typeface="+mn-cs"/>
              </a:rPr>
              <a:t>долихола</a:t>
            </a:r>
            <a:r>
              <a:rPr lang="ru-RU" sz="1200" b="0" i="0" kern="1200" dirty="0" smtClean="0">
                <a:solidFill>
                  <a:schemeClr val="tx1"/>
                </a:solidFill>
                <a:effectLst/>
                <a:latin typeface="+mn-lt"/>
                <a:ea typeface="+mn-ea"/>
                <a:cs typeface="+mn-cs"/>
              </a:rPr>
              <a:t>, который обеспечивает проникновение активных компонентов в клетку, необходимых для различных обменных процессов, обеспечивающих регенерацию тканей. При многих заболеваниях протекающих с повреждением клеточных мембран, обменные процессы замедляются вследствие увеличения вывода </a:t>
            </a:r>
            <a:r>
              <a:rPr lang="ru-RU" sz="1200" b="0" i="0" kern="1200" dirty="0" err="1" smtClean="0">
                <a:solidFill>
                  <a:schemeClr val="tx1"/>
                </a:solidFill>
                <a:effectLst/>
                <a:latin typeface="+mn-lt"/>
                <a:ea typeface="+mn-ea"/>
                <a:cs typeface="+mn-cs"/>
              </a:rPr>
              <a:t>долихола</a:t>
            </a:r>
            <a:r>
              <a:rPr lang="ru-RU" sz="1200" b="0" i="0" kern="1200" dirty="0" smtClean="0">
                <a:solidFill>
                  <a:schemeClr val="tx1"/>
                </a:solidFill>
                <a:effectLst/>
                <a:latin typeface="+mn-lt"/>
                <a:ea typeface="+mn-ea"/>
                <a:cs typeface="+mn-cs"/>
              </a:rPr>
              <a:t> из организма и формирование его дефицита, что усугубляет ситуацию.</a:t>
            </a:r>
            <a:r>
              <a:rPr lang="ru-RU" dirty="0" smtClean="0"/>
              <a:t/>
            </a:r>
            <a:br>
              <a:rPr lang="ru-RU" dirty="0" smtClean="0"/>
            </a:br>
            <a:endParaRPr lang="ru-RU" dirty="0" smtClean="0"/>
          </a:p>
          <a:p>
            <a:r>
              <a:rPr lang="ru-RU" sz="1200" kern="1200" dirty="0" smtClean="0">
                <a:solidFill>
                  <a:schemeClr val="tx1"/>
                </a:solidFill>
                <a:effectLst/>
                <a:latin typeface="+mn-lt"/>
                <a:ea typeface="+mn-ea"/>
                <a:cs typeface="+mn-cs"/>
              </a:rPr>
              <a:t>Полипренолы – это важнейшие вещества для жизни клетки. Участие в </a:t>
            </a:r>
            <a:r>
              <a:rPr lang="ru-RU" sz="1200" kern="1200" dirty="0" err="1" smtClean="0">
                <a:solidFill>
                  <a:schemeClr val="tx1"/>
                </a:solidFill>
                <a:effectLst/>
                <a:latin typeface="+mn-lt"/>
                <a:ea typeface="+mn-ea"/>
                <a:cs typeface="+mn-cs"/>
              </a:rPr>
              <a:t>долихолфосфатном</a:t>
            </a:r>
            <a:r>
              <a:rPr lang="ru-RU" sz="1200" kern="1200" dirty="0" smtClean="0">
                <a:solidFill>
                  <a:schemeClr val="tx1"/>
                </a:solidFill>
                <a:effectLst/>
                <a:latin typeface="+mn-lt"/>
                <a:ea typeface="+mn-ea"/>
                <a:cs typeface="+mn-cs"/>
              </a:rPr>
              <a:t> цикле делает их незаменимыми и физиологичными для организма человека, когда речь идёт о повреждении клеток и, соответственно, органов и тканей. Их регенерирующее, восстанавливающее и защитное действие на печень, нервную и сердечно-сосудистую систему превосходит эффективность аналогичных препаратов в несколько раз. При этом, полипренолы совершенно безопасны для организма человека даже в высоких дозах и при длительном применении они не проявляют побочных эффектов.</a:t>
            </a:r>
          </a:p>
          <a:p>
            <a:r>
              <a:rPr lang="ru-RU" sz="1200" kern="1200" dirty="0" smtClean="0">
                <a:solidFill>
                  <a:schemeClr val="tx1"/>
                </a:solidFill>
                <a:effectLst/>
                <a:latin typeface="+mn-lt"/>
                <a:ea typeface="+mn-ea"/>
                <a:cs typeface="+mn-cs"/>
              </a:rPr>
              <a:t>Хвойные деревья (сосна, пихта, ель) относится к уникальному источнику соединений - </a:t>
            </a:r>
            <a:r>
              <a:rPr lang="ru-RU" sz="1200" u="sng" kern="1200" dirty="0" err="1" smtClean="0">
                <a:solidFill>
                  <a:schemeClr val="tx1"/>
                </a:solidFill>
                <a:effectLst/>
                <a:latin typeface="+mn-lt"/>
                <a:ea typeface="+mn-ea"/>
                <a:cs typeface="+mn-cs"/>
              </a:rPr>
              <a:t>полипренолов</a:t>
            </a:r>
            <a:r>
              <a:rPr lang="ru-RU" sz="1200" kern="1200" dirty="0" smtClean="0">
                <a:solidFill>
                  <a:schemeClr val="tx1"/>
                </a:solidFill>
                <a:effectLst/>
                <a:latin typeface="+mn-lt"/>
                <a:ea typeface="+mn-ea"/>
                <a:cs typeface="+mn-cs"/>
              </a:rPr>
              <a:t>, влияющих на процессы, протекающие в живых организмах.</a:t>
            </a:r>
          </a:p>
          <a:p>
            <a:r>
              <a:rPr lang="ru-RU" sz="1200" kern="1200" dirty="0" smtClean="0">
                <a:solidFill>
                  <a:schemeClr val="tx1"/>
                </a:solidFill>
                <a:effectLst/>
                <a:latin typeface="+mn-lt"/>
                <a:ea typeface="+mn-ea"/>
                <a:cs typeface="+mn-cs"/>
              </a:rPr>
              <a:t>Экстрактивные компоненты из хвои обладают биологической активностью, которая давно известна в народной медицине, а в настоящее время  научно доказана многочисленными исследованиями, проведенными в лабораториях РФ, Японии, США и стран Евросоюза.</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kern="1200" dirty="0" smtClean="0">
                <a:solidFill>
                  <a:schemeClr val="tx1"/>
                </a:solidFill>
                <a:effectLst/>
                <a:latin typeface="+mn-lt"/>
                <a:ea typeface="+mn-ea"/>
                <a:cs typeface="+mn-cs"/>
              </a:rPr>
              <a:t>Таким образом долихолы являются необходимым метаболическим звеном в процессах регенерации, дифференциации и пролиферации клеток. Исходя из биологической роли </a:t>
            </a:r>
            <a:r>
              <a:rPr lang="ru-RU" sz="1200" b="0" i="0" kern="1200" dirty="0" err="1" smtClean="0">
                <a:solidFill>
                  <a:schemeClr val="tx1"/>
                </a:solidFill>
                <a:effectLst/>
                <a:latin typeface="+mn-lt"/>
                <a:ea typeface="+mn-ea"/>
                <a:cs typeface="+mn-cs"/>
              </a:rPr>
              <a:t>долихолов</a:t>
            </a:r>
            <a:r>
              <a:rPr lang="ru-RU" sz="1200" b="0" i="0" kern="1200" dirty="0" smtClean="0">
                <a:solidFill>
                  <a:schemeClr val="tx1"/>
                </a:solidFill>
                <a:effectLst/>
                <a:latin typeface="+mn-lt"/>
                <a:ea typeface="+mn-ea"/>
                <a:cs typeface="+mn-cs"/>
              </a:rPr>
              <a:t>, у </a:t>
            </a:r>
            <a:r>
              <a:rPr lang="ru-RU" sz="1200" b="0" i="0" kern="1200" dirty="0" err="1" smtClean="0">
                <a:solidFill>
                  <a:schemeClr val="tx1"/>
                </a:solidFill>
                <a:effectLst/>
                <a:latin typeface="+mn-lt"/>
                <a:ea typeface="+mn-ea"/>
                <a:cs typeface="+mn-cs"/>
              </a:rPr>
              <a:t>полипренолов</a:t>
            </a:r>
            <a:r>
              <a:rPr lang="ru-RU" sz="1200" b="0" i="0" kern="1200" dirty="0" smtClean="0">
                <a:solidFill>
                  <a:schemeClr val="tx1"/>
                </a:solidFill>
                <a:effectLst/>
                <a:latin typeface="+mn-lt"/>
                <a:ea typeface="+mn-ea"/>
                <a:cs typeface="+mn-cs"/>
              </a:rPr>
              <a:t> имеются следующие основные механизмы действия: регенеративный, </a:t>
            </a:r>
            <a:r>
              <a:rPr lang="ru-RU" sz="1200" b="0" i="0" kern="1200" dirty="0" err="1" smtClean="0">
                <a:solidFill>
                  <a:schemeClr val="tx1"/>
                </a:solidFill>
                <a:effectLst/>
                <a:latin typeface="+mn-lt"/>
                <a:ea typeface="+mn-ea"/>
                <a:cs typeface="+mn-cs"/>
              </a:rPr>
              <a:t>мембранопротективный</a:t>
            </a:r>
            <a:r>
              <a:rPr lang="ru-RU" sz="1200" b="0" i="0" kern="1200" dirty="0" smtClean="0">
                <a:solidFill>
                  <a:schemeClr val="tx1"/>
                </a:solidFill>
                <a:effectLst/>
                <a:latin typeface="+mn-lt"/>
                <a:ea typeface="+mn-ea"/>
                <a:cs typeface="+mn-cs"/>
              </a:rPr>
              <a:t>, иммуномодулирующий, </a:t>
            </a:r>
            <a:r>
              <a:rPr lang="ru-RU" sz="1200" b="0" i="0" kern="1200" dirty="0" err="1" smtClean="0">
                <a:solidFill>
                  <a:schemeClr val="tx1"/>
                </a:solidFill>
                <a:effectLst/>
                <a:latin typeface="+mn-lt"/>
                <a:ea typeface="+mn-ea"/>
                <a:cs typeface="+mn-cs"/>
              </a:rPr>
              <a:t>гиполипидемический</a:t>
            </a:r>
            <a:r>
              <a:rPr lang="ru-RU" sz="1200" b="0" i="0" kern="1200" dirty="0" smtClean="0">
                <a:solidFill>
                  <a:schemeClr val="tx1"/>
                </a:solidFill>
                <a:effectLst/>
                <a:latin typeface="+mn-lt"/>
                <a:ea typeface="+mn-ea"/>
                <a:cs typeface="+mn-cs"/>
              </a:rPr>
              <a:t>, антиоксидантный.</a:t>
            </a:r>
          </a:p>
          <a:p>
            <a:endParaRPr lang="ru-RU"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7</a:t>
            </a:fld>
            <a:endParaRPr lang="ru-RU"/>
          </a:p>
        </p:txBody>
      </p:sp>
    </p:spTree>
    <p:extLst>
      <p:ext uri="{BB962C8B-B14F-4D97-AF65-F5344CB8AC3E}">
        <p14:creationId xmlns:p14="http://schemas.microsoft.com/office/powerpoint/2010/main" val="347943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В настоящее время накоплены доказательные данные, подтверждающие положительный эффект употребления омега-3 полиненасыщенных жирных кислот (ПНЖК) в отношении различных медицинских состояний. Так, присутствие в диете омега-3 ПНЖК снижает риск развития рака груди и </a:t>
            </a:r>
            <a:r>
              <a:rPr lang="ru-RU" dirty="0" err="1" smtClean="0"/>
              <a:t>колоректального</a:t>
            </a:r>
            <a:r>
              <a:rPr lang="ru-RU" dirty="0" smtClean="0"/>
              <a:t> рака, препятствует развитию деменции, агрегации тромбоцитов у пациентов с сердечно-сосудистыми заболеваниями и диабетом, а также воздействует на сердечно сосудистые риски, снижая уровень триглицеридов.</a:t>
            </a:r>
            <a:endParaRPr lang="ru-RU" sz="1000" dirty="0" smtClean="0">
              <a:solidFill>
                <a:srgbClr val="1AB39E"/>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kern="1200" dirty="0" smtClean="0">
                <a:solidFill>
                  <a:schemeClr val="tx1"/>
                </a:solidFill>
                <a:effectLst/>
                <a:latin typeface="+mn-lt"/>
                <a:ea typeface="+mn-ea"/>
                <a:cs typeface="+mn-cs"/>
              </a:rPr>
              <a:t>Противовоспалительное, </a:t>
            </a:r>
            <a:r>
              <a:rPr lang="ru-RU" sz="1200" b="0" i="0" kern="1200" dirty="0" err="1" smtClean="0">
                <a:solidFill>
                  <a:schemeClr val="tx1"/>
                </a:solidFill>
                <a:effectLst/>
                <a:latin typeface="+mn-lt"/>
                <a:ea typeface="+mn-ea"/>
                <a:cs typeface="+mn-cs"/>
              </a:rPr>
              <a:t>антитромбозное</a:t>
            </a:r>
            <a:r>
              <a:rPr lang="ru-RU" sz="1200" b="0" i="0" kern="1200" dirty="0" smtClean="0">
                <a:solidFill>
                  <a:schemeClr val="tx1"/>
                </a:solidFill>
                <a:effectLst/>
                <a:latin typeface="+mn-lt"/>
                <a:ea typeface="+mn-ea"/>
                <a:cs typeface="+mn-cs"/>
              </a:rPr>
              <a:t>, </a:t>
            </a:r>
            <a:r>
              <a:rPr lang="ru-RU" sz="1200" b="0" i="0" kern="1200" dirty="0" err="1" smtClean="0">
                <a:solidFill>
                  <a:schemeClr val="tx1"/>
                </a:solidFill>
                <a:effectLst/>
                <a:latin typeface="+mn-lt"/>
                <a:ea typeface="+mn-ea"/>
                <a:cs typeface="+mn-cs"/>
              </a:rPr>
              <a:t>антиапоптотическое</a:t>
            </a:r>
            <a:r>
              <a:rPr lang="ru-RU" sz="1200" b="0" i="0" kern="1200" dirty="0" smtClean="0">
                <a:solidFill>
                  <a:schemeClr val="tx1"/>
                </a:solidFill>
                <a:effectLst/>
                <a:latin typeface="+mn-lt"/>
                <a:ea typeface="+mn-ea"/>
                <a:cs typeface="+mn-cs"/>
              </a:rPr>
              <a:t> и антиоксидантное действие омега-3 ПНЖК может быть осуществлено только при условии достаточного суточного потребления нутриента (из пищи или путем дополнительного приема специальных препаратов). В этой связи во многих странах введены нормы потребления омега-3 ПНЖК как </a:t>
            </a:r>
            <a:r>
              <a:rPr lang="ru-RU" sz="1200" b="0" i="0" kern="1200" dirty="0" err="1" smtClean="0">
                <a:solidFill>
                  <a:schemeClr val="tx1"/>
                </a:solidFill>
                <a:effectLst/>
                <a:latin typeface="+mn-lt"/>
                <a:ea typeface="+mn-ea"/>
                <a:cs typeface="+mn-cs"/>
              </a:rPr>
              <a:t>эссенциального</a:t>
            </a:r>
            <a:r>
              <a:rPr lang="ru-RU" sz="1200" b="0" i="0" kern="1200" dirty="0" smtClean="0">
                <a:solidFill>
                  <a:schemeClr val="tx1"/>
                </a:solidFill>
                <a:effectLst/>
                <a:latin typeface="+mn-lt"/>
                <a:ea typeface="+mn-ea"/>
                <a:cs typeface="+mn-cs"/>
              </a:rPr>
              <a:t> микронутриента, в том числе во время беременности. Согласно международным рекомендациям необходимое количество омега-3 ПНЖК колеблется от 0,5–2 до 3 г/</a:t>
            </a:r>
            <a:r>
              <a:rPr lang="ru-RU" sz="1200" b="0" i="0" kern="1200" dirty="0" err="1" smtClean="0">
                <a:solidFill>
                  <a:schemeClr val="tx1"/>
                </a:solidFill>
                <a:effectLst/>
                <a:latin typeface="+mn-lt"/>
                <a:ea typeface="+mn-ea"/>
                <a:cs typeface="+mn-cs"/>
              </a:rPr>
              <a:t>сут</a:t>
            </a:r>
            <a:r>
              <a:rPr lang="ru-RU" sz="1200" b="0" i="0" kern="1200" dirty="0" smtClean="0">
                <a:solidFill>
                  <a:schemeClr val="tx1"/>
                </a:solidFill>
                <a:effectLst/>
                <a:latin typeface="+mn-lt"/>
                <a:ea typeface="+mn-ea"/>
                <a:cs typeface="+mn-cs"/>
              </a:rPr>
              <a:t>. При этом содержание таких форм омега-3 ПНЖК, как ЭПК и ДГК, должно быть не менее 500 мг/</a:t>
            </a:r>
            <a:r>
              <a:rPr lang="ru-RU" sz="1200" b="0" i="0" kern="1200" dirty="0" err="1" smtClean="0">
                <a:solidFill>
                  <a:schemeClr val="tx1"/>
                </a:solidFill>
                <a:effectLst/>
                <a:latin typeface="+mn-lt"/>
                <a:ea typeface="+mn-ea"/>
                <a:cs typeface="+mn-cs"/>
              </a:rPr>
              <a:t>сут</a:t>
            </a:r>
            <a:r>
              <a:rPr lang="ru-RU" sz="1200" b="0" i="0" kern="1200" dirty="0" smtClean="0">
                <a:solidFill>
                  <a:schemeClr val="tx1"/>
                </a:solidFill>
                <a:effectLst/>
                <a:latin typeface="+mn-lt"/>
                <a:ea typeface="+mn-ea"/>
                <a:cs typeface="+mn-cs"/>
              </a:rPr>
              <a:t> в соотношении 2 : 1 [</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Одной из главных функций ПНЖК является участие в синтезе особых веществ организма – простагландинов. Простагландины часто называют гормонами тканей, т.к. они даже в очень небольшом количестве способны оказывать выраженное биологическое действие, регулируя важные процессы жизнедеятельности организма.  При достаточном поступлении ПНЖК синтезируются те группы простагландинов, которые уменьшают вязкость крови, снимают болевой синдром, способствуют уменьшению воспалительных реакций, снижают тонус сосудов, способствуют снижению уровня холестерина, артериального давления, т.е. позволяют организму находиться в здоровом состоянии.</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8</a:t>
            </a:fld>
            <a:endParaRPr lang="ru-RU"/>
          </a:p>
        </p:txBody>
      </p:sp>
    </p:spTree>
    <p:extLst>
      <p:ext uri="{BB962C8B-B14F-4D97-AF65-F5344CB8AC3E}">
        <p14:creationId xmlns:p14="http://schemas.microsoft.com/office/powerpoint/2010/main" val="1766581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9</a:t>
            </a:fld>
            <a:endParaRPr lang="ru-RU"/>
          </a:p>
        </p:txBody>
      </p:sp>
    </p:spTree>
    <p:extLst>
      <p:ext uri="{BB962C8B-B14F-4D97-AF65-F5344CB8AC3E}">
        <p14:creationId xmlns:p14="http://schemas.microsoft.com/office/powerpoint/2010/main" val="2159136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пациенты с инфарктами включались с фракцией выброса менее 50%</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10</a:t>
            </a:fld>
            <a:endParaRPr lang="ru-RU"/>
          </a:p>
        </p:txBody>
      </p:sp>
    </p:spTree>
    <p:extLst>
      <p:ext uri="{BB962C8B-B14F-4D97-AF65-F5344CB8AC3E}">
        <p14:creationId xmlns:p14="http://schemas.microsoft.com/office/powerpoint/2010/main" val="1125180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11</a:t>
            </a:fld>
            <a:endParaRPr lang="ru-RU"/>
          </a:p>
        </p:txBody>
      </p:sp>
    </p:spTree>
    <p:extLst>
      <p:ext uri="{BB962C8B-B14F-4D97-AF65-F5344CB8AC3E}">
        <p14:creationId xmlns:p14="http://schemas.microsoft.com/office/powerpoint/2010/main" val="3850293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12</a:t>
            </a:fld>
            <a:endParaRPr lang="ru-RU"/>
          </a:p>
        </p:txBody>
      </p:sp>
    </p:spTree>
    <p:extLst>
      <p:ext uri="{BB962C8B-B14F-4D97-AF65-F5344CB8AC3E}">
        <p14:creationId xmlns:p14="http://schemas.microsoft.com/office/powerpoint/2010/main" val="360530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Предлагаю здесь добавить показатели по пациентам</a:t>
            </a:r>
            <a:r>
              <a:rPr lang="ru-RU" baseline="0" dirty="0" smtClean="0"/>
              <a:t> и лучше сказать до и после терапии.</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13</a:t>
            </a:fld>
            <a:endParaRPr lang="ru-RU"/>
          </a:p>
        </p:txBody>
      </p:sp>
    </p:spTree>
    <p:extLst>
      <p:ext uri="{BB962C8B-B14F-4D97-AF65-F5344CB8AC3E}">
        <p14:creationId xmlns:p14="http://schemas.microsoft.com/office/powerpoint/2010/main" val="1688713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14</a:t>
            </a:fld>
            <a:endParaRPr lang="ru-RU"/>
          </a:p>
        </p:txBody>
      </p:sp>
    </p:spTree>
    <p:extLst>
      <p:ext uri="{BB962C8B-B14F-4D97-AF65-F5344CB8AC3E}">
        <p14:creationId xmlns:p14="http://schemas.microsoft.com/office/powerpoint/2010/main" val="1868506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ОАК</a:t>
            </a:r>
            <a:r>
              <a:rPr lang="ru-RU" baseline="0" dirty="0" smtClean="0"/>
              <a:t> проводили 2 р. У некоторых пациентов отмечали повышение </a:t>
            </a:r>
            <a:r>
              <a:rPr lang="ru-RU" baseline="0" dirty="0" err="1" smtClean="0"/>
              <a:t>гемоглабина</a:t>
            </a:r>
            <a:r>
              <a:rPr lang="ru-RU" baseline="0" dirty="0" smtClean="0"/>
              <a:t>.</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15</a:t>
            </a:fld>
            <a:endParaRPr lang="ru-RU"/>
          </a:p>
        </p:txBody>
      </p:sp>
    </p:spTree>
    <p:extLst>
      <p:ext uri="{BB962C8B-B14F-4D97-AF65-F5344CB8AC3E}">
        <p14:creationId xmlns:p14="http://schemas.microsoft.com/office/powerpoint/2010/main" val="1442181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16</a:t>
            </a:fld>
            <a:endParaRPr lang="ru-RU"/>
          </a:p>
        </p:txBody>
      </p:sp>
    </p:spTree>
    <p:extLst>
      <p:ext uri="{BB962C8B-B14F-4D97-AF65-F5344CB8AC3E}">
        <p14:creationId xmlns:p14="http://schemas.microsoft.com/office/powerpoint/2010/main" val="3879426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На примере двух биохимий можете рассказать, что в среднем улучшились</a:t>
            </a:r>
            <a:r>
              <a:rPr lang="ru-RU" baseline="0" dirty="0" smtClean="0"/>
              <a:t> показатели по основным параметрам, и что изменение этих параметров означает.</a:t>
            </a:r>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Всем пациентам была снижена доза </a:t>
            </a:r>
            <a:r>
              <a:rPr lang="ru-RU" dirty="0" err="1" smtClean="0"/>
              <a:t>статина</a:t>
            </a:r>
            <a:r>
              <a:rPr lang="ru-RU" baseline="0" dirty="0" smtClean="0"/>
              <a:t> (</a:t>
            </a:r>
            <a:r>
              <a:rPr lang="ru-RU" baseline="0" dirty="0" err="1" smtClean="0"/>
              <a:t>Аторвастатин</a:t>
            </a:r>
            <a:r>
              <a:rPr lang="ru-RU" baseline="0" dirty="0" smtClean="0"/>
              <a:t>) – через 2 недели показатели липидного профиля остались на прежнем уровне. Ни у кого не отмечался синдром рикошета.</a:t>
            </a:r>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Уровень глюкозы оставался в пределах 4,3 – 5,5 </a:t>
            </a:r>
            <a:r>
              <a:rPr lang="ru-RU" baseline="0" dirty="0" err="1" smtClean="0"/>
              <a:t>ммоль</a:t>
            </a:r>
            <a:r>
              <a:rPr lang="ru-RU" baseline="0" dirty="0" smtClean="0"/>
              <a:t>/л</a:t>
            </a:r>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У 6 пациентов была сопутствующая патологии по биохимии отмечался гепатит ( на уровне жирового </a:t>
            </a:r>
            <a:r>
              <a:rPr lang="ru-RU" baseline="0" dirty="0" err="1" smtClean="0"/>
              <a:t>гепатоза</a:t>
            </a:r>
            <a:r>
              <a:rPr lang="ru-RU" baseline="0" dirty="0" smtClean="0"/>
              <a:t>) до терапии – через 2 недели показатели пришли в норму.</a:t>
            </a:r>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У 2 пациентов отмечалось повышение электролитов в крови – калий и натрий</a:t>
            </a:r>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У 1 пациента пришли в норму показатели мочевой кислоты с 660 </a:t>
            </a:r>
            <a:r>
              <a:rPr lang="ru-RU" baseline="0" dirty="0" err="1" smtClean="0"/>
              <a:t>ммоль</a:t>
            </a:r>
            <a:r>
              <a:rPr lang="ru-RU" baseline="0" dirty="0" smtClean="0"/>
              <a:t> до 410 </a:t>
            </a:r>
            <a:r>
              <a:rPr lang="ru-RU" baseline="0" dirty="0" err="1" smtClean="0"/>
              <a:t>ммоль</a:t>
            </a:r>
            <a:endParaRPr lang="ru-RU"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ru-RU"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Из общего анализа отмечалось повышение гемоглобина у 14 пациентов.</a:t>
            </a:r>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Ни у одного пациента не было ухудшения показателей.</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17</a:t>
            </a:fld>
            <a:endParaRPr lang="ru-RU"/>
          </a:p>
        </p:txBody>
      </p:sp>
    </p:spTree>
    <p:extLst>
      <p:ext uri="{BB962C8B-B14F-4D97-AF65-F5344CB8AC3E}">
        <p14:creationId xmlns:p14="http://schemas.microsoft.com/office/powerpoint/2010/main" val="29654022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1. Здесь хорошо бы отметить, что высокие</a:t>
            </a:r>
            <a:r>
              <a:rPr lang="ru-RU" baseline="0" dirty="0" smtClean="0"/>
              <a:t> дозы </a:t>
            </a:r>
            <a:r>
              <a:rPr lang="ru-RU" baseline="0" dirty="0" err="1" smtClean="0"/>
              <a:t>статинов</a:t>
            </a:r>
            <a:r>
              <a:rPr lang="ru-RU" baseline="0" dirty="0" smtClean="0"/>
              <a:t> влекут различные негативные побочные действия, и если есть возможность снизить эти доза при добавлении </a:t>
            </a:r>
            <a:r>
              <a:rPr lang="ru-RU" baseline="0" dirty="0" err="1" smtClean="0"/>
              <a:t>АстаМегина</a:t>
            </a:r>
            <a:r>
              <a:rPr lang="ru-RU" baseline="0" dirty="0" smtClean="0"/>
              <a:t>, то это замечательно. Конечно это нужно делать под контролем биохимических показателей.</a:t>
            </a:r>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2. Показатели</a:t>
            </a:r>
            <a:r>
              <a:rPr lang="ru-RU" baseline="0" dirty="0" smtClean="0"/>
              <a:t> </a:t>
            </a:r>
            <a:r>
              <a:rPr lang="ru-RU" baseline="0" dirty="0" err="1" smtClean="0"/>
              <a:t>креатинина</a:t>
            </a:r>
            <a:r>
              <a:rPr lang="ru-RU" baseline="0" dirty="0" smtClean="0"/>
              <a:t> снижены, соответственно мы можем сделать вывод о </a:t>
            </a:r>
            <a:r>
              <a:rPr lang="ru-RU" baseline="0" dirty="0" err="1" smtClean="0"/>
              <a:t>цитопротекторном</a:t>
            </a:r>
            <a:r>
              <a:rPr lang="ru-RU" baseline="0" dirty="0" smtClean="0"/>
              <a:t> действии </a:t>
            </a:r>
            <a:r>
              <a:rPr lang="ru-RU" baseline="0" dirty="0" err="1" smtClean="0"/>
              <a:t>АстаМегина</a:t>
            </a:r>
            <a:endParaRPr lang="ru-RU"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3. Все пациенты, принимающие АстаМегин выглядят и чувствуют себя живее и бодрее, чем в группе контроля на стандартной восстановительной терапии.</a:t>
            </a:r>
          </a:p>
          <a:p>
            <a:pPr marL="0" marR="0" indent="0" algn="l" defTabSz="914400" rtl="0" eaLnBrk="1" fontAlgn="auto" latinLnBrk="0" hangingPunct="1">
              <a:lnSpc>
                <a:spcPct val="100000"/>
              </a:lnSpc>
              <a:spcBef>
                <a:spcPts val="0"/>
              </a:spcBef>
              <a:spcAft>
                <a:spcPts val="0"/>
              </a:spcAft>
              <a:buClrTx/>
              <a:buSzTx/>
              <a:buFontTx/>
              <a:buNone/>
              <a:tabLst/>
              <a:defRPr/>
            </a:pPr>
            <a:endParaRPr lang="ru-RU"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ru-RU"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smtClean="0"/>
              <a:t>Аудиосообщения мы вставим здесь в этом слайде. Нужно будет озвучить, что вы взяли интервью у своих пациентов и предлагаете их прослушать. </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18</a:t>
            </a:fld>
            <a:endParaRPr lang="ru-RU"/>
          </a:p>
        </p:txBody>
      </p:sp>
    </p:spTree>
    <p:extLst>
      <p:ext uri="{BB962C8B-B14F-4D97-AF65-F5344CB8AC3E}">
        <p14:creationId xmlns:p14="http://schemas.microsoft.com/office/powerpoint/2010/main" val="16368522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В этом слайде озвучьте как и когда нужно </a:t>
            </a:r>
            <a:r>
              <a:rPr lang="ru-RU" smtClean="0"/>
              <a:t>принимать АстаМегин</a:t>
            </a:r>
            <a:r>
              <a:rPr lang="ru-RU" dirty="0" smtClean="0"/>
              <a:t>. </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19</a:t>
            </a:fld>
            <a:endParaRPr lang="ru-RU"/>
          </a:p>
        </p:txBody>
      </p:sp>
    </p:spTree>
    <p:extLst>
      <p:ext uri="{BB962C8B-B14F-4D97-AF65-F5344CB8AC3E}">
        <p14:creationId xmlns:p14="http://schemas.microsoft.com/office/powerpoint/2010/main" val="3913342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Вопрос нужно озвучить!</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20</a:t>
            </a:fld>
            <a:endParaRPr lang="ru-RU"/>
          </a:p>
        </p:txBody>
      </p:sp>
    </p:spTree>
    <p:extLst>
      <p:ext uri="{BB962C8B-B14F-4D97-AF65-F5344CB8AC3E}">
        <p14:creationId xmlns:p14="http://schemas.microsoft.com/office/powerpoint/2010/main" val="3145468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D615-E86B-4E89-BA1E-C8914A267C5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Прямоугольник 6"/>
          <p:cNvSpPr>
            <a:spLocks noChangeArrowheads="1"/>
          </p:cNvSpPr>
          <p:nvPr/>
        </p:nvSpPr>
        <p:spPr bwMode="auto">
          <a:xfrm>
            <a:off x="0" y="4437063"/>
            <a:ext cx="6300788" cy="1655762"/>
          </a:xfrm>
          <a:prstGeom prst="rect">
            <a:avLst/>
          </a:prstGeom>
          <a:solidFill>
            <a:schemeClr val="bg1"/>
          </a:solidFill>
          <a:ln w="9525" algn="ctr">
            <a:solidFill>
              <a:schemeClr val="bg1"/>
            </a:solidFill>
            <a:round/>
            <a:headEnd/>
            <a:tailEnd/>
          </a:ln>
        </p:spPr>
        <p:txBody>
          <a:bodyPr/>
          <a:lstStyle/>
          <a:p>
            <a:pPr eaLnBrk="1">
              <a:lnSpc>
                <a:spcPct val="93000"/>
              </a:lnSpc>
              <a:buClr>
                <a:srgbClr val="000000"/>
              </a:buClr>
              <a:buSzPct val="100000"/>
              <a:buFont typeface="Times New Roman" panose="02020603050405020304" pitchFamily="18" charset="0"/>
              <a:buNone/>
            </a:pPr>
            <a:endParaRPr lang="ru-RU" altLang="ru-RU" sz="1600"/>
          </a:p>
        </p:txBody>
      </p:sp>
      <p:sp>
        <p:nvSpPr>
          <p:cNvPr id="6148" name="Rectangle 2"/>
          <p:cNvSpPr>
            <a:spLocks noChangeArrowheads="1"/>
          </p:cNvSpPr>
          <p:nvPr/>
        </p:nvSpPr>
        <p:spPr bwMode="auto">
          <a:xfrm>
            <a:off x="1619250" y="2276475"/>
            <a:ext cx="367188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ru-RU" altLang="ru-RU"/>
          </a:p>
        </p:txBody>
      </p:sp>
      <p:sp>
        <p:nvSpPr>
          <p:cNvPr id="6149" name="Rectangle 3"/>
          <p:cNvSpPr>
            <a:spLocks noChangeArrowheads="1"/>
          </p:cNvSpPr>
          <p:nvPr/>
        </p:nvSpPr>
        <p:spPr bwMode="auto">
          <a:xfrm>
            <a:off x="539553" y="4591050"/>
            <a:ext cx="4897636" cy="56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Microsoft YaHei" panose="020B0503020204020204" pitchFamily="34" charset="-122"/>
              </a:defRPr>
            </a:lvl1pPr>
            <a:lvl2pPr>
              <a:lnSpc>
                <a:spcPct val="102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Microsoft YaHei" panose="020B0503020204020204" pitchFamily="34" charset="-122"/>
              </a:defRPr>
            </a:lvl2pPr>
            <a:lvl3pPr>
              <a:lnSpc>
                <a:spcPct val="102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3pPr>
            <a:lvl4pPr>
              <a:lnSpc>
                <a:spcPct val="102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4pPr>
            <a:lvl5pPr>
              <a:lnSpc>
                <a:spcPct val="102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9pPr>
          </a:lstStyle>
          <a:p>
            <a:pPr>
              <a:lnSpc>
                <a:spcPts val="1800"/>
              </a:lnSpc>
              <a:spcAft>
                <a:spcPct val="0"/>
              </a:spcAft>
              <a:buClrTx/>
            </a:pPr>
            <a:r>
              <a:rPr lang="ru-RU" altLang="ru-RU" sz="2400" b="1" dirty="0"/>
              <a:t>КУЛЫГИНА Лариса Евгеньевна</a:t>
            </a:r>
            <a:endParaRPr lang="ru-RU" altLang="ru-RU" sz="2400" b="1" dirty="0"/>
          </a:p>
        </p:txBody>
      </p:sp>
      <p:sp>
        <p:nvSpPr>
          <p:cNvPr id="6150" name="Rectangle 4"/>
          <p:cNvSpPr>
            <a:spLocks noChangeArrowheads="1"/>
          </p:cNvSpPr>
          <p:nvPr/>
        </p:nvSpPr>
        <p:spPr bwMode="auto">
          <a:xfrm>
            <a:off x="539553" y="4941168"/>
            <a:ext cx="4608511" cy="136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Microsoft YaHei" panose="020B0503020204020204" pitchFamily="34" charset="-122"/>
              </a:defRPr>
            </a:lvl1pPr>
            <a:lvl2pPr>
              <a:lnSpc>
                <a:spcPct val="102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Microsoft YaHei" panose="020B0503020204020204" pitchFamily="34" charset="-122"/>
              </a:defRPr>
            </a:lvl2pPr>
            <a:lvl3pPr>
              <a:lnSpc>
                <a:spcPct val="102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3pPr>
            <a:lvl4pPr>
              <a:lnSpc>
                <a:spcPct val="102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4pPr>
            <a:lvl5pPr>
              <a:lnSpc>
                <a:spcPct val="102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9pPr>
          </a:lstStyle>
          <a:p>
            <a:pPr>
              <a:lnSpc>
                <a:spcPct val="100000"/>
              </a:lnSpc>
              <a:spcAft>
                <a:spcPct val="0"/>
              </a:spcAft>
              <a:buClrTx/>
            </a:pPr>
            <a:r>
              <a:rPr lang="ru-RU" altLang="ru-RU" sz="1600" dirty="0"/>
              <a:t>Врач-кардиолог, ассистент кафедры факультетской терапии Астраханского государственного медицинского университета, к.м.н.</a:t>
            </a:r>
            <a:endParaRPr lang="ru-RU" altLang="ru-RU" sz="1600" dirty="0"/>
          </a:p>
        </p:txBody>
      </p:sp>
      <p:sp>
        <p:nvSpPr>
          <p:cNvPr id="8197" name="Text Box 5"/>
          <p:cNvSpPr txBox="1">
            <a:spLocks noChangeArrowheads="1"/>
          </p:cNvSpPr>
          <p:nvPr/>
        </p:nvSpPr>
        <p:spPr bwMode="auto">
          <a:xfrm>
            <a:off x="467544" y="1916112"/>
            <a:ext cx="5760640" cy="2006601"/>
          </a:xfrm>
          <a:prstGeom prst="rect">
            <a:avLst/>
          </a:prstGeom>
          <a:noFill/>
          <a:ln w="9525" cap="flat">
            <a:noFill/>
            <a:round/>
            <a:headEnd/>
            <a:tailEnd/>
          </a:ln>
          <a:effectLst/>
        </p:spPr>
        <p:txBody>
          <a:bodyPr lIns="90000" tIns="45000" rIns="90000" bIns="45000"/>
          <a:lstStyle/>
          <a:p>
            <a:pPr>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ru-RU" sz="2500" b="1" dirty="0">
                <a:solidFill>
                  <a:srgbClr val="FFFFFF"/>
                </a:solidFill>
                <a:ea typeface="Microsoft YaHei" charset="-122"/>
              </a:rPr>
              <a:t>ПРОТИВОВОСПАЛИТЕЛЬНЫЙ, МИТОХОНДРИАЛЬНЫЙ, АНТИОКСИДАНТНЫЙ ЭФФЕКТ АСТАМЕГИНА В КЛИНИЧЕСКОМ ИССЛЕДОВАНИИ ПАЦИЕНТОВ С СЕРДЕЧНО-СОСУДИСТОЙ ПАТОЛОГИЕЙ </a:t>
            </a:r>
          </a:p>
        </p:txBody>
      </p:sp>
    </p:spTree>
    <p:extLst>
      <p:ext uri="{BB962C8B-B14F-4D97-AF65-F5344CB8AC3E}">
        <p14:creationId xmlns:p14="http://schemas.microsoft.com/office/powerpoint/2010/main" val="51860681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70992"/>
          </a:xfrm>
        </p:spPr>
        <p:txBody>
          <a:bodyPr anchor="t">
            <a:normAutofit/>
          </a:bodyPr>
          <a:lstStyle/>
          <a:p>
            <a:pPr algn="l">
              <a:lnSpc>
                <a:spcPts val="3200"/>
              </a:lnSpc>
            </a:pPr>
            <a:r>
              <a:rPr lang="ru-RU" sz="3200" b="1" dirty="0" smtClean="0">
                <a:solidFill>
                  <a:srgbClr val="0A634D"/>
                </a:solidFill>
              </a:rPr>
              <a:t>ВВЕДИТЕ ВАШ</a:t>
            </a:r>
            <a:br>
              <a:rPr lang="ru-RU" sz="3200" b="1" dirty="0" smtClean="0">
                <a:solidFill>
                  <a:srgbClr val="0A634D"/>
                </a:solidFill>
              </a:rPr>
            </a:br>
            <a:r>
              <a:rPr lang="ru-RU" sz="3200" b="1" dirty="0" smtClean="0">
                <a:solidFill>
                  <a:srgbClr val="0A634D"/>
                </a:solidFill>
              </a:rPr>
              <a:t>ЗАГОЛОВОК</a:t>
            </a:r>
            <a:endParaRPr lang="ru-RU" sz="3200" b="1" dirty="0">
              <a:solidFill>
                <a:srgbClr val="0A634D"/>
              </a:solidFill>
            </a:endParaRPr>
          </a:p>
        </p:txBody>
      </p:sp>
      <p:sp>
        <p:nvSpPr>
          <p:cNvPr id="3" name="Объект 2"/>
          <p:cNvSpPr>
            <a:spLocks noGrp="1"/>
          </p:cNvSpPr>
          <p:nvPr>
            <p:ph idx="1"/>
          </p:nvPr>
        </p:nvSpPr>
        <p:spPr>
          <a:xfrm>
            <a:off x="539552" y="4005064"/>
            <a:ext cx="8229600" cy="1960650"/>
          </a:xfrm>
        </p:spPr>
        <p:txBody>
          <a:bodyPr>
            <a:normAutofit/>
          </a:bodyPr>
          <a:lstStyle/>
          <a:p>
            <a:pPr marL="0" indent="0">
              <a:buNone/>
            </a:pPr>
            <a:r>
              <a:rPr lang="ru-RU" sz="2000" b="1" dirty="0">
                <a:solidFill>
                  <a:srgbClr val="1AB39E"/>
                </a:solidFill>
              </a:rPr>
              <a:t>Сердечно-сосудистые заболевания (ССЗ)</a:t>
            </a:r>
            <a:r>
              <a:rPr lang="ru-RU" sz="2000" dirty="0">
                <a:solidFill>
                  <a:srgbClr val="1AB39E"/>
                </a:solidFill>
              </a:rPr>
              <a:t> — общее название заболеваний сердца и кровеносных сосудов. В настоящее время именно эти заболевания являются основной причиной смерти и инвалидизации населения во всем </a:t>
            </a:r>
            <a:r>
              <a:rPr lang="ru-RU" sz="2000" dirty="0" smtClean="0">
                <a:solidFill>
                  <a:srgbClr val="1AB39E"/>
                </a:solidFill>
              </a:rPr>
              <a:t>мире.</a:t>
            </a:r>
            <a:endParaRPr lang="ru-RU" sz="2000" dirty="0">
              <a:solidFill>
                <a:srgbClr val="1AB39E"/>
              </a:solidFill>
            </a:endParaRPr>
          </a:p>
        </p:txBody>
      </p:sp>
      <p:pic>
        <p:nvPicPr>
          <p:cNvPr id="1026" name="Picture 2" descr="https://islampoltava.org/wp-content/uploads/2018/08/cheniya-vypolnyaet-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016" y="332656"/>
            <a:ext cx="5238750" cy="313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340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СТАТИСТИКА ССЗ</a:t>
            </a:r>
            <a:endParaRPr lang="ru-RU" sz="3200" b="1" dirty="0">
              <a:solidFill>
                <a:srgbClr val="0A634D"/>
              </a:solidFill>
            </a:endParaRPr>
          </a:p>
        </p:txBody>
      </p:sp>
      <p:sp>
        <p:nvSpPr>
          <p:cNvPr id="3" name="Объект 2"/>
          <p:cNvSpPr>
            <a:spLocks noGrp="1"/>
          </p:cNvSpPr>
          <p:nvPr>
            <p:ph idx="1"/>
          </p:nvPr>
        </p:nvSpPr>
        <p:spPr>
          <a:xfrm>
            <a:off x="457200" y="1124744"/>
            <a:ext cx="8229600" cy="5001419"/>
          </a:xfrm>
        </p:spPr>
        <p:txBody>
          <a:bodyPr>
            <a:normAutofit/>
          </a:bodyPr>
          <a:lstStyle/>
          <a:p>
            <a:pPr marL="0" indent="0">
              <a:buNone/>
            </a:pPr>
            <a:r>
              <a:rPr lang="ru-RU" sz="1600" dirty="0" smtClean="0"/>
              <a:t>Введите текст слайда</a:t>
            </a:r>
            <a:endParaRPr lang="ru-RU" sz="1600" dirty="0"/>
          </a:p>
        </p:txBody>
      </p:sp>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617" r="18"/>
          <a:stretch/>
        </p:blipFill>
        <p:spPr>
          <a:xfrm>
            <a:off x="502921" y="908720"/>
            <a:ext cx="7381448" cy="4161905"/>
          </a:xfrm>
          <a:prstGeom prst="rect">
            <a:avLst/>
          </a:prstGeom>
        </p:spPr>
      </p:pic>
    </p:spTree>
    <p:extLst>
      <p:ext uri="{BB962C8B-B14F-4D97-AF65-F5344CB8AC3E}">
        <p14:creationId xmlns:p14="http://schemas.microsoft.com/office/powerpoint/2010/main" val="4284572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АстаМегин</a:t>
            </a:r>
            <a:endParaRPr lang="ru-RU" sz="3200" b="1" dirty="0">
              <a:solidFill>
                <a:srgbClr val="0A634D"/>
              </a:solidFill>
            </a:endParaRPr>
          </a:p>
        </p:txBody>
      </p:sp>
      <p:sp>
        <p:nvSpPr>
          <p:cNvPr id="3" name="Объект 2"/>
          <p:cNvSpPr>
            <a:spLocks noGrp="1"/>
          </p:cNvSpPr>
          <p:nvPr>
            <p:ph idx="1"/>
          </p:nvPr>
        </p:nvSpPr>
        <p:spPr>
          <a:xfrm>
            <a:off x="457200" y="1124744"/>
            <a:ext cx="8229600" cy="5001419"/>
          </a:xfrm>
        </p:spPr>
        <p:txBody>
          <a:bodyPr>
            <a:normAutofit/>
          </a:bodyPr>
          <a:lstStyle/>
          <a:p>
            <a:pPr marL="0" indent="0">
              <a:buNone/>
            </a:pPr>
            <a:r>
              <a:rPr lang="ru-RU" sz="2000" dirty="0">
                <a:solidFill>
                  <a:srgbClr val="1AB39E"/>
                </a:solidFill>
              </a:rPr>
              <a:t>За счет объединения в составе трех мощных </a:t>
            </a:r>
            <a:endParaRPr lang="ru-RU" sz="2000" dirty="0" smtClean="0">
              <a:solidFill>
                <a:srgbClr val="1AB39E"/>
              </a:solidFill>
            </a:endParaRPr>
          </a:p>
          <a:p>
            <a:pPr marL="0" indent="0">
              <a:buNone/>
            </a:pPr>
            <a:r>
              <a:rPr lang="ru-RU" sz="2000" dirty="0" smtClean="0">
                <a:solidFill>
                  <a:srgbClr val="1AB39E"/>
                </a:solidFill>
              </a:rPr>
              <a:t>компонентов: </a:t>
            </a:r>
            <a:r>
              <a:rPr lang="ru-RU" sz="2000" b="1" dirty="0" smtClean="0">
                <a:solidFill>
                  <a:srgbClr val="1AB39E"/>
                </a:solidFill>
              </a:rPr>
              <a:t>Омега </a:t>
            </a:r>
            <a:r>
              <a:rPr lang="ru-RU" sz="2000" b="1" dirty="0">
                <a:solidFill>
                  <a:srgbClr val="1AB39E"/>
                </a:solidFill>
              </a:rPr>
              <a:t>3 PREMIUM 360 </a:t>
            </a:r>
            <a:r>
              <a:rPr lang="ru-RU" sz="2000" b="1" dirty="0" err="1">
                <a:solidFill>
                  <a:srgbClr val="1AB39E"/>
                </a:solidFill>
              </a:rPr>
              <a:t>mg</a:t>
            </a:r>
            <a:r>
              <a:rPr lang="ru-RU" sz="2000" b="1" dirty="0">
                <a:solidFill>
                  <a:srgbClr val="1AB39E"/>
                </a:solidFill>
              </a:rPr>
              <a:t> EPA/240 </a:t>
            </a:r>
            <a:r>
              <a:rPr lang="ru-RU" sz="2000" b="1" dirty="0" err="1">
                <a:solidFill>
                  <a:srgbClr val="1AB39E"/>
                </a:solidFill>
              </a:rPr>
              <a:t>mg</a:t>
            </a:r>
            <a:r>
              <a:rPr lang="ru-RU" sz="2000" b="1" dirty="0">
                <a:solidFill>
                  <a:srgbClr val="1AB39E"/>
                </a:solidFill>
              </a:rPr>
              <a:t> </a:t>
            </a:r>
            <a:r>
              <a:rPr lang="ru-RU" sz="2000" b="1" dirty="0" smtClean="0">
                <a:solidFill>
                  <a:srgbClr val="1AB39E"/>
                </a:solidFill>
              </a:rPr>
              <a:t>DHA,</a:t>
            </a:r>
          </a:p>
          <a:p>
            <a:pPr marL="0" indent="0">
              <a:buNone/>
            </a:pPr>
            <a:r>
              <a:rPr lang="ru-RU" sz="2000" b="1" dirty="0" err="1" smtClean="0">
                <a:solidFill>
                  <a:srgbClr val="1AB39E"/>
                </a:solidFill>
              </a:rPr>
              <a:t>полипренолов</a:t>
            </a:r>
            <a:r>
              <a:rPr lang="ru-RU" sz="2000" b="1" dirty="0" smtClean="0">
                <a:solidFill>
                  <a:srgbClr val="1AB39E"/>
                </a:solidFill>
              </a:rPr>
              <a:t> </a:t>
            </a:r>
            <a:r>
              <a:rPr lang="ru-RU" sz="2000" b="1" dirty="0">
                <a:solidFill>
                  <a:srgbClr val="1AB39E"/>
                </a:solidFill>
              </a:rPr>
              <a:t>и астаксантина</a:t>
            </a:r>
            <a:r>
              <a:rPr lang="ru-RU" sz="2000" b="1" dirty="0" smtClean="0">
                <a:solidFill>
                  <a:srgbClr val="1AB39E"/>
                </a:solidFill>
              </a:rPr>
              <a:t>, </a:t>
            </a:r>
            <a:r>
              <a:rPr lang="ru-RU" sz="2000" dirty="0" smtClean="0">
                <a:solidFill>
                  <a:srgbClr val="1AB39E"/>
                </a:solidFill>
              </a:rPr>
              <a:t>«</a:t>
            </a:r>
            <a:r>
              <a:rPr lang="ru-RU" sz="2000" dirty="0">
                <a:solidFill>
                  <a:srgbClr val="1AB39E"/>
                </a:solidFill>
              </a:rPr>
              <a:t>АстаМегин» обладает синергетическим </a:t>
            </a:r>
            <a:endParaRPr lang="ru-RU" sz="2000" dirty="0" smtClean="0">
              <a:solidFill>
                <a:srgbClr val="1AB39E"/>
              </a:solidFill>
            </a:endParaRPr>
          </a:p>
          <a:p>
            <a:pPr marL="0" indent="0">
              <a:buNone/>
            </a:pPr>
            <a:r>
              <a:rPr lang="ru-RU" sz="2000" dirty="0" smtClean="0">
                <a:solidFill>
                  <a:srgbClr val="1AB39E"/>
                </a:solidFill>
              </a:rPr>
              <a:t>эффектом</a:t>
            </a:r>
            <a:r>
              <a:rPr lang="ru-RU" sz="2000" dirty="0">
                <a:solidFill>
                  <a:srgbClr val="1AB39E"/>
                </a:solidFill>
              </a:rPr>
              <a:t>, усиливая действия </a:t>
            </a:r>
            <a:r>
              <a:rPr lang="ru-RU" sz="2000" dirty="0" smtClean="0">
                <a:solidFill>
                  <a:srgbClr val="1AB39E"/>
                </a:solidFill>
              </a:rPr>
              <a:t>компонентов от </a:t>
            </a:r>
            <a:r>
              <a:rPr lang="ru-RU" sz="2000" dirty="0">
                <a:solidFill>
                  <a:srgbClr val="1AB39E"/>
                </a:solidFill>
              </a:rPr>
              <a:t>их совместного применения. </a:t>
            </a:r>
            <a:endParaRPr lang="ru-RU" sz="2000" dirty="0">
              <a:solidFill>
                <a:srgbClr val="1AB39E"/>
              </a:solidFill>
              <a:effectLst/>
            </a:endParaRPr>
          </a:p>
        </p:txBody>
      </p:sp>
      <p:pic>
        <p:nvPicPr>
          <p:cNvPr id="4" name="Рисунок 3"/>
          <p:cNvPicPr>
            <a:picLocks noChangeAspect="1"/>
          </p:cNvPicPr>
          <p:nvPr/>
        </p:nvPicPr>
        <p:blipFill rotWithShape="1">
          <a:blip r:embed="rId3">
            <a:extLst>
              <a:ext uri="{28A0092B-C50C-407E-A947-70E740481C1C}">
                <a14:useLocalDpi xmlns:a14="http://schemas.microsoft.com/office/drawing/2010/main" val="0"/>
              </a:ext>
            </a:extLst>
          </a:blip>
          <a:srcRect t="3800" b="45801"/>
          <a:stretch/>
        </p:blipFill>
        <p:spPr>
          <a:xfrm>
            <a:off x="457200" y="2950283"/>
            <a:ext cx="4618856" cy="3204703"/>
          </a:xfrm>
          <a:prstGeom prst="rect">
            <a:avLst/>
          </a:prstGeom>
        </p:spPr>
      </p:pic>
    </p:spTree>
    <p:extLst>
      <p:ext uri="{BB962C8B-B14F-4D97-AF65-F5344CB8AC3E}">
        <p14:creationId xmlns:p14="http://schemas.microsoft.com/office/powerpoint/2010/main" val="39204984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Астаксантин</a:t>
            </a:r>
            <a:endParaRPr lang="ru-RU" sz="3200" b="1" dirty="0">
              <a:solidFill>
                <a:srgbClr val="0A634D"/>
              </a:solidFill>
            </a:endParaRPr>
          </a:p>
        </p:txBody>
      </p:sp>
      <p:sp>
        <p:nvSpPr>
          <p:cNvPr id="3" name="Объект 2"/>
          <p:cNvSpPr>
            <a:spLocks noGrp="1"/>
          </p:cNvSpPr>
          <p:nvPr>
            <p:ph idx="1"/>
          </p:nvPr>
        </p:nvSpPr>
        <p:spPr>
          <a:xfrm>
            <a:off x="457200" y="1124744"/>
            <a:ext cx="8229600" cy="5001419"/>
          </a:xfrm>
        </p:spPr>
        <p:txBody>
          <a:bodyPr>
            <a:normAutofit/>
          </a:bodyPr>
          <a:lstStyle/>
          <a:p>
            <a:pPr marL="0" indent="0">
              <a:buNone/>
            </a:pPr>
            <a:r>
              <a:rPr lang="ru-RU" sz="2000" dirty="0" smtClean="0">
                <a:solidFill>
                  <a:srgbClr val="1AB39E"/>
                </a:solidFill>
                <a:effectLst/>
              </a:rPr>
              <a:t>Эффект астаксантина ощутим во всех системах организма</a:t>
            </a:r>
            <a:endParaRPr lang="ru-RU" sz="2000" dirty="0">
              <a:solidFill>
                <a:srgbClr val="1AB39E"/>
              </a:solidFill>
              <a:effectLst/>
            </a:endParaRPr>
          </a:p>
        </p:txBody>
      </p:sp>
      <p:pic>
        <p:nvPicPr>
          <p:cNvPr id="6" name="Рисунок 5"/>
          <p:cNvPicPr>
            <a:picLocks noChangeAspect="1"/>
          </p:cNvPicPr>
          <p:nvPr/>
        </p:nvPicPr>
        <p:blipFill rotWithShape="1">
          <a:blip r:embed="rId3"/>
          <a:srcRect l="29137" t="23999" r="37451" b="21101"/>
          <a:stretch/>
        </p:blipFill>
        <p:spPr>
          <a:xfrm>
            <a:off x="395536" y="1484784"/>
            <a:ext cx="5024184" cy="5327044"/>
          </a:xfrm>
          <a:prstGeom prst="rect">
            <a:avLst/>
          </a:prstGeom>
        </p:spPr>
      </p:pic>
      <p:sp>
        <p:nvSpPr>
          <p:cNvPr id="7" name="Прямоугольник 6"/>
          <p:cNvSpPr/>
          <p:nvPr/>
        </p:nvSpPr>
        <p:spPr>
          <a:xfrm>
            <a:off x="4860032" y="4941168"/>
            <a:ext cx="2088232" cy="648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Рисунок 9"/>
          <p:cNvPicPr>
            <a:picLocks noChangeAspect="1"/>
          </p:cNvPicPr>
          <p:nvPr/>
        </p:nvPicPr>
        <p:blipFill rotWithShape="1">
          <a:blip r:embed="rId3"/>
          <a:srcRect l="61478" t="36494" r="14729" b="41006"/>
          <a:stretch/>
        </p:blipFill>
        <p:spPr>
          <a:xfrm>
            <a:off x="5587067" y="5057800"/>
            <a:ext cx="3384376" cy="1800200"/>
          </a:xfrm>
          <a:prstGeom prst="rect">
            <a:avLst/>
          </a:prstGeom>
        </p:spPr>
      </p:pic>
      <p:pic>
        <p:nvPicPr>
          <p:cNvPr id="2050" name="Picture 2" descr="https://ds04.infourok.ru/uploads/ex/11b2/00166c59-c87c11b0/img0.jpg"/>
          <p:cNvPicPr>
            <a:picLocks noChangeAspect="1" noChangeArrowheads="1"/>
          </p:cNvPicPr>
          <p:nvPr/>
        </p:nvPicPr>
        <p:blipFill rotWithShape="1">
          <a:blip r:embed="rId4">
            <a:extLst>
              <a:ext uri="{28A0092B-C50C-407E-A947-70E740481C1C}">
                <a14:useLocalDpi xmlns:a14="http://schemas.microsoft.com/office/drawing/2010/main" val="0"/>
              </a:ext>
            </a:extLst>
          </a:blip>
          <a:srcRect l="40125" t="13286" r="-1" b="27464"/>
          <a:stretch/>
        </p:blipFill>
        <p:spPr bwMode="auto">
          <a:xfrm>
            <a:off x="5148064" y="1592756"/>
            <a:ext cx="3832543" cy="284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573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Астаксантин для ССС</a:t>
            </a:r>
            <a:endParaRPr lang="ru-RU" sz="3200" b="1" dirty="0">
              <a:solidFill>
                <a:srgbClr val="0A634D"/>
              </a:solidFill>
            </a:endParaRPr>
          </a:p>
        </p:txBody>
      </p:sp>
      <p:sp>
        <p:nvSpPr>
          <p:cNvPr id="7" name="Прямоугольник 6"/>
          <p:cNvSpPr/>
          <p:nvPr/>
        </p:nvSpPr>
        <p:spPr>
          <a:xfrm>
            <a:off x="4860032" y="4941168"/>
            <a:ext cx="2088232" cy="648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rotWithShape="1">
          <a:blip r:embed="rId3"/>
          <a:srcRect l="29138" t="37799" r="14951" b="30001"/>
          <a:stretch/>
        </p:blipFill>
        <p:spPr>
          <a:xfrm>
            <a:off x="181860" y="1108922"/>
            <a:ext cx="8780280" cy="3240360"/>
          </a:xfrm>
          <a:prstGeom prst="rect">
            <a:avLst/>
          </a:prstGeom>
        </p:spPr>
      </p:pic>
    </p:spTree>
    <p:extLst>
      <p:ext uri="{BB962C8B-B14F-4D97-AF65-F5344CB8AC3E}">
        <p14:creationId xmlns:p14="http://schemas.microsoft.com/office/powerpoint/2010/main" val="2723094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Полипренолы</a:t>
            </a:r>
            <a:endParaRPr lang="ru-RU" sz="3200" b="1" dirty="0">
              <a:solidFill>
                <a:srgbClr val="0A634D"/>
              </a:solidFill>
            </a:endParaRPr>
          </a:p>
        </p:txBody>
      </p:sp>
      <p:sp>
        <p:nvSpPr>
          <p:cNvPr id="3" name="Объект 2"/>
          <p:cNvSpPr>
            <a:spLocks noGrp="1"/>
          </p:cNvSpPr>
          <p:nvPr>
            <p:ph idx="1"/>
          </p:nvPr>
        </p:nvSpPr>
        <p:spPr>
          <a:xfrm>
            <a:off x="3301008" y="800203"/>
            <a:ext cx="5842992" cy="5001419"/>
          </a:xfrm>
        </p:spPr>
        <p:txBody>
          <a:bodyPr>
            <a:normAutofit/>
          </a:bodyPr>
          <a:lstStyle/>
          <a:p>
            <a:pPr marL="0" indent="0">
              <a:buNone/>
            </a:pPr>
            <a:r>
              <a:rPr lang="ru-RU" sz="2000" dirty="0">
                <a:solidFill>
                  <a:srgbClr val="1AB39E"/>
                </a:solidFill>
              </a:rPr>
              <a:t>С</a:t>
            </a:r>
            <a:r>
              <a:rPr lang="ru-RU" sz="2000" dirty="0" smtClean="0">
                <a:solidFill>
                  <a:srgbClr val="1AB39E"/>
                </a:solidFill>
              </a:rPr>
              <a:t>тимулируют </a:t>
            </a:r>
            <a:r>
              <a:rPr lang="ru-RU" sz="2000" dirty="0">
                <a:solidFill>
                  <a:srgbClr val="1AB39E"/>
                </a:solidFill>
              </a:rPr>
              <a:t>регенерацию и восстановление поврежденных клеток </a:t>
            </a:r>
            <a:r>
              <a:rPr lang="ru-RU" sz="2000" dirty="0" smtClean="0">
                <a:solidFill>
                  <a:srgbClr val="1AB39E"/>
                </a:solidFill>
              </a:rPr>
              <a:t>миокарда </a:t>
            </a:r>
          </a:p>
          <a:p>
            <a:pPr marL="0" indent="0">
              <a:buNone/>
            </a:pPr>
            <a:r>
              <a:rPr lang="ru-RU" sz="2000" dirty="0" smtClean="0">
                <a:solidFill>
                  <a:srgbClr val="1AB39E"/>
                </a:solidFill>
              </a:rPr>
              <a:t>(повреждения </a:t>
            </a:r>
            <a:r>
              <a:rPr lang="ru-RU" sz="2000" dirty="0">
                <a:solidFill>
                  <a:srgbClr val="1AB39E"/>
                </a:solidFill>
              </a:rPr>
              <a:t>клеток могут возникать вследствие микроинфарктов или ишемии </a:t>
            </a:r>
            <a:r>
              <a:rPr lang="ru-RU" sz="2000" dirty="0" smtClean="0">
                <a:solidFill>
                  <a:srgbClr val="1AB39E"/>
                </a:solidFill>
              </a:rPr>
              <a:t>миокарда).</a:t>
            </a:r>
          </a:p>
          <a:p>
            <a:pPr marL="0" indent="0">
              <a:buNone/>
            </a:pPr>
            <a:r>
              <a:rPr lang="ru-RU" sz="2000" dirty="0" smtClean="0">
                <a:solidFill>
                  <a:srgbClr val="1AB39E"/>
                </a:solidFill>
              </a:rPr>
              <a:t>                         Полипренолы стимулируют            		         регенерацию </a:t>
            </a:r>
            <a:r>
              <a:rPr lang="ru-RU" sz="2000" dirty="0">
                <a:solidFill>
                  <a:srgbClr val="1AB39E"/>
                </a:solidFill>
              </a:rPr>
              <a:t>поврежденной </a:t>
            </a:r>
            <a:r>
              <a:rPr lang="ru-RU" sz="2000" dirty="0" smtClean="0">
                <a:solidFill>
                  <a:srgbClr val="1AB39E"/>
                </a:solidFill>
              </a:rPr>
              <a:t> 	 	         сосудистой </a:t>
            </a:r>
            <a:r>
              <a:rPr lang="ru-RU" sz="2000" dirty="0">
                <a:solidFill>
                  <a:srgbClr val="1AB39E"/>
                </a:solidFill>
              </a:rPr>
              <a:t>стенки и снижают уровень </a:t>
            </a:r>
            <a:r>
              <a:rPr lang="ru-RU" sz="2000" dirty="0" smtClean="0">
                <a:solidFill>
                  <a:srgbClr val="1AB39E"/>
                </a:solidFill>
              </a:rPr>
              <a:t>	         холестерина</a:t>
            </a:r>
            <a:endParaRPr lang="ru-RU" sz="2000" dirty="0">
              <a:solidFill>
                <a:srgbClr val="1AB39E"/>
              </a:solidFill>
              <a:effectLst/>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8" name="Picture 6" descr="https://static.tildacdn.com/tild6336-3534-4035-b231-643531386165/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340768"/>
            <a:ext cx="5438378" cy="5333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730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63272" cy="504056"/>
          </a:xfrm>
        </p:spPr>
        <p:txBody>
          <a:bodyPr anchor="t">
            <a:normAutofit/>
          </a:bodyPr>
          <a:lstStyle/>
          <a:p>
            <a:pPr algn="l">
              <a:lnSpc>
                <a:spcPts val="3200"/>
              </a:lnSpc>
            </a:pPr>
            <a:r>
              <a:rPr lang="ru-RU" sz="3200" b="1" dirty="0" smtClean="0">
                <a:solidFill>
                  <a:srgbClr val="0A634D"/>
                </a:solidFill>
              </a:rPr>
              <a:t>Омега 3 ПНЖК</a:t>
            </a:r>
            <a:endParaRPr lang="ru-RU" sz="3200" b="1" dirty="0">
              <a:solidFill>
                <a:srgbClr val="0A634D"/>
              </a:solidFill>
            </a:endParaRPr>
          </a:p>
        </p:txBody>
      </p:sp>
      <p:sp>
        <p:nvSpPr>
          <p:cNvPr id="3" name="Объект 2"/>
          <p:cNvSpPr>
            <a:spLocks noGrp="1"/>
          </p:cNvSpPr>
          <p:nvPr>
            <p:ph idx="1"/>
          </p:nvPr>
        </p:nvSpPr>
        <p:spPr>
          <a:xfrm>
            <a:off x="460374" y="865014"/>
            <a:ext cx="8432105" cy="5001419"/>
          </a:xfrm>
        </p:spPr>
        <p:txBody>
          <a:bodyPr>
            <a:noAutofit/>
          </a:bodyPr>
          <a:lstStyle/>
          <a:p>
            <a:pPr marL="0" indent="0">
              <a:buNone/>
            </a:pPr>
            <a:r>
              <a:rPr lang="ru-RU" sz="2000" b="1" dirty="0" smtClean="0">
                <a:solidFill>
                  <a:srgbClr val="1AB39E"/>
                </a:solidFill>
              </a:rPr>
              <a:t>В состав комплекса входят ПНЖК PREMIUM класса:</a:t>
            </a:r>
          </a:p>
          <a:p>
            <a:pPr marL="0" indent="0">
              <a:buNone/>
            </a:pPr>
            <a:r>
              <a:rPr lang="ru-RU" sz="2000" b="1" dirty="0" smtClean="0">
                <a:solidFill>
                  <a:srgbClr val="1AB39E"/>
                </a:solidFill>
              </a:rPr>
              <a:t>EPA – </a:t>
            </a:r>
            <a:r>
              <a:rPr lang="ru-RU" sz="2000" dirty="0" smtClean="0">
                <a:solidFill>
                  <a:srgbClr val="1AB39E"/>
                </a:solidFill>
              </a:rPr>
              <a:t>эйкозопентаеновая и </a:t>
            </a:r>
            <a:r>
              <a:rPr lang="ru-RU" sz="2000" b="1" dirty="0" smtClean="0">
                <a:solidFill>
                  <a:srgbClr val="1AB39E"/>
                </a:solidFill>
              </a:rPr>
              <a:t>DHA </a:t>
            </a:r>
            <a:r>
              <a:rPr lang="ru-RU" sz="2000" b="1" dirty="0">
                <a:solidFill>
                  <a:srgbClr val="1AB39E"/>
                </a:solidFill>
              </a:rPr>
              <a:t>– </a:t>
            </a:r>
            <a:r>
              <a:rPr lang="ru-RU" sz="2000" dirty="0" err="1">
                <a:solidFill>
                  <a:srgbClr val="1AB39E"/>
                </a:solidFill>
              </a:rPr>
              <a:t>докозогексаеновая</a:t>
            </a:r>
            <a:r>
              <a:rPr lang="ru-RU" sz="2000" b="1" dirty="0">
                <a:solidFill>
                  <a:srgbClr val="1AB39E"/>
                </a:solidFill>
              </a:rPr>
              <a:t> </a:t>
            </a:r>
            <a:r>
              <a:rPr lang="ru-RU" sz="2000" dirty="0">
                <a:solidFill>
                  <a:srgbClr val="1AB39E"/>
                </a:solidFill>
              </a:rPr>
              <a:t>полиненасыщенная </a:t>
            </a:r>
          </a:p>
          <a:p>
            <a:pPr marL="0" indent="0">
              <a:buNone/>
            </a:pPr>
            <a:r>
              <a:rPr lang="ru-RU" sz="2000" dirty="0" smtClean="0">
                <a:solidFill>
                  <a:srgbClr val="1AB39E"/>
                </a:solidFill>
              </a:rPr>
              <a:t>жирная </a:t>
            </a:r>
            <a:r>
              <a:rPr lang="ru-RU" sz="2000" dirty="0">
                <a:solidFill>
                  <a:srgbClr val="1AB39E"/>
                </a:solidFill>
              </a:rPr>
              <a:t>кислота класса омега-3, </a:t>
            </a:r>
            <a:r>
              <a:rPr lang="ru-RU" sz="2000" dirty="0" smtClean="0">
                <a:solidFill>
                  <a:srgbClr val="1AB39E"/>
                </a:solidFill>
              </a:rPr>
              <a:t>входят </a:t>
            </a:r>
            <a:r>
              <a:rPr lang="ru-RU" sz="2000" dirty="0">
                <a:solidFill>
                  <a:srgbClr val="1AB39E"/>
                </a:solidFill>
              </a:rPr>
              <a:t>в состав липидов большинства тканей животных, </a:t>
            </a:r>
            <a:r>
              <a:rPr lang="ru-RU" sz="2000" dirty="0" smtClean="0">
                <a:solidFill>
                  <a:srgbClr val="1AB39E"/>
                </a:solidFill>
              </a:rPr>
              <a:t>относятся </a:t>
            </a:r>
            <a:r>
              <a:rPr lang="ru-RU" sz="2000" dirty="0">
                <a:solidFill>
                  <a:srgbClr val="1AB39E"/>
                </a:solidFill>
              </a:rPr>
              <a:t>к незаменимым жирным кислотам. Один из </a:t>
            </a:r>
            <a:r>
              <a:rPr lang="ru-RU" sz="2000" dirty="0" smtClean="0">
                <a:solidFill>
                  <a:srgbClr val="1AB39E"/>
                </a:solidFill>
              </a:rPr>
              <a:t>главных </a:t>
            </a:r>
            <a:r>
              <a:rPr lang="ru-RU" sz="2000" dirty="0">
                <a:solidFill>
                  <a:srgbClr val="1AB39E"/>
                </a:solidFill>
              </a:rPr>
              <a:t>компонентов комплексных липидов</a:t>
            </a:r>
            <a:r>
              <a:rPr lang="ru-RU" sz="2000" dirty="0" smtClean="0">
                <a:solidFill>
                  <a:srgbClr val="1AB39E"/>
                </a:solidFill>
              </a:rPr>
              <a:t>.</a:t>
            </a:r>
          </a:p>
          <a:p>
            <a:pPr marL="0" indent="0">
              <a:buNone/>
            </a:pPr>
            <a:endParaRPr lang="ru-RU" sz="2000" b="1" dirty="0" smtClean="0">
              <a:solidFill>
                <a:srgbClr val="1AB39E"/>
              </a:solidFill>
            </a:endParaRPr>
          </a:p>
          <a:p>
            <a:pPr marL="0" indent="0">
              <a:buNone/>
            </a:pPr>
            <a:r>
              <a:rPr lang="ru-RU" sz="2000" b="1" dirty="0" smtClean="0">
                <a:solidFill>
                  <a:srgbClr val="1AB39E"/>
                </a:solidFill>
              </a:rPr>
              <a:t>Суммарная доза </a:t>
            </a:r>
            <a:r>
              <a:rPr lang="ru-RU" sz="2000" b="1" dirty="0">
                <a:solidFill>
                  <a:srgbClr val="1AB39E"/>
                </a:solidFill>
              </a:rPr>
              <a:t>EPA </a:t>
            </a:r>
            <a:r>
              <a:rPr lang="ru-RU" sz="2000" b="1" dirty="0" smtClean="0">
                <a:solidFill>
                  <a:srgbClr val="1AB39E"/>
                </a:solidFill>
              </a:rPr>
              <a:t>и </a:t>
            </a:r>
            <a:r>
              <a:rPr lang="ru-RU" sz="2000" b="1" dirty="0">
                <a:solidFill>
                  <a:srgbClr val="1AB39E"/>
                </a:solidFill>
              </a:rPr>
              <a:t>DHA </a:t>
            </a:r>
            <a:r>
              <a:rPr lang="ru-RU" sz="2000" b="1" dirty="0" smtClean="0">
                <a:solidFill>
                  <a:srgbClr val="1AB39E"/>
                </a:solidFill>
              </a:rPr>
              <a:t>составляет 600 мг</a:t>
            </a:r>
          </a:p>
          <a:p>
            <a:pPr marL="0" indent="0">
              <a:buNone/>
            </a:pPr>
            <a:endParaRPr lang="ru-RU" sz="2000" dirty="0" smtClean="0">
              <a:solidFill>
                <a:srgbClr val="1AB39E"/>
              </a:solidFill>
            </a:endParaRPr>
          </a:p>
          <a:p>
            <a:pPr marL="0" indent="0">
              <a:buNone/>
            </a:pPr>
            <a:r>
              <a:rPr lang="ru-RU" sz="2000" dirty="0" smtClean="0">
                <a:solidFill>
                  <a:srgbClr val="1AB39E"/>
                </a:solidFill>
              </a:rPr>
              <a:t>Присутствие в диете омега-3 ПНЖК:</a:t>
            </a:r>
          </a:p>
          <a:p>
            <a:pPr>
              <a:buFont typeface="Wingdings" panose="05000000000000000000" pitchFamily="2" charset="2"/>
              <a:buChar char="ü"/>
            </a:pPr>
            <a:r>
              <a:rPr lang="ru-RU" sz="2000" dirty="0" smtClean="0">
                <a:solidFill>
                  <a:srgbClr val="1AB39E"/>
                </a:solidFill>
              </a:rPr>
              <a:t>снижает риск развития рака груди и </a:t>
            </a:r>
            <a:r>
              <a:rPr lang="ru-RU" sz="2000" dirty="0" err="1" smtClean="0">
                <a:solidFill>
                  <a:srgbClr val="1AB39E"/>
                </a:solidFill>
              </a:rPr>
              <a:t>колоректального</a:t>
            </a:r>
            <a:r>
              <a:rPr lang="ru-RU" sz="2000" dirty="0" smtClean="0">
                <a:solidFill>
                  <a:srgbClr val="1AB39E"/>
                </a:solidFill>
              </a:rPr>
              <a:t> рака</a:t>
            </a:r>
          </a:p>
          <a:p>
            <a:pPr>
              <a:buFont typeface="Wingdings" panose="05000000000000000000" pitchFamily="2" charset="2"/>
              <a:buChar char="ü"/>
            </a:pPr>
            <a:r>
              <a:rPr lang="ru-RU" sz="2000" dirty="0" smtClean="0">
                <a:solidFill>
                  <a:srgbClr val="1AB39E"/>
                </a:solidFill>
              </a:rPr>
              <a:t>препятствует развитию деменции</a:t>
            </a:r>
          </a:p>
          <a:p>
            <a:pPr>
              <a:buFont typeface="Wingdings" panose="05000000000000000000" pitchFamily="2" charset="2"/>
              <a:buChar char="ü"/>
            </a:pPr>
            <a:r>
              <a:rPr lang="ru-RU" sz="2000" dirty="0">
                <a:solidFill>
                  <a:srgbClr val="1AB39E"/>
                </a:solidFill>
              </a:rPr>
              <a:t>п</a:t>
            </a:r>
            <a:r>
              <a:rPr lang="ru-RU" sz="2000" dirty="0" smtClean="0">
                <a:solidFill>
                  <a:srgbClr val="1AB39E"/>
                </a:solidFill>
              </a:rPr>
              <a:t>репятствует агрегации тромбоцитов у пациентов с сердечно-сосудистыми заболеваниями и диабетом</a:t>
            </a:r>
          </a:p>
          <a:p>
            <a:pPr>
              <a:buFont typeface="Wingdings" panose="05000000000000000000" pitchFamily="2" charset="2"/>
              <a:buChar char="ü"/>
            </a:pPr>
            <a:r>
              <a:rPr lang="ru-RU" sz="2000" dirty="0" smtClean="0">
                <a:solidFill>
                  <a:srgbClr val="1AB39E"/>
                </a:solidFill>
              </a:rPr>
              <a:t>воздействует на сердечно сосудистые риски, снижая уровень триглицеридов.</a:t>
            </a: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667717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КЛИНИЧЕСКОЕ ИССЛЕДОВАНИЕ</a:t>
            </a:r>
            <a:endParaRPr lang="ru-RU" sz="3200" b="1" dirty="0">
              <a:solidFill>
                <a:srgbClr val="0A634D"/>
              </a:solidFill>
            </a:endParaRPr>
          </a:p>
        </p:txBody>
      </p:sp>
      <p:sp>
        <p:nvSpPr>
          <p:cNvPr id="3" name="Объект 2"/>
          <p:cNvSpPr>
            <a:spLocks noGrp="1"/>
          </p:cNvSpPr>
          <p:nvPr>
            <p:ph idx="1"/>
          </p:nvPr>
        </p:nvSpPr>
        <p:spPr>
          <a:xfrm>
            <a:off x="460375" y="865014"/>
            <a:ext cx="8000058" cy="5001419"/>
          </a:xfrm>
        </p:spPr>
        <p:txBody>
          <a:bodyPr>
            <a:noAutofit/>
          </a:bodyPr>
          <a:lstStyle/>
          <a:p>
            <a:pPr marL="0" indent="0">
              <a:buNone/>
            </a:pPr>
            <a:endParaRPr lang="ru-RU" sz="2000" u="sng" dirty="0" smtClean="0">
              <a:solidFill>
                <a:srgbClr val="1AB39E"/>
              </a:solidFill>
            </a:endParaRPr>
          </a:p>
          <a:p>
            <a:pPr marL="0" indent="0">
              <a:buNone/>
            </a:pPr>
            <a:r>
              <a:rPr lang="ru-RU" sz="2000" b="1" dirty="0" smtClean="0">
                <a:solidFill>
                  <a:srgbClr val="1AB39E"/>
                </a:solidFill>
              </a:rPr>
              <a:t>На базе ОГБУЗ «Городская поликлиника №8 им. Н.И. Пирогова» </a:t>
            </a:r>
            <a:r>
              <a:rPr lang="ru-RU" sz="2000" b="1" dirty="0">
                <a:solidFill>
                  <a:srgbClr val="1AB39E"/>
                </a:solidFill>
              </a:rPr>
              <a:t>Астраханской </a:t>
            </a:r>
            <a:r>
              <a:rPr lang="ru-RU" sz="2000" b="1" dirty="0" smtClean="0">
                <a:solidFill>
                  <a:srgbClr val="1AB39E"/>
                </a:solidFill>
              </a:rPr>
              <a:t>области.</a:t>
            </a:r>
            <a:endParaRPr lang="ru-RU" sz="2000" b="1" u="sng" dirty="0" smtClean="0">
              <a:solidFill>
                <a:srgbClr val="1AB39E"/>
              </a:solidFill>
            </a:endParaRPr>
          </a:p>
          <a:p>
            <a:pPr marL="0" indent="0">
              <a:buNone/>
            </a:pPr>
            <a:endParaRPr lang="ru-RU" sz="2000" u="sng" dirty="0">
              <a:solidFill>
                <a:srgbClr val="1AB39E"/>
              </a:solidFill>
            </a:endParaRPr>
          </a:p>
          <a:p>
            <a:pPr marL="0" indent="0">
              <a:buNone/>
            </a:pPr>
            <a:r>
              <a:rPr lang="ru-RU" sz="2000" u="sng" dirty="0" smtClean="0">
                <a:solidFill>
                  <a:srgbClr val="1AB39E"/>
                </a:solidFill>
              </a:rPr>
              <a:t>Цель исследования: </a:t>
            </a:r>
            <a:r>
              <a:rPr lang="ru-RU" sz="2000" dirty="0" smtClean="0">
                <a:solidFill>
                  <a:srgbClr val="1AB39E"/>
                </a:solidFill>
              </a:rPr>
              <a:t>проанализировать </a:t>
            </a:r>
            <a:r>
              <a:rPr lang="ru-RU" sz="2000" dirty="0" err="1" smtClean="0">
                <a:solidFill>
                  <a:srgbClr val="1AB39E"/>
                </a:solidFill>
              </a:rPr>
              <a:t>цитопротекторную</a:t>
            </a:r>
            <a:r>
              <a:rPr lang="ru-RU" sz="2000" dirty="0" smtClean="0">
                <a:solidFill>
                  <a:srgbClr val="1AB39E"/>
                </a:solidFill>
              </a:rPr>
              <a:t> активность комплекса АстаМегин у пациентов с тяжелой сердечно-сосудистой патологией. </a:t>
            </a:r>
          </a:p>
          <a:p>
            <a:pPr marL="0" indent="0">
              <a:buNone/>
            </a:pPr>
            <a:endParaRPr lang="ru-RU" sz="2000" dirty="0">
              <a:solidFill>
                <a:srgbClr val="1AB39E"/>
              </a:solidFill>
            </a:endParaRPr>
          </a:p>
          <a:p>
            <a:pPr marL="0" indent="0">
              <a:buNone/>
            </a:pPr>
            <a:r>
              <a:rPr lang="ru-RU" sz="2000" dirty="0" smtClean="0">
                <a:solidFill>
                  <a:srgbClr val="1AB39E"/>
                </a:solidFill>
              </a:rPr>
              <a:t>Длительность исследования 30 дней</a:t>
            </a:r>
          </a:p>
          <a:p>
            <a:pPr marL="0" indent="0">
              <a:buNone/>
            </a:pPr>
            <a:r>
              <a:rPr lang="ru-RU" sz="2000" dirty="0" smtClean="0">
                <a:solidFill>
                  <a:srgbClr val="1AB39E"/>
                </a:solidFill>
              </a:rPr>
              <a:t>Биохимический анализ крови 2 раза через 2 недели терапии.</a:t>
            </a:r>
          </a:p>
          <a:p>
            <a:pPr marL="0" indent="0">
              <a:buNone/>
            </a:pPr>
            <a:endParaRPr lang="ru-RU" sz="2000" dirty="0">
              <a:solidFill>
                <a:srgbClr val="1AB39E"/>
              </a:solidFill>
            </a:endParaRPr>
          </a:p>
          <a:p>
            <a:pPr marL="0" indent="0">
              <a:buNone/>
            </a:pPr>
            <a:r>
              <a:rPr lang="ru-RU" sz="2000" u="sng" dirty="0" smtClean="0">
                <a:solidFill>
                  <a:srgbClr val="1AB39E"/>
                </a:solidFill>
              </a:rPr>
              <a:t>Задача терапии: </a:t>
            </a:r>
            <a:r>
              <a:rPr lang="ru-RU" sz="2000" dirty="0" smtClean="0">
                <a:solidFill>
                  <a:srgbClr val="1AB39E"/>
                </a:solidFill>
              </a:rPr>
              <a:t>снять воспаление с сердечной мышцы, вызвать регенерацию ткани и улучшить качество жизни пациентов.</a:t>
            </a: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5624765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КЛИНИЧЕСКОЕ ИССЛЕДОВАНИЕ</a:t>
            </a:r>
            <a:endParaRPr lang="ru-RU" sz="3200" b="1" dirty="0">
              <a:solidFill>
                <a:srgbClr val="0A634D"/>
              </a:solidFill>
            </a:endParaRPr>
          </a:p>
        </p:txBody>
      </p:sp>
      <p:sp>
        <p:nvSpPr>
          <p:cNvPr id="3" name="Объект 2"/>
          <p:cNvSpPr>
            <a:spLocks noGrp="1"/>
          </p:cNvSpPr>
          <p:nvPr>
            <p:ph idx="1"/>
          </p:nvPr>
        </p:nvSpPr>
        <p:spPr>
          <a:xfrm>
            <a:off x="460375" y="865014"/>
            <a:ext cx="8000058" cy="5001419"/>
          </a:xfrm>
        </p:spPr>
        <p:txBody>
          <a:bodyPr>
            <a:noAutofit/>
          </a:bodyPr>
          <a:lstStyle/>
          <a:p>
            <a:pPr marL="0" indent="0">
              <a:buNone/>
            </a:pPr>
            <a:endParaRPr lang="ru-RU" sz="2000" u="sng" dirty="0">
              <a:solidFill>
                <a:srgbClr val="1AB39E"/>
              </a:solidFill>
            </a:endParaRPr>
          </a:p>
          <a:p>
            <a:pPr marL="0" indent="0">
              <a:buNone/>
            </a:pPr>
            <a:r>
              <a:rPr lang="ru-RU" sz="2000" u="sng" dirty="0" smtClean="0">
                <a:solidFill>
                  <a:srgbClr val="1AB39E"/>
                </a:solidFill>
              </a:rPr>
              <a:t>Испытуемые</a:t>
            </a:r>
            <a:r>
              <a:rPr lang="ru-RU" sz="2000" dirty="0" smtClean="0">
                <a:solidFill>
                  <a:srgbClr val="1AB39E"/>
                </a:solidFill>
              </a:rPr>
              <a:t>:</a:t>
            </a:r>
          </a:p>
          <a:p>
            <a:pPr marL="0" indent="0">
              <a:buNone/>
            </a:pPr>
            <a:r>
              <a:rPr lang="ru-RU" sz="2000" dirty="0" smtClean="0">
                <a:solidFill>
                  <a:srgbClr val="1AB39E"/>
                </a:solidFill>
              </a:rPr>
              <a:t>30 человек в возрасте от 40 до 72 лет.</a:t>
            </a:r>
          </a:p>
          <a:p>
            <a:pPr marL="0" indent="0">
              <a:buNone/>
            </a:pPr>
            <a:r>
              <a:rPr lang="ru-RU" sz="2000" dirty="0" smtClean="0">
                <a:solidFill>
                  <a:srgbClr val="1AB39E"/>
                </a:solidFill>
              </a:rPr>
              <a:t>5 – гипертоническая болезнь</a:t>
            </a:r>
          </a:p>
          <a:p>
            <a:pPr marL="0" indent="0">
              <a:buNone/>
            </a:pPr>
            <a:r>
              <a:rPr lang="ru-RU" sz="2000" dirty="0" smtClean="0">
                <a:solidFill>
                  <a:srgbClr val="1AB39E"/>
                </a:solidFill>
              </a:rPr>
              <a:t>3 – инфаркт миокарда п/острая стадия</a:t>
            </a:r>
          </a:p>
          <a:p>
            <a:pPr marL="0" indent="0">
              <a:buNone/>
            </a:pPr>
            <a:r>
              <a:rPr lang="ru-RU" sz="2000" dirty="0" smtClean="0">
                <a:solidFill>
                  <a:srgbClr val="1AB39E"/>
                </a:solidFill>
              </a:rPr>
              <a:t>9 – постинфарктный коронарный синдром с давностью до года</a:t>
            </a:r>
          </a:p>
          <a:p>
            <a:pPr marL="0" indent="0">
              <a:buNone/>
            </a:pPr>
            <a:r>
              <a:rPr lang="ru-RU" sz="2000" dirty="0" smtClean="0">
                <a:solidFill>
                  <a:srgbClr val="1AB39E"/>
                </a:solidFill>
              </a:rPr>
              <a:t>12 – комбинированные клапанные пороки сердца, комбинированные нарушения ритма </a:t>
            </a:r>
          </a:p>
          <a:p>
            <a:pPr marL="0" indent="0">
              <a:buNone/>
            </a:pPr>
            <a:r>
              <a:rPr lang="ru-RU" sz="2000" dirty="0" smtClean="0">
                <a:solidFill>
                  <a:srgbClr val="1AB39E"/>
                </a:solidFill>
              </a:rPr>
              <a:t>(п/</a:t>
            </a:r>
            <a:r>
              <a:rPr lang="ru-RU" sz="2000" dirty="0" err="1" smtClean="0">
                <a:solidFill>
                  <a:srgbClr val="1AB39E"/>
                </a:solidFill>
              </a:rPr>
              <a:t>операц</a:t>
            </a:r>
            <a:r>
              <a:rPr lang="ru-RU" sz="2000" dirty="0" smtClean="0">
                <a:solidFill>
                  <a:srgbClr val="1AB39E"/>
                </a:solidFill>
              </a:rPr>
              <a:t>. лечение РЧА)</a:t>
            </a:r>
          </a:p>
          <a:p>
            <a:pPr marL="0" indent="0">
              <a:buNone/>
            </a:pPr>
            <a:r>
              <a:rPr lang="ru-RU" sz="2000" dirty="0" smtClean="0">
                <a:solidFill>
                  <a:srgbClr val="1AB39E"/>
                </a:solidFill>
              </a:rPr>
              <a:t>1 – артериальная гипертония</a:t>
            </a:r>
          </a:p>
          <a:p>
            <a:pPr marL="0" indent="0">
              <a:buNone/>
            </a:pPr>
            <a:endParaRPr lang="ru-RU" sz="2000" dirty="0">
              <a:solidFill>
                <a:srgbClr val="1AB39E"/>
              </a:solidFill>
            </a:endParaRPr>
          </a:p>
          <a:p>
            <a:pPr marL="0" indent="0">
              <a:buNone/>
            </a:pPr>
            <a:r>
              <a:rPr lang="ru-RU" sz="2000" dirty="0" smtClean="0">
                <a:solidFill>
                  <a:srgbClr val="1AB39E"/>
                </a:solidFill>
              </a:rPr>
              <a:t>Группа сравнения.</a:t>
            </a:r>
            <a:endParaRPr lang="ru-RU" sz="2000" dirty="0" smtClean="0">
              <a:solidFill>
                <a:srgbClr val="FF0000"/>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7545122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КЛИНИЧЕСКОЕ ИССЛЕДОВАНИЕ</a:t>
            </a:r>
            <a:endParaRPr lang="ru-RU" sz="3200" b="1" dirty="0">
              <a:solidFill>
                <a:srgbClr val="0A634D"/>
              </a:solidFill>
            </a:endParaRPr>
          </a:p>
        </p:txBody>
      </p:sp>
      <p:pic>
        <p:nvPicPr>
          <p:cNvPr id="6" name="Объект 5"/>
          <p:cNvPicPr>
            <a:picLocks noGrp="1" noChangeAspect="1"/>
          </p:cNvPicPr>
          <p:nvPr>
            <p:ph idx="1"/>
          </p:nvPr>
        </p:nvPicPr>
        <p:blipFill rotWithShape="1">
          <a:blip r:embed="rId3"/>
          <a:srcRect t="18604" b="491"/>
          <a:stretch/>
        </p:blipFill>
        <p:spPr>
          <a:xfrm>
            <a:off x="3198701" y="758914"/>
            <a:ext cx="2502336" cy="3528391"/>
          </a:xfrm>
          <a:prstGeom prst="rect">
            <a:avLst/>
          </a:prstGeom>
        </p:spPr>
      </p:pic>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 name="Рисунок 3"/>
          <p:cNvPicPr>
            <a:picLocks noChangeAspect="1"/>
          </p:cNvPicPr>
          <p:nvPr/>
        </p:nvPicPr>
        <p:blipFill>
          <a:blip r:embed="rId4"/>
          <a:stretch>
            <a:fillRect/>
          </a:stretch>
        </p:blipFill>
        <p:spPr>
          <a:xfrm>
            <a:off x="491644" y="758914"/>
            <a:ext cx="2646293" cy="3528391"/>
          </a:xfrm>
          <a:prstGeom prst="rect">
            <a:avLst/>
          </a:prstGeom>
        </p:spPr>
      </p:pic>
      <p:pic>
        <p:nvPicPr>
          <p:cNvPr id="7" name="Рисунок 6"/>
          <p:cNvPicPr>
            <a:picLocks noChangeAspect="1"/>
          </p:cNvPicPr>
          <p:nvPr/>
        </p:nvPicPr>
        <p:blipFill>
          <a:blip r:embed="rId5"/>
          <a:stretch>
            <a:fillRect/>
          </a:stretch>
        </p:blipFill>
        <p:spPr>
          <a:xfrm>
            <a:off x="5761801" y="758913"/>
            <a:ext cx="2646293" cy="3528391"/>
          </a:xfrm>
          <a:prstGeom prst="rect">
            <a:avLst/>
          </a:prstGeom>
        </p:spPr>
      </p:pic>
      <p:pic>
        <p:nvPicPr>
          <p:cNvPr id="8" name="Рисунок 7"/>
          <p:cNvPicPr>
            <a:picLocks noChangeAspect="1"/>
          </p:cNvPicPr>
          <p:nvPr/>
        </p:nvPicPr>
        <p:blipFill>
          <a:blip r:embed="rId6"/>
          <a:stretch>
            <a:fillRect/>
          </a:stretch>
        </p:blipFill>
        <p:spPr>
          <a:xfrm>
            <a:off x="4670207" y="3298055"/>
            <a:ext cx="2206050" cy="2941400"/>
          </a:xfrm>
          <a:prstGeom prst="rect">
            <a:avLst/>
          </a:prstGeom>
        </p:spPr>
      </p:pic>
      <p:pic>
        <p:nvPicPr>
          <p:cNvPr id="9" name="Рисунок 8"/>
          <p:cNvPicPr>
            <a:picLocks noChangeAspect="1"/>
          </p:cNvPicPr>
          <p:nvPr/>
        </p:nvPicPr>
        <p:blipFill>
          <a:blip r:embed="rId7"/>
          <a:stretch>
            <a:fillRect/>
          </a:stretch>
        </p:blipFill>
        <p:spPr>
          <a:xfrm>
            <a:off x="1763688" y="3298056"/>
            <a:ext cx="2209427" cy="2945902"/>
          </a:xfrm>
          <a:prstGeom prst="rect">
            <a:avLst/>
          </a:prstGeom>
        </p:spPr>
      </p:pic>
    </p:spTree>
    <p:extLst>
      <p:ext uri="{BB962C8B-B14F-4D97-AF65-F5344CB8AC3E}">
        <p14:creationId xmlns:p14="http://schemas.microsoft.com/office/powerpoint/2010/main" val="1025624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p:cNvPicPr>
            <a:picLocks noChangeAspect="1"/>
          </p:cNvPicPr>
          <p:nvPr/>
        </p:nvPicPr>
        <p:blipFill>
          <a:blip r:embed="rId3"/>
          <a:stretch>
            <a:fillRect/>
          </a:stretch>
        </p:blipFill>
        <p:spPr>
          <a:xfrm>
            <a:off x="5220072" y="887383"/>
            <a:ext cx="2951093" cy="3934791"/>
          </a:xfrm>
          <a:prstGeom prst="rect">
            <a:avLst/>
          </a:prstGeom>
        </p:spPr>
      </p:pic>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КЛИНИЧЕСКОЕ ИССЛЕДОВАНИЕ</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 name="Рисунок 9"/>
          <p:cNvPicPr>
            <a:picLocks noChangeAspect="1"/>
          </p:cNvPicPr>
          <p:nvPr/>
        </p:nvPicPr>
        <p:blipFill>
          <a:blip r:embed="rId4"/>
          <a:stretch>
            <a:fillRect/>
          </a:stretch>
        </p:blipFill>
        <p:spPr>
          <a:xfrm>
            <a:off x="396041" y="764704"/>
            <a:ext cx="2976749" cy="3968998"/>
          </a:xfrm>
          <a:prstGeom prst="rect">
            <a:avLst/>
          </a:prstGeom>
        </p:spPr>
      </p:pic>
      <p:pic>
        <p:nvPicPr>
          <p:cNvPr id="11" name="Рисунок 10"/>
          <p:cNvPicPr>
            <a:picLocks noChangeAspect="1"/>
          </p:cNvPicPr>
          <p:nvPr/>
        </p:nvPicPr>
        <p:blipFill>
          <a:blip r:embed="rId5"/>
          <a:stretch>
            <a:fillRect/>
          </a:stretch>
        </p:blipFill>
        <p:spPr>
          <a:xfrm>
            <a:off x="2627784" y="2348880"/>
            <a:ext cx="2955522" cy="3940696"/>
          </a:xfrm>
          <a:prstGeom prst="rect">
            <a:avLst/>
          </a:prstGeom>
        </p:spPr>
      </p:pic>
    </p:spTree>
    <p:extLst>
      <p:ext uri="{BB962C8B-B14F-4D97-AF65-F5344CB8AC3E}">
        <p14:creationId xmlns:p14="http://schemas.microsoft.com/office/powerpoint/2010/main" val="3408292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Методы исследования</a:t>
            </a:r>
            <a:endParaRPr lang="ru-RU" sz="3200" b="1" dirty="0">
              <a:solidFill>
                <a:srgbClr val="0A634D"/>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044731177"/>
              </p:ext>
            </p:extLst>
          </p:nvPr>
        </p:nvGraphicFramePr>
        <p:xfrm>
          <a:off x="460374" y="1556792"/>
          <a:ext cx="7999415" cy="2392680"/>
        </p:xfrm>
        <a:graphic>
          <a:graphicData uri="http://schemas.openxmlformats.org/drawingml/2006/table">
            <a:tbl>
              <a:tblPr firstRow="1" bandRow="1">
                <a:tableStyleId>{5C22544A-7EE6-4342-B048-85BDC9FD1C3A}</a:tableStyleId>
              </a:tblPr>
              <a:tblGrid>
                <a:gridCol w="1591346">
                  <a:extLst>
                    <a:ext uri="{9D8B030D-6E8A-4147-A177-3AD203B41FA5}">
                      <a16:colId xmlns:a16="http://schemas.microsoft.com/office/drawing/2014/main" val="1708065880"/>
                    </a:ext>
                  </a:extLst>
                </a:gridCol>
                <a:gridCol w="1608420">
                  <a:extLst>
                    <a:ext uri="{9D8B030D-6E8A-4147-A177-3AD203B41FA5}">
                      <a16:colId xmlns:a16="http://schemas.microsoft.com/office/drawing/2014/main" val="172177349"/>
                    </a:ext>
                  </a:extLst>
                </a:gridCol>
                <a:gridCol w="1599883">
                  <a:extLst>
                    <a:ext uri="{9D8B030D-6E8A-4147-A177-3AD203B41FA5}">
                      <a16:colId xmlns:a16="http://schemas.microsoft.com/office/drawing/2014/main" val="870204369"/>
                    </a:ext>
                  </a:extLst>
                </a:gridCol>
                <a:gridCol w="1599883">
                  <a:extLst>
                    <a:ext uri="{9D8B030D-6E8A-4147-A177-3AD203B41FA5}">
                      <a16:colId xmlns:a16="http://schemas.microsoft.com/office/drawing/2014/main" val="1708523351"/>
                    </a:ext>
                  </a:extLst>
                </a:gridCol>
                <a:gridCol w="1599883">
                  <a:extLst>
                    <a:ext uri="{9D8B030D-6E8A-4147-A177-3AD203B41FA5}">
                      <a16:colId xmlns:a16="http://schemas.microsoft.com/office/drawing/2014/main" val="3821830196"/>
                    </a:ext>
                  </a:extLst>
                </a:gridCol>
              </a:tblGrid>
              <a:tr h="370840">
                <a:tc>
                  <a:txBody>
                    <a:bodyPr/>
                    <a:lstStyle/>
                    <a:p>
                      <a:pPr algn="ctr"/>
                      <a:r>
                        <a:rPr lang="ru-RU" dirty="0" smtClean="0"/>
                        <a:t>Параметр</a:t>
                      </a:r>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6D6D4"/>
                    </a:solidFill>
                  </a:tcPr>
                </a:tc>
                <a:tc>
                  <a:txBody>
                    <a:bodyPr/>
                    <a:lstStyle/>
                    <a:p>
                      <a:pPr algn="ctr"/>
                      <a:r>
                        <a:rPr lang="ru-RU" dirty="0" smtClean="0"/>
                        <a:t>Пациент 1</a:t>
                      </a:r>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6D6D4"/>
                    </a:solidFill>
                  </a:tcPr>
                </a:tc>
                <a:tc>
                  <a:txBody>
                    <a:bodyPr/>
                    <a:lstStyle/>
                    <a:p>
                      <a:pPr algn="ctr"/>
                      <a:r>
                        <a:rPr lang="ru-RU" dirty="0" smtClean="0"/>
                        <a:t>Пациент</a:t>
                      </a:r>
                      <a:r>
                        <a:rPr lang="ru-RU" baseline="0" dirty="0" smtClean="0"/>
                        <a:t> 2</a:t>
                      </a:r>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6D6D4"/>
                    </a:solidFill>
                  </a:tcPr>
                </a:tc>
                <a:tc>
                  <a:txBody>
                    <a:bodyPr/>
                    <a:lstStyle/>
                    <a:p>
                      <a:pPr algn="ctr"/>
                      <a:r>
                        <a:rPr lang="ru-RU" dirty="0" smtClean="0"/>
                        <a:t>Пациент 3 </a:t>
                      </a:r>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6D6D4"/>
                    </a:solidFill>
                  </a:tcPr>
                </a:tc>
                <a:tc>
                  <a:txBody>
                    <a:bodyPr/>
                    <a:lstStyle/>
                    <a:p>
                      <a:pPr algn="ctr"/>
                      <a:r>
                        <a:rPr lang="ru-RU" dirty="0" smtClean="0"/>
                        <a:t>Пациент 4</a:t>
                      </a:r>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6D6D4"/>
                    </a:solidFill>
                  </a:tcPr>
                </a:tc>
                <a:extLst>
                  <a:ext uri="{0D108BD9-81ED-4DB2-BD59-A6C34878D82A}">
                    <a16:rowId xmlns:a16="http://schemas.microsoft.com/office/drawing/2014/main" val="2787297475"/>
                  </a:ext>
                </a:extLst>
              </a:tr>
              <a:tr h="370840">
                <a:tc>
                  <a:txBody>
                    <a:bodyPr/>
                    <a:lstStyle/>
                    <a:p>
                      <a:pPr algn="ctr"/>
                      <a:r>
                        <a:rPr lang="ru-RU" dirty="0" err="1" smtClean="0">
                          <a:solidFill>
                            <a:srgbClr val="1AB39E"/>
                          </a:solidFill>
                        </a:rPr>
                        <a:t>Протромбиновый</a:t>
                      </a:r>
                      <a:r>
                        <a:rPr lang="ru-RU" dirty="0" smtClean="0">
                          <a:solidFill>
                            <a:srgbClr val="1AB39E"/>
                          </a:solidFill>
                        </a:rPr>
                        <a:t> индекс, %</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ru-RU" dirty="0" smtClean="0">
                          <a:solidFill>
                            <a:srgbClr val="1AB39E"/>
                          </a:solidFill>
                        </a:rPr>
                        <a:t>84,6/</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85240638"/>
                  </a:ext>
                </a:extLst>
              </a:tr>
              <a:tr h="370840">
                <a:tc>
                  <a:txBody>
                    <a:bodyPr/>
                    <a:lstStyle/>
                    <a:p>
                      <a:pPr algn="ctr"/>
                      <a:r>
                        <a:rPr lang="ru-RU" dirty="0" smtClean="0">
                          <a:solidFill>
                            <a:srgbClr val="1AB39E"/>
                          </a:solidFill>
                        </a:rPr>
                        <a:t>Фибриноген, г/л</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ru-RU" dirty="0" smtClean="0">
                          <a:solidFill>
                            <a:srgbClr val="1AB39E"/>
                          </a:solidFill>
                        </a:rPr>
                        <a:t>3,1/</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5493068"/>
                  </a:ext>
                </a:extLst>
              </a:tr>
              <a:tr h="370840">
                <a:tc>
                  <a:txBody>
                    <a:bodyPr/>
                    <a:lstStyle/>
                    <a:p>
                      <a:pPr algn="ctr"/>
                      <a:r>
                        <a:rPr lang="ru-RU" dirty="0" smtClean="0">
                          <a:solidFill>
                            <a:srgbClr val="1AB39E"/>
                          </a:solidFill>
                        </a:rPr>
                        <a:t>МНО</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ru-RU" dirty="0" smtClean="0">
                          <a:solidFill>
                            <a:srgbClr val="1AB39E"/>
                          </a:solidFill>
                        </a:rPr>
                        <a:t>1,23/</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5495876"/>
                  </a:ext>
                </a:extLst>
              </a:tr>
              <a:tr h="370840">
                <a:tc>
                  <a:txBody>
                    <a:bodyPr/>
                    <a:lstStyle/>
                    <a:p>
                      <a:pPr algn="ctr"/>
                      <a:r>
                        <a:rPr lang="ru-RU" dirty="0" smtClean="0">
                          <a:solidFill>
                            <a:srgbClr val="1AB39E"/>
                          </a:solidFill>
                        </a:rPr>
                        <a:t>АЧТВ, сек</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ru-RU" dirty="0" smtClean="0">
                          <a:solidFill>
                            <a:srgbClr val="1AB39E"/>
                          </a:solidFill>
                        </a:rPr>
                        <a:t>29/</a:t>
                      </a:r>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ru-RU" dirty="0">
                        <a:solidFill>
                          <a:srgbClr val="1AB39E"/>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97943606"/>
                  </a:ext>
                </a:extLst>
              </a:tr>
            </a:tbl>
          </a:graphicData>
        </a:graphic>
      </p:graphicFrame>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460374" y="1052736"/>
            <a:ext cx="4327650" cy="400110"/>
          </a:xfrm>
          <a:prstGeom prst="rect">
            <a:avLst/>
          </a:prstGeom>
        </p:spPr>
        <p:txBody>
          <a:bodyPr wrap="square">
            <a:spAutoFit/>
          </a:bodyPr>
          <a:lstStyle/>
          <a:p>
            <a:r>
              <a:rPr lang="ru-RU" sz="2000" dirty="0" smtClean="0">
                <a:solidFill>
                  <a:srgbClr val="1AB39E"/>
                </a:solidFill>
              </a:rPr>
              <a:t>Биохимический анализ крови</a:t>
            </a:r>
            <a:endParaRPr lang="ru-RU" sz="2000" dirty="0"/>
          </a:p>
        </p:txBody>
      </p:sp>
    </p:spTree>
    <p:extLst>
      <p:ext uri="{BB962C8B-B14F-4D97-AF65-F5344CB8AC3E}">
        <p14:creationId xmlns:p14="http://schemas.microsoft.com/office/powerpoint/2010/main" val="17655515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Методы исследования</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479848" y="1418872"/>
            <a:ext cx="5748335" cy="2246769"/>
          </a:xfrm>
          <a:prstGeom prst="rect">
            <a:avLst/>
          </a:prstGeom>
        </p:spPr>
        <p:txBody>
          <a:bodyPr wrap="square">
            <a:spAutoFit/>
          </a:bodyPr>
          <a:lstStyle/>
          <a:p>
            <a:r>
              <a:rPr lang="ru-RU" sz="2000" dirty="0" smtClean="0">
                <a:solidFill>
                  <a:srgbClr val="1AB39E"/>
                </a:solidFill>
              </a:rPr>
              <a:t>Биохимический анализ крови, </a:t>
            </a:r>
          </a:p>
          <a:p>
            <a:r>
              <a:rPr lang="ru-RU" sz="2000" dirty="0" smtClean="0">
                <a:solidFill>
                  <a:srgbClr val="1AB39E"/>
                </a:solidFill>
              </a:rPr>
              <a:t>Суточный мониторинг ЭКГ</a:t>
            </a:r>
          </a:p>
          <a:p>
            <a:r>
              <a:rPr lang="ru-RU" sz="2000" dirty="0">
                <a:solidFill>
                  <a:srgbClr val="1AB39E"/>
                </a:solidFill>
              </a:rPr>
              <a:t>У 10 человек </a:t>
            </a:r>
            <a:r>
              <a:rPr lang="ru-RU" sz="2000" dirty="0" err="1">
                <a:solidFill>
                  <a:srgbClr val="1AB39E"/>
                </a:solidFill>
              </a:rPr>
              <a:t>промониторили</a:t>
            </a:r>
            <a:r>
              <a:rPr lang="ru-RU" sz="2000" dirty="0">
                <a:solidFill>
                  <a:srgbClr val="1AB39E"/>
                </a:solidFill>
              </a:rPr>
              <a:t> </a:t>
            </a:r>
            <a:r>
              <a:rPr lang="ru-RU" sz="2000" dirty="0" err="1">
                <a:solidFill>
                  <a:srgbClr val="1AB39E"/>
                </a:solidFill>
              </a:rPr>
              <a:t>холтер</a:t>
            </a:r>
            <a:r>
              <a:rPr lang="ru-RU" sz="2000" dirty="0">
                <a:solidFill>
                  <a:srgbClr val="1AB39E"/>
                </a:solidFill>
              </a:rPr>
              <a:t> суточный. У пациентов с нарушениями ритма не было ни у одного пароксизма, хотя до этого пароксизмы присутствовали у этих пациентов.</a:t>
            </a:r>
          </a:p>
          <a:p>
            <a:endParaRPr lang="ru-RU" sz="2000" dirty="0"/>
          </a:p>
        </p:txBody>
      </p:sp>
      <p:pic>
        <p:nvPicPr>
          <p:cNvPr id="8" name="Рисунок 7"/>
          <p:cNvPicPr>
            <a:picLocks noChangeAspect="1"/>
          </p:cNvPicPr>
          <p:nvPr/>
        </p:nvPicPr>
        <p:blipFill rotWithShape="1">
          <a:blip r:embed="rId3"/>
          <a:srcRect l="5210" t="6070" r="25491" b="20694"/>
          <a:stretch/>
        </p:blipFill>
        <p:spPr>
          <a:xfrm rot="5400000">
            <a:off x="1766036" y="2202516"/>
            <a:ext cx="2791310" cy="5244279"/>
          </a:xfrm>
          <a:prstGeom prst="rect">
            <a:avLst/>
          </a:prstGeom>
        </p:spPr>
      </p:pic>
      <p:pic>
        <p:nvPicPr>
          <p:cNvPr id="6" name="Рисунок 5"/>
          <p:cNvPicPr>
            <a:picLocks noChangeAspect="1"/>
          </p:cNvPicPr>
          <p:nvPr/>
        </p:nvPicPr>
        <p:blipFill rotWithShape="1">
          <a:blip r:embed="rId4"/>
          <a:srcRect l="4200" t="7118" b="11037"/>
          <a:stretch/>
        </p:blipFill>
        <p:spPr>
          <a:xfrm>
            <a:off x="5940152" y="980728"/>
            <a:ext cx="2790168" cy="4220142"/>
          </a:xfrm>
          <a:prstGeom prst="rect">
            <a:avLst/>
          </a:prstGeom>
        </p:spPr>
      </p:pic>
    </p:spTree>
    <p:extLst>
      <p:ext uri="{BB962C8B-B14F-4D97-AF65-F5344CB8AC3E}">
        <p14:creationId xmlns:p14="http://schemas.microsoft.com/office/powerpoint/2010/main" val="38405279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Методы исследования</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460374" y="1052736"/>
            <a:ext cx="4327650" cy="400110"/>
          </a:xfrm>
          <a:prstGeom prst="rect">
            <a:avLst/>
          </a:prstGeom>
        </p:spPr>
        <p:txBody>
          <a:bodyPr wrap="square">
            <a:spAutoFit/>
          </a:bodyPr>
          <a:lstStyle/>
          <a:p>
            <a:r>
              <a:rPr lang="ru-RU" sz="2000" dirty="0" smtClean="0">
                <a:solidFill>
                  <a:srgbClr val="1AB39E"/>
                </a:solidFill>
              </a:rPr>
              <a:t>Общий анализ крови</a:t>
            </a:r>
            <a:endParaRPr lang="ru-RU" sz="2000" dirty="0"/>
          </a:p>
        </p:txBody>
      </p:sp>
      <p:pic>
        <p:nvPicPr>
          <p:cNvPr id="6" name="Рисунок 5"/>
          <p:cNvPicPr>
            <a:picLocks noChangeAspect="1"/>
          </p:cNvPicPr>
          <p:nvPr/>
        </p:nvPicPr>
        <p:blipFill rotWithShape="1">
          <a:blip r:embed="rId3"/>
          <a:srcRect r="8127" b="12884"/>
          <a:stretch/>
        </p:blipFill>
        <p:spPr>
          <a:xfrm rot="5400000">
            <a:off x="1705258" y="311908"/>
            <a:ext cx="3630912" cy="6120680"/>
          </a:xfrm>
          <a:prstGeom prst="rect">
            <a:avLst/>
          </a:prstGeom>
        </p:spPr>
      </p:pic>
    </p:spTree>
    <p:extLst>
      <p:ext uri="{BB962C8B-B14F-4D97-AF65-F5344CB8AC3E}">
        <p14:creationId xmlns:p14="http://schemas.microsoft.com/office/powerpoint/2010/main" val="2217412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Методы исследования</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460374" y="1052736"/>
            <a:ext cx="4327650" cy="1015663"/>
          </a:xfrm>
          <a:prstGeom prst="rect">
            <a:avLst/>
          </a:prstGeom>
        </p:spPr>
        <p:txBody>
          <a:bodyPr wrap="square">
            <a:spAutoFit/>
          </a:bodyPr>
          <a:lstStyle/>
          <a:p>
            <a:r>
              <a:rPr lang="ru-RU" sz="2000" dirty="0" smtClean="0">
                <a:solidFill>
                  <a:srgbClr val="1AB39E"/>
                </a:solidFill>
              </a:rPr>
              <a:t>ЭКГ - </a:t>
            </a:r>
            <a:r>
              <a:rPr lang="ru-RU" sz="2000" dirty="0">
                <a:solidFill>
                  <a:srgbClr val="1AB39E"/>
                </a:solidFill>
              </a:rPr>
              <a:t>У всех пациентов улучшалась </a:t>
            </a:r>
            <a:r>
              <a:rPr lang="ru-RU" sz="2000" dirty="0" err="1">
                <a:solidFill>
                  <a:srgbClr val="1AB39E"/>
                </a:solidFill>
              </a:rPr>
              <a:t>реполяризация</a:t>
            </a:r>
            <a:r>
              <a:rPr lang="ru-RU" sz="2000" dirty="0">
                <a:solidFill>
                  <a:srgbClr val="1AB39E"/>
                </a:solidFill>
              </a:rPr>
              <a:t>.</a:t>
            </a:r>
          </a:p>
          <a:p>
            <a:endParaRPr lang="ru-RU" sz="2000" dirty="0"/>
          </a:p>
        </p:txBody>
      </p:sp>
      <p:pic>
        <p:nvPicPr>
          <p:cNvPr id="3" name="Рисунок 2"/>
          <p:cNvPicPr>
            <a:picLocks noChangeAspect="1"/>
          </p:cNvPicPr>
          <p:nvPr/>
        </p:nvPicPr>
        <p:blipFill rotWithShape="1">
          <a:blip r:embed="rId3"/>
          <a:srcRect l="12600"/>
          <a:stretch/>
        </p:blipFill>
        <p:spPr>
          <a:xfrm rot="5400000">
            <a:off x="2414962" y="257446"/>
            <a:ext cx="3487981" cy="7094786"/>
          </a:xfrm>
          <a:prstGeom prst="rect">
            <a:avLst/>
          </a:prstGeom>
        </p:spPr>
      </p:pic>
    </p:spTree>
    <p:extLst>
      <p:ext uri="{BB962C8B-B14F-4D97-AF65-F5344CB8AC3E}">
        <p14:creationId xmlns:p14="http://schemas.microsoft.com/office/powerpoint/2010/main" val="18007002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Результаты и выводы</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460374" y="1052736"/>
            <a:ext cx="4327650" cy="400110"/>
          </a:xfrm>
          <a:prstGeom prst="rect">
            <a:avLst/>
          </a:prstGeom>
        </p:spPr>
        <p:txBody>
          <a:bodyPr wrap="square">
            <a:spAutoFit/>
          </a:bodyPr>
          <a:lstStyle/>
          <a:p>
            <a:r>
              <a:rPr lang="ru-RU" sz="2000" dirty="0" smtClean="0">
                <a:solidFill>
                  <a:srgbClr val="1AB39E"/>
                </a:solidFill>
              </a:rPr>
              <a:t>ЭКГ</a:t>
            </a:r>
            <a:endParaRPr lang="ru-RU" sz="2000" dirty="0"/>
          </a:p>
        </p:txBody>
      </p:sp>
      <p:pic>
        <p:nvPicPr>
          <p:cNvPr id="4" name="Рисунок 3"/>
          <p:cNvPicPr>
            <a:picLocks noChangeAspect="1"/>
          </p:cNvPicPr>
          <p:nvPr/>
        </p:nvPicPr>
        <p:blipFill rotWithShape="1">
          <a:blip r:embed="rId3"/>
          <a:srcRect t="35066"/>
          <a:stretch/>
        </p:blipFill>
        <p:spPr>
          <a:xfrm>
            <a:off x="4074668" y="1061414"/>
            <a:ext cx="3881707" cy="5123560"/>
          </a:xfrm>
          <a:prstGeom prst="rect">
            <a:avLst/>
          </a:prstGeom>
        </p:spPr>
      </p:pic>
      <p:pic>
        <p:nvPicPr>
          <p:cNvPr id="8" name="Рисунок 7"/>
          <p:cNvPicPr>
            <a:picLocks noChangeAspect="1"/>
          </p:cNvPicPr>
          <p:nvPr/>
        </p:nvPicPr>
        <p:blipFill rotWithShape="1">
          <a:blip r:embed="rId4"/>
          <a:srcRect l="4200" t="7118" b="11037"/>
          <a:stretch/>
        </p:blipFill>
        <p:spPr>
          <a:xfrm>
            <a:off x="460374" y="1066090"/>
            <a:ext cx="3384376" cy="5118884"/>
          </a:xfrm>
          <a:prstGeom prst="rect">
            <a:avLst/>
          </a:prstGeom>
        </p:spPr>
      </p:pic>
    </p:spTree>
    <p:extLst>
      <p:ext uri="{BB962C8B-B14F-4D97-AF65-F5344CB8AC3E}">
        <p14:creationId xmlns:p14="http://schemas.microsoft.com/office/powerpoint/2010/main" val="9220111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Результаты и выводы</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Прямоугольник 2"/>
          <p:cNvSpPr/>
          <p:nvPr/>
        </p:nvSpPr>
        <p:spPr>
          <a:xfrm>
            <a:off x="683568" y="1988840"/>
            <a:ext cx="144016" cy="1872208"/>
          </a:xfrm>
          <a:prstGeom prst="rect">
            <a:avLst/>
          </a:prstGeom>
          <a:solidFill>
            <a:srgbClr val="1AB39E"/>
          </a:solidFill>
          <a:ln>
            <a:solidFill>
              <a:srgbClr val="1AB3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115616" y="1988840"/>
            <a:ext cx="6480720" cy="1938992"/>
          </a:xfrm>
          <a:prstGeom prst="rect">
            <a:avLst/>
          </a:prstGeom>
        </p:spPr>
        <p:txBody>
          <a:bodyPr wrap="square">
            <a:spAutoFit/>
          </a:bodyPr>
          <a:lstStyle/>
          <a:p>
            <a:pPr marL="342900" indent="-342900">
              <a:buFont typeface="Wingdings" panose="05000000000000000000" pitchFamily="2" charset="2"/>
              <a:buChar char="ü"/>
            </a:pPr>
            <a:r>
              <a:rPr lang="ru-RU" sz="2000" dirty="0" smtClean="0">
                <a:solidFill>
                  <a:srgbClr val="1AB39E"/>
                </a:solidFill>
              </a:rPr>
              <a:t>АстаМегин улучшает липидный профиль крови, что позволяет снизить дозы </a:t>
            </a:r>
            <a:r>
              <a:rPr lang="ru-RU" sz="2000" dirty="0" err="1" smtClean="0">
                <a:solidFill>
                  <a:srgbClr val="1AB39E"/>
                </a:solidFill>
              </a:rPr>
              <a:t>липидснижающей</a:t>
            </a:r>
            <a:r>
              <a:rPr lang="ru-RU" sz="2000" dirty="0" smtClean="0">
                <a:solidFill>
                  <a:srgbClr val="1AB39E"/>
                </a:solidFill>
              </a:rPr>
              <a:t> медикаментозной терапии. </a:t>
            </a:r>
          </a:p>
          <a:p>
            <a:pPr marL="342900" indent="-342900">
              <a:buFont typeface="Wingdings" panose="05000000000000000000" pitchFamily="2" charset="2"/>
              <a:buChar char="ü"/>
            </a:pPr>
            <a:endParaRPr lang="ru-RU" sz="2000" dirty="0">
              <a:solidFill>
                <a:srgbClr val="1AB39E"/>
              </a:solidFill>
            </a:endParaRPr>
          </a:p>
          <a:p>
            <a:pPr marL="342900" indent="-342900">
              <a:buFont typeface="Wingdings" panose="05000000000000000000" pitchFamily="2" charset="2"/>
              <a:buChar char="ü"/>
            </a:pPr>
            <a:r>
              <a:rPr lang="ru-RU" sz="2000" dirty="0" smtClean="0">
                <a:solidFill>
                  <a:srgbClr val="1AB39E"/>
                </a:solidFill>
              </a:rPr>
              <a:t>АстаМегин препятствует распаду тканей, оказывает </a:t>
            </a:r>
            <a:r>
              <a:rPr lang="ru-RU" sz="2000" dirty="0" err="1" smtClean="0">
                <a:solidFill>
                  <a:srgbClr val="1AB39E"/>
                </a:solidFill>
              </a:rPr>
              <a:t>цитопротекторное</a:t>
            </a:r>
            <a:r>
              <a:rPr lang="ru-RU" sz="2000" dirty="0" smtClean="0">
                <a:solidFill>
                  <a:srgbClr val="1AB39E"/>
                </a:solidFill>
              </a:rPr>
              <a:t> действие.</a:t>
            </a:r>
            <a:endParaRPr lang="ru-RU" sz="2000" dirty="0"/>
          </a:p>
        </p:txBody>
      </p:sp>
    </p:spTree>
    <p:extLst>
      <p:ext uri="{BB962C8B-B14F-4D97-AF65-F5344CB8AC3E}">
        <p14:creationId xmlns:p14="http://schemas.microsoft.com/office/powerpoint/2010/main" val="931262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Результаты и выводы</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Прямоугольник 8"/>
          <p:cNvSpPr/>
          <p:nvPr/>
        </p:nvSpPr>
        <p:spPr>
          <a:xfrm>
            <a:off x="460374" y="1412776"/>
            <a:ext cx="6480720" cy="400110"/>
          </a:xfrm>
          <a:prstGeom prst="rect">
            <a:avLst/>
          </a:prstGeom>
        </p:spPr>
        <p:txBody>
          <a:bodyPr wrap="square">
            <a:spAutoFit/>
          </a:bodyPr>
          <a:lstStyle/>
          <a:p>
            <a:r>
              <a:rPr lang="ru-RU" sz="2000" dirty="0" smtClean="0">
                <a:solidFill>
                  <a:srgbClr val="1AB39E"/>
                </a:solidFill>
              </a:rPr>
              <a:t>Принимать АстаМегин следует по 1 капсуле в день.</a:t>
            </a:r>
            <a:endParaRPr lang="ru-RU" sz="2000" dirty="0"/>
          </a:p>
        </p:txBody>
      </p:sp>
      <p:pic>
        <p:nvPicPr>
          <p:cNvPr id="10" name="Рисунок 9"/>
          <p:cNvPicPr>
            <a:picLocks noChangeAspect="1"/>
          </p:cNvPicPr>
          <p:nvPr/>
        </p:nvPicPr>
        <p:blipFill rotWithShape="1">
          <a:blip r:embed="rId3">
            <a:extLst>
              <a:ext uri="{28A0092B-C50C-407E-A947-70E740481C1C}">
                <a14:useLocalDpi xmlns:a14="http://schemas.microsoft.com/office/drawing/2010/main" val="0"/>
              </a:ext>
            </a:extLst>
          </a:blip>
          <a:srcRect t="3800" b="45801"/>
          <a:stretch/>
        </p:blipFill>
        <p:spPr>
          <a:xfrm>
            <a:off x="460374" y="2636912"/>
            <a:ext cx="4618856" cy="3204703"/>
          </a:xfrm>
          <a:prstGeom prst="rect">
            <a:avLst/>
          </a:prstGeom>
        </p:spPr>
      </p:pic>
    </p:spTree>
    <p:extLst>
      <p:ext uri="{BB962C8B-B14F-4D97-AF65-F5344CB8AC3E}">
        <p14:creationId xmlns:p14="http://schemas.microsoft.com/office/powerpoint/2010/main" val="4283316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4" y="260648"/>
            <a:ext cx="8226426" cy="504056"/>
          </a:xfrm>
        </p:spPr>
        <p:txBody>
          <a:bodyPr anchor="t">
            <a:normAutofit/>
          </a:bodyPr>
          <a:lstStyle/>
          <a:p>
            <a:pPr algn="l">
              <a:lnSpc>
                <a:spcPts val="3200"/>
              </a:lnSpc>
            </a:pPr>
            <a:r>
              <a:rPr lang="ru-RU" sz="3200" b="1" dirty="0" smtClean="0">
                <a:solidFill>
                  <a:srgbClr val="0A634D"/>
                </a:solidFill>
              </a:rPr>
              <a:t>Вопрос</a:t>
            </a:r>
            <a:endParaRPr lang="ru-RU" sz="3200" b="1" dirty="0">
              <a:solidFill>
                <a:srgbClr val="0A634D"/>
              </a:solidFill>
            </a:endParaRPr>
          </a:p>
        </p:txBody>
      </p:sp>
      <p:sp>
        <p:nvSpPr>
          <p:cNvPr id="5" name="AutoShape 4" descr="https://thumb.tildacdn.com/tild6336-3534-4035-b231-643531386165/-/resize/490x/-/format/webp/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Прямоугольник 2"/>
          <p:cNvSpPr/>
          <p:nvPr/>
        </p:nvSpPr>
        <p:spPr>
          <a:xfrm>
            <a:off x="827584" y="1988840"/>
            <a:ext cx="144016" cy="1080120"/>
          </a:xfrm>
          <a:prstGeom prst="rect">
            <a:avLst/>
          </a:prstGeom>
          <a:solidFill>
            <a:srgbClr val="1AB39E"/>
          </a:solidFill>
          <a:ln>
            <a:solidFill>
              <a:srgbClr val="1AB3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115616" y="1988840"/>
            <a:ext cx="6480720" cy="1015663"/>
          </a:xfrm>
          <a:prstGeom prst="rect">
            <a:avLst/>
          </a:prstGeom>
        </p:spPr>
        <p:txBody>
          <a:bodyPr wrap="square">
            <a:spAutoFit/>
          </a:bodyPr>
          <a:lstStyle/>
          <a:p>
            <a:r>
              <a:rPr lang="ru-RU" sz="2000" dirty="0" smtClean="0">
                <a:solidFill>
                  <a:srgbClr val="1AB39E"/>
                </a:solidFill>
              </a:rPr>
              <a:t>Вопрос для слушателей на внимательность:</a:t>
            </a:r>
          </a:p>
          <a:p>
            <a:r>
              <a:rPr lang="ru-RU" sz="2000" dirty="0" smtClean="0">
                <a:solidFill>
                  <a:srgbClr val="1AB39E"/>
                </a:solidFill>
              </a:rPr>
              <a:t>Какая дозировка </a:t>
            </a:r>
            <a:r>
              <a:rPr lang="en-US" sz="2000" dirty="0" smtClean="0">
                <a:solidFill>
                  <a:srgbClr val="1AB39E"/>
                </a:solidFill>
              </a:rPr>
              <a:t>DHA </a:t>
            </a:r>
            <a:r>
              <a:rPr lang="ru-RU" sz="2000" dirty="0" smtClean="0">
                <a:solidFill>
                  <a:srgbClr val="1AB39E"/>
                </a:solidFill>
              </a:rPr>
              <a:t>и</a:t>
            </a:r>
            <a:r>
              <a:rPr lang="en-US" sz="2000" dirty="0" smtClean="0">
                <a:solidFill>
                  <a:srgbClr val="1AB39E"/>
                </a:solidFill>
              </a:rPr>
              <a:t> EPA</a:t>
            </a:r>
            <a:r>
              <a:rPr lang="ru-RU" sz="2000" dirty="0" smtClean="0">
                <a:solidFill>
                  <a:srgbClr val="1AB39E"/>
                </a:solidFill>
              </a:rPr>
              <a:t> в </a:t>
            </a:r>
            <a:r>
              <a:rPr lang="ru-RU" sz="2000" dirty="0" err="1" smtClean="0">
                <a:solidFill>
                  <a:srgbClr val="1AB39E"/>
                </a:solidFill>
              </a:rPr>
              <a:t>АстаМегине</a:t>
            </a:r>
            <a:r>
              <a:rPr lang="ru-RU" sz="2000" dirty="0" smtClean="0">
                <a:solidFill>
                  <a:srgbClr val="1AB39E"/>
                </a:solidFill>
              </a:rPr>
              <a:t> и их соотношение?</a:t>
            </a:r>
            <a:endParaRPr lang="ru-RU" sz="2000" dirty="0">
              <a:solidFill>
                <a:srgbClr val="1AB39E"/>
              </a:solidFill>
            </a:endParaRPr>
          </a:p>
        </p:txBody>
      </p:sp>
    </p:spTree>
    <p:extLst>
      <p:ext uri="{BB962C8B-B14F-4D97-AF65-F5344CB8AC3E}">
        <p14:creationId xmlns:p14="http://schemas.microsoft.com/office/powerpoint/2010/main" val="2171700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7" y="0"/>
            <a:ext cx="9134885" cy="6857999"/>
          </a:xfrm>
          <a:prstGeom prst="rect">
            <a:avLst/>
          </a:prstGeom>
        </p:spPr>
      </p:pic>
      <p:sp>
        <p:nvSpPr>
          <p:cNvPr id="3" name="Заголовок 1"/>
          <p:cNvSpPr txBox="1">
            <a:spLocks/>
          </p:cNvSpPr>
          <p:nvPr/>
        </p:nvSpPr>
        <p:spPr>
          <a:xfrm>
            <a:off x="5220072" y="1556792"/>
            <a:ext cx="3672408" cy="1800200"/>
          </a:xfrm>
          <a:prstGeom prst="rect">
            <a:avLst/>
          </a:prstGeom>
        </p:spPr>
        <p:txBody>
          <a:bodyPr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lnSpc>
                <a:spcPts val="3200"/>
              </a:lnSpc>
            </a:pPr>
            <a:r>
              <a:rPr lang="ru-RU" sz="3200" b="1" dirty="0" smtClean="0">
                <a:solidFill>
                  <a:srgbClr val="1AB39E"/>
                </a:solidFill>
              </a:rPr>
              <a:t>СПАСИБО</a:t>
            </a:r>
          </a:p>
          <a:p>
            <a:pPr algn="r">
              <a:lnSpc>
                <a:spcPts val="3200"/>
              </a:lnSpc>
            </a:pPr>
            <a:r>
              <a:rPr lang="ru-RU" sz="3200" b="1" dirty="0" smtClean="0">
                <a:solidFill>
                  <a:srgbClr val="1AB39E"/>
                </a:solidFill>
              </a:rPr>
              <a:t>ЗА ВНИМАНИЕ!</a:t>
            </a:r>
            <a:endParaRPr lang="ru-RU" sz="3200" b="1" dirty="0">
              <a:solidFill>
                <a:srgbClr val="1AB39E"/>
              </a:solidFill>
            </a:endParaRPr>
          </a:p>
        </p:txBody>
      </p:sp>
    </p:spTree>
    <p:extLst>
      <p:ext uri="{BB962C8B-B14F-4D97-AF65-F5344CB8AC3E}">
        <p14:creationId xmlns:p14="http://schemas.microsoft.com/office/powerpoint/2010/main" val="182223904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a:normAutofit/>
      </a:bodyPr>
      <a:lstStyle>
        <a:defPPr>
          <a:lnSpc>
            <a:spcPts val="4400"/>
          </a:lnSpc>
          <a:defRPr sz="3600" dirty="0" smtClean="0">
            <a:solidFill>
              <a:schemeClr val="bg1"/>
            </a:solidFill>
          </a:defRPr>
        </a:defPPr>
      </a:lstStyle>
    </a:txDef>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8452</TotalTime>
  <Words>1634</Words>
  <Application>Microsoft Office PowerPoint</Application>
  <PresentationFormat>Экран (4:3)</PresentationFormat>
  <Paragraphs>154</Paragraphs>
  <Slides>21</Slides>
  <Notes>19</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21</vt:i4>
      </vt:variant>
    </vt:vector>
  </HeadingPairs>
  <TitlesOfParts>
    <vt:vector size="27" baseType="lpstr">
      <vt:lpstr>Microsoft YaHei</vt:lpstr>
      <vt:lpstr>Arial</vt:lpstr>
      <vt:lpstr>Calibri</vt:lpstr>
      <vt:lpstr>Times New Roman</vt:lpstr>
      <vt:lpstr>Wingdings</vt:lpstr>
      <vt:lpstr>Тема Office</vt:lpstr>
      <vt:lpstr>Презентация PowerPoint</vt:lpstr>
      <vt:lpstr>ВВЕДИТЕ ВАШ ЗАГОЛОВОК</vt:lpstr>
      <vt:lpstr>СТАТИСТИКА ССЗ</vt:lpstr>
      <vt:lpstr>АстаМегин</vt:lpstr>
      <vt:lpstr>Астаксантин</vt:lpstr>
      <vt:lpstr>Астаксантин для ССС</vt:lpstr>
      <vt:lpstr>Полипренолы</vt:lpstr>
      <vt:lpstr>Омега 3 ПНЖК</vt:lpstr>
      <vt:lpstr>КЛИНИЧЕСКОЕ ИССЛЕДОВАНИЕ</vt:lpstr>
      <vt:lpstr>КЛИНИЧЕСКОЕ ИССЛЕДОВАНИЕ</vt:lpstr>
      <vt:lpstr>КЛИНИЧЕСКОЕ ИССЛЕДОВАНИЕ</vt:lpstr>
      <vt:lpstr>КЛИНИЧЕСКОЕ ИССЛЕДОВАНИЕ</vt:lpstr>
      <vt:lpstr>Методы исследования</vt:lpstr>
      <vt:lpstr>Методы исследования</vt:lpstr>
      <vt:lpstr>Методы исследования</vt:lpstr>
      <vt:lpstr>Методы исследования</vt:lpstr>
      <vt:lpstr>Результаты и выводы</vt:lpstr>
      <vt:lpstr>Результаты и выводы</vt:lpstr>
      <vt:lpstr>Результаты и выводы</vt:lpstr>
      <vt:lpstr>Вопрос</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ФЕСТИВАЛЬ ЯРКИХ ИДЕЙ  Артлайф Ярославль-2016</dc:title>
  <dc:creator>Булавко Марина</dc:creator>
  <cp:lastModifiedBy>Вера Кучинская</cp:lastModifiedBy>
  <cp:revision>729</cp:revision>
  <dcterms:created xsi:type="dcterms:W3CDTF">2016-04-04T03:10:40Z</dcterms:created>
  <dcterms:modified xsi:type="dcterms:W3CDTF">2021-04-29T09:36:40Z</dcterms:modified>
</cp:coreProperties>
</file>