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7"/>
  </p:notesMasterIdLst>
  <p:sldIdLst>
    <p:sldId id="256" r:id="rId2"/>
    <p:sldId id="261" r:id="rId3"/>
    <p:sldId id="262" r:id="rId4"/>
    <p:sldId id="265" r:id="rId5"/>
    <p:sldId id="259" r:id="rId6"/>
    <p:sldId id="263" r:id="rId7"/>
    <p:sldId id="264" r:id="rId8"/>
    <p:sldId id="266" r:id="rId9"/>
    <p:sldId id="267" r:id="rId10"/>
    <p:sldId id="268" r:id="rId11"/>
    <p:sldId id="260" r:id="rId12"/>
    <p:sldId id="269" r:id="rId13"/>
    <p:sldId id="270" r:id="rId14"/>
    <p:sldId id="271" r:id="rId15"/>
    <p:sldId id="272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9234" autoAdjust="0"/>
  </p:normalViewPr>
  <p:slideViewPr>
    <p:cSldViewPr snapToGrid="0">
      <p:cViewPr varScale="1">
        <p:scale>
          <a:sx n="91" d="100"/>
          <a:sy n="91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871750-ED75-478B-B674-9EA1F4FD2846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E60B32-BC7F-4DEB-A99A-5C3264F89D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8051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Холекальциферол </a:t>
            </a:r>
            <a:r>
              <a:rPr lang="ru-RU" b="1" dirty="0" smtClean="0"/>
              <a:t>играет существенную роль в абсорбции кальция и фосфатов в кишечнике </a:t>
            </a:r>
            <a:r>
              <a:rPr lang="ru-RU" dirty="0" smtClean="0"/>
              <a:t>и их </a:t>
            </a:r>
            <a:r>
              <a:rPr lang="ru-RU" dirty="0" err="1" smtClean="0"/>
              <a:t>реабсорбцию</a:t>
            </a:r>
            <a:r>
              <a:rPr lang="ru-RU" dirty="0" smtClean="0"/>
              <a:t> в почечных канальцах почек; в транспорте минеральных солей и в процессе </a:t>
            </a:r>
            <a:r>
              <a:rPr lang="ru-RU" dirty="0" err="1" smtClean="0"/>
              <a:t>кальцификации</a:t>
            </a:r>
            <a:r>
              <a:rPr lang="ru-RU" dirty="0" smtClean="0"/>
              <a:t> </a:t>
            </a:r>
            <a:r>
              <a:rPr lang="ru-RU" dirty="0" smtClean="0"/>
              <a:t>костей.</a:t>
            </a:r>
            <a:endParaRPr lang="ru-RU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Очень важно для профилактики и лечения патологии костной системы наряду с коррекцией дозы витамина D обеспечить адекватное поступление кальция с пищей, что может играть роль в необходимости менее высоких поддерживающих доз витамина D для поддержания его адекватных уровней в сыворотке крови. Для людей, не получающих достаточное количество кальция с пищей, рекомендуется дополнительный прием препаратов кальция  в дозах, необходимых для обеспечения суточной нормы потребления кальция.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60B32-BC7F-4DEB-A99A-5C3264F89D9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9343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ru-RU" dirty="0" smtClean="0"/>
              <a:t>Самой важной функцией витамина D</a:t>
            </a:r>
            <a:r>
              <a:rPr lang="ru-RU" baseline="-25000" dirty="0" smtClean="0"/>
              <a:t>3</a:t>
            </a:r>
            <a:r>
              <a:rPr lang="ru-RU" dirty="0" smtClean="0"/>
              <a:t> является регулирование метаболизма кальция и фосфатов, что способствует правильной минерализации и росту скелета.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Недостаток витамина D в пище, нарушение его всасывания, дефицит кальция, а также недостаточное пребывание на солнце в период быстрого роста </a:t>
            </a:r>
            <a:r>
              <a:rPr lang="ru-RU" b="1" dirty="0" smtClean="0"/>
              <a:t>ребенка</a:t>
            </a:r>
            <a:r>
              <a:rPr lang="ru-RU" dirty="0" smtClean="0"/>
              <a:t> приводит к рахиту, у взрослых — к остеомаляции.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 smtClean="0"/>
              <a:t>Витамин D участвует в функционировании иммунной системы</a:t>
            </a:r>
            <a:r>
              <a:rPr lang="ru-RU" dirty="0" smtClean="0"/>
              <a:t> путем модуляции уровней цитокинов и регулирует деление лимфоцитов Т-хелперов и дифференцировку В-лимфоцитов. В ряде исследований отмечено снижение заболеваемости инфекциями дыхательных путей на фоне приема витамина D.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Витамин Д </a:t>
            </a:r>
            <a:r>
              <a:rPr lang="ru-RU" b="1" dirty="0" smtClean="0"/>
              <a:t>как фактор неспецифической защиты от вирусной и бактериальной инфекции, </a:t>
            </a:r>
            <a:r>
              <a:rPr lang="ru-RU" dirty="0" smtClean="0"/>
              <a:t>в </a:t>
            </a:r>
            <a:r>
              <a:rPr lang="ru-RU" dirty="0" err="1" smtClean="0"/>
              <a:t>т.ч</a:t>
            </a:r>
            <a:r>
              <a:rPr lang="ru-RU" dirty="0" smtClean="0"/>
              <a:t>. туберкулёза. Витамин Д может использоваться для профилактики и лечения инфекционных заболеваний: хронического ринита и </a:t>
            </a:r>
            <a:r>
              <a:rPr lang="ru-RU" dirty="0" err="1" smtClean="0"/>
              <a:t>риносинусита</a:t>
            </a:r>
            <a:r>
              <a:rPr lang="ru-RU" dirty="0" smtClean="0"/>
              <a:t>, гриппа, вирусного гепатита, подавления избыточного воспаления при инфекции респираторно-синцитиальным вирусом (RSV) и вирусом гриппа А (H1N1). В дыхательных  эпителиальных клетках витамин Д способствует синтезу ингибитора белка NF-</a:t>
            </a:r>
            <a:r>
              <a:rPr lang="ru-RU" dirty="0" err="1" smtClean="0"/>
              <a:t>kb</a:t>
            </a:r>
            <a:r>
              <a:rPr lang="ru-RU" dirty="0" smtClean="0"/>
              <a:t>, что содействует противовирусным и иммуномодулирующим эффектам γ-интерферона.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60B32-BC7F-4DEB-A99A-5C3264F89D9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52915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/>
              <a:t>Витамин Д3 участвует в регуляции углеводного и жирового обмена</a:t>
            </a:r>
            <a:r>
              <a:rPr lang="ru-RU" sz="1200" dirty="0" smtClean="0"/>
              <a:t> путем влияния на синтез IRS1 (субстрат рецептора инсулина 1; участвует во внутриклеточных путях проведения сигнала рецептора инсулина), IGF (</a:t>
            </a:r>
            <a:r>
              <a:rPr lang="ru-RU" sz="1200" dirty="0" err="1" smtClean="0"/>
              <a:t>инсулинподобный</a:t>
            </a:r>
            <a:r>
              <a:rPr lang="ru-RU" sz="1200" dirty="0" smtClean="0"/>
              <a:t> фактор роста; регулирует баланс жировой и мышечной ткани), PPAR-δ (активированный рецептор </a:t>
            </a:r>
            <a:r>
              <a:rPr lang="ru-RU" sz="1200" dirty="0" err="1" smtClean="0"/>
              <a:t>пролифераторов</a:t>
            </a:r>
            <a:r>
              <a:rPr lang="ru-RU" sz="1200" dirty="0" smtClean="0"/>
              <a:t> </a:t>
            </a:r>
            <a:r>
              <a:rPr lang="ru-RU" sz="1200" dirty="0" err="1" smtClean="0"/>
              <a:t>пероксисом</a:t>
            </a:r>
            <a:r>
              <a:rPr lang="ru-RU" sz="1200" dirty="0" smtClean="0"/>
              <a:t>, тип δ; способствует переработке избыточного холестерина).    </a:t>
            </a:r>
          </a:p>
          <a:p>
            <a:r>
              <a:rPr lang="ru-RU" sz="1200" dirty="0" smtClean="0"/>
              <a:t> Рецепторы и </a:t>
            </a:r>
            <a:r>
              <a:rPr lang="ru-RU" sz="1200" dirty="0" err="1" smtClean="0"/>
              <a:t>метаболизирующие</a:t>
            </a:r>
            <a:r>
              <a:rPr lang="ru-RU" sz="1200" dirty="0" smtClean="0"/>
              <a:t> ферменты витамина D </a:t>
            </a:r>
            <a:r>
              <a:rPr lang="ru-RU" sz="1200" dirty="0" err="1" smtClean="0"/>
              <a:t>экспрессируются</a:t>
            </a:r>
            <a:r>
              <a:rPr lang="ru-RU" sz="1200" dirty="0" smtClean="0"/>
              <a:t> в артериальных сосудах, сердце и практически всех клетках и тканях, имеющих отношение к патогенезу сердечно-сосудистых заболеваний.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60B32-BC7F-4DEB-A99A-5C3264F89D9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0031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Самая известная роль витаминов К – участие в свертываемости крови, а также участие в усвоении кальция и в обеспечении взаимодействия кальция и витамина D.</a:t>
            </a:r>
            <a:endParaRPr lang="ru-RU" dirty="0" smtClean="0"/>
          </a:p>
          <a:p>
            <a:r>
              <a:rPr lang="ru-RU" dirty="0" smtClean="0"/>
              <a:t>Все витамины группы К похожи по своей структуру, у них у всех есть </a:t>
            </a:r>
            <a:r>
              <a:rPr lang="ru-RU" dirty="0" err="1" smtClean="0"/>
              <a:t>хиноновое</a:t>
            </a:r>
            <a:r>
              <a:rPr lang="ru-RU" dirty="0" smtClean="0"/>
              <a:t> кольцо,</a:t>
            </a:r>
            <a:r>
              <a:rPr lang="ru-RU" baseline="0" dirty="0" smtClean="0"/>
              <a:t> но разная длина «хвоста» У К1 «хвост» состоит из 4 звеньев, у К2 он может состоять как из 4 так и из 7. Длина «хвоста» влияет на транспорт к различным </a:t>
            </a:r>
            <a:r>
              <a:rPr lang="ru-RU" baseline="0" dirty="0" smtClean="0"/>
              <a:t>тканям</a:t>
            </a:r>
            <a:r>
              <a:rPr lang="ru-RU" baseline="0" dirty="0" smtClean="0"/>
              <a:t>. Наиболее биологически активной является МК-7.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Витамин К2 необходим для оптимальной работы белка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остеокальцина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отвечающего за захват и связывание кальция в костной ткани, что ведет к повышению минерализации костей, их плотности и массы, включая критические места – позвоночник и бёдра.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60B32-BC7F-4DEB-A99A-5C3264F89D9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13151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Витамин К активирует как печеночные факторы свёртывания крови, так и внепеченочный эндотелиальный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антикоагулянтный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белок S, необходимый для профилактики тромбоза.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Предотвращает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кальцификацию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коронарных артерий 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 счёт активизации матричного </a:t>
            </a:r>
            <a:r>
              <a:rPr lang="ru-R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Gla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-белка - сильный ингибитор </a:t>
            </a:r>
            <a:r>
              <a:rPr lang="ru-R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кальцификации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аорты, коронарных артерий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 сосудов головного мозга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ингибирует возрастное уплотнение артерий и улучшает эластичность сосудов.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60B32-BC7F-4DEB-A99A-5C3264F89D9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0420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60B32-BC7F-4DEB-A99A-5C3264F89D9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64282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>
                <a:solidFill>
                  <a:srgbClr val="92D050"/>
                </a:solidFill>
              </a:rPr>
              <a:t>Сывороточная концентрация 25(OH)D является лучшим показателем статуса витамина D в организме. Дефицит витамина D определяется как уровни 25(OH)D в сыворотке крови менее 20 </a:t>
            </a:r>
            <a:r>
              <a:rPr lang="ru-RU" sz="1200" dirty="0" err="1" smtClean="0">
                <a:solidFill>
                  <a:srgbClr val="92D050"/>
                </a:solidFill>
              </a:rPr>
              <a:t>нг</a:t>
            </a:r>
            <a:r>
              <a:rPr lang="ru-RU" sz="1200" dirty="0" smtClean="0">
                <a:solidFill>
                  <a:srgbClr val="92D050"/>
                </a:solidFill>
              </a:rPr>
              <a:t>/мл,  уровни между 20-30 </a:t>
            </a:r>
            <a:r>
              <a:rPr lang="ru-RU" sz="1200" dirty="0" err="1" smtClean="0">
                <a:solidFill>
                  <a:srgbClr val="92D050"/>
                </a:solidFill>
              </a:rPr>
              <a:t>нг</a:t>
            </a:r>
            <a:r>
              <a:rPr lang="ru-RU" sz="1200" dirty="0" smtClean="0">
                <a:solidFill>
                  <a:srgbClr val="92D050"/>
                </a:solidFill>
              </a:rPr>
              <a:t>/мл  расцениваются как недостаточность витамина D, а оптимальный уровень - более 30-60 </a:t>
            </a:r>
            <a:r>
              <a:rPr lang="ru-RU" sz="1200" dirty="0" err="1" smtClean="0">
                <a:solidFill>
                  <a:srgbClr val="92D050"/>
                </a:solidFill>
              </a:rPr>
              <a:t>нг</a:t>
            </a:r>
            <a:r>
              <a:rPr lang="ru-RU" sz="1200" dirty="0" smtClean="0">
                <a:solidFill>
                  <a:srgbClr val="92D050"/>
                </a:solidFill>
              </a:rPr>
              <a:t>/мл, особенно для пожилых пациентов.</a:t>
            </a:r>
          </a:p>
          <a:p>
            <a:r>
              <a:rPr lang="ru-RU" sz="1200" dirty="0" smtClean="0">
                <a:solidFill>
                  <a:srgbClr val="92D050"/>
                </a:solidFill>
              </a:rPr>
              <a:t>Терапевтическая схема приёма БАД «</a:t>
            </a:r>
            <a:r>
              <a:rPr lang="ru-RU" sz="1200" dirty="0" err="1" smtClean="0">
                <a:solidFill>
                  <a:srgbClr val="92D050"/>
                </a:solidFill>
              </a:rPr>
              <a:t>Оптимал</a:t>
            </a:r>
            <a:r>
              <a:rPr lang="ru-RU" sz="1200" dirty="0" smtClean="0">
                <a:solidFill>
                  <a:srgbClr val="92D050"/>
                </a:solidFill>
              </a:rPr>
              <a:t> К2+Д3 (</a:t>
            </a:r>
            <a:r>
              <a:rPr lang="ru-RU" sz="1200" dirty="0" err="1" smtClean="0">
                <a:solidFill>
                  <a:srgbClr val="92D050"/>
                </a:solidFill>
              </a:rPr>
              <a:t>Optimal</a:t>
            </a:r>
            <a:r>
              <a:rPr lang="ru-RU" sz="1200" dirty="0" smtClean="0">
                <a:solidFill>
                  <a:srgbClr val="92D050"/>
                </a:solidFill>
              </a:rPr>
              <a:t> К2+D3)» рекомендуется только после измерения сывороточной концентрации 25(OH)D.</a:t>
            </a:r>
          </a:p>
          <a:p>
            <a:r>
              <a:rPr lang="ru-RU" sz="1200" dirty="0" smtClean="0">
                <a:solidFill>
                  <a:srgbClr val="92D050"/>
                </a:solidFill>
              </a:rPr>
              <a:t>Рекомендуется сочетать приём БАД «</a:t>
            </a:r>
            <a:r>
              <a:rPr lang="ru-RU" sz="1200" dirty="0" err="1" smtClean="0">
                <a:solidFill>
                  <a:srgbClr val="92D050"/>
                </a:solidFill>
              </a:rPr>
              <a:t>Оптимал</a:t>
            </a:r>
            <a:r>
              <a:rPr lang="ru-RU" sz="1200" dirty="0" smtClean="0">
                <a:solidFill>
                  <a:srgbClr val="92D050"/>
                </a:solidFill>
              </a:rPr>
              <a:t> К2+Д3 (</a:t>
            </a:r>
            <a:r>
              <a:rPr lang="ru-RU" sz="1200" dirty="0" err="1" smtClean="0">
                <a:solidFill>
                  <a:srgbClr val="92D050"/>
                </a:solidFill>
              </a:rPr>
              <a:t>Optimal</a:t>
            </a:r>
            <a:r>
              <a:rPr lang="ru-RU" sz="1200" dirty="0" smtClean="0">
                <a:solidFill>
                  <a:srgbClr val="92D050"/>
                </a:solidFill>
              </a:rPr>
              <a:t> К2+D3)» с адекватным потреблением кальция (с пищей или препаратами кальция), поскольку низкое потребление кальция является одним из возможных факторов, влияющих на развитие клинических проявлений костной патологии на фоне дефицита витамина D.                    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60B32-BC7F-4DEB-A99A-5C3264F89D9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8855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effectLst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60B32-BC7F-4DEB-A99A-5C3264F89D9E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25409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60B32-BC7F-4DEB-A99A-5C3264F89D9E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04491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60B32-BC7F-4DEB-A99A-5C3264F89D9E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5032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4781957-2BA6-44D1-B158-F8B463561367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721E5DE-35DA-49B2-91CA-0C2A099DCEA8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2195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81957-2BA6-44D1-B158-F8B463561367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1E5DE-35DA-49B2-91CA-0C2A099DC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6294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81957-2BA6-44D1-B158-F8B463561367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1E5DE-35DA-49B2-91CA-0C2A099DCEA8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4145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81957-2BA6-44D1-B158-F8B463561367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1E5DE-35DA-49B2-91CA-0C2A099DC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1217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81957-2BA6-44D1-B158-F8B463561367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1E5DE-35DA-49B2-91CA-0C2A099DC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9082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81957-2BA6-44D1-B158-F8B463561367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1E5DE-35DA-49B2-91CA-0C2A099DC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9881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81957-2BA6-44D1-B158-F8B463561367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1E5DE-35DA-49B2-91CA-0C2A099DC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8142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81957-2BA6-44D1-B158-F8B463561367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1E5DE-35DA-49B2-91CA-0C2A099DC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81957-2BA6-44D1-B158-F8B463561367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1E5DE-35DA-49B2-91CA-0C2A099DC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296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81957-2BA6-44D1-B158-F8B463561367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1E5DE-35DA-49B2-91CA-0C2A099DC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08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81957-2BA6-44D1-B158-F8B463561367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1E5DE-35DA-49B2-91CA-0C2A099DC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0795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84781957-2BA6-44D1-B158-F8B463561367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721E5DE-35DA-49B2-91CA-0C2A099DC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361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-353" r="37"/>
          <a:stretch/>
        </p:blipFill>
        <p:spPr>
          <a:xfrm>
            <a:off x="949569" y="667508"/>
            <a:ext cx="10243038" cy="5524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67153" y="3446584"/>
            <a:ext cx="9539654" cy="2454441"/>
          </a:xfrm>
        </p:spPr>
        <p:txBody>
          <a:bodyPr/>
          <a:lstStyle/>
          <a:p>
            <a:r>
              <a:rPr lang="ru-RU" dirty="0" err="1" smtClean="0">
                <a:solidFill>
                  <a:schemeClr val="accent2"/>
                </a:solidFill>
              </a:rPr>
              <a:t>Оптимал</a:t>
            </a:r>
            <a:r>
              <a:rPr lang="ru-RU" dirty="0" smtClean="0">
                <a:solidFill>
                  <a:schemeClr val="accent2"/>
                </a:solidFill>
              </a:rPr>
              <a:t> К2+Д</a:t>
            </a:r>
            <a:r>
              <a:rPr lang="ru-RU" sz="6600" dirty="0" smtClean="0">
                <a:solidFill>
                  <a:schemeClr val="accent2"/>
                </a:solidFill>
              </a:rPr>
              <a:t>3</a:t>
            </a:r>
            <a:endParaRPr lang="ru-RU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598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7685" y="879230"/>
            <a:ext cx="8845061" cy="3710355"/>
          </a:xfrm>
        </p:spPr>
        <p:txBody>
          <a:bodyPr>
            <a:noAutofit/>
          </a:bodyPr>
          <a:lstStyle/>
          <a:p>
            <a:r>
              <a:rPr lang="ru-RU" sz="2000" b="1" dirty="0">
                <a:latin typeface="+mn-lt"/>
              </a:rPr>
              <a:t>БАД «</a:t>
            </a:r>
            <a:r>
              <a:rPr lang="ru-RU" sz="2000" b="1" dirty="0" err="1">
                <a:latin typeface="+mn-lt"/>
              </a:rPr>
              <a:t>Оптимал</a:t>
            </a:r>
            <a:r>
              <a:rPr lang="ru-RU" sz="2000" b="1" dirty="0">
                <a:latin typeface="+mn-lt"/>
              </a:rPr>
              <a:t> К2+Д3 (</a:t>
            </a:r>
            <a:r>
              <a:rPr lang="ru-RU" sz="2000" b="1" dirty="0" err="1">
                <a:latin typeface="+mn-lt"/>
              </a:rPr>
              <a:t>Optimal</a:t>
            </a:r>
            <a:r>
              <a:rPr lang="ru-RU" sz="2000" b="1" dirty="0">
                <a:latin typeface="+mn-lt"/>
              </a:rPr>
              <a:t> К2+D3)»</a:t>
            </a:r>
            <a:r>
              <a:rPr lang="ru-RU" sz="2000" dirty="0">
                <a:latin typeface="+mn-lt"/>
              </a:rPr>
              <a:t> - сбалансированный комплекс для ежедневного приёма в </a:t>
            </a:r>
            <a:r>
              <a:rPr lang="ru-RU" sz="2000" dirty="0" smtClean="0">
                <a:latin typeface="+mn-lt"/>
              </a:rPr>
              <a:t>форме мягкой желатиновой капсулы небольшого размера. Представляет </a:t>
            </a:r>
            <a:r>
              <a:rPr lang="ru-RU" sz="2000" dirty="0">
                <a:latin typeface="+mn-lt"/>
              </a:rPr>
              <a:t>синергетическое сочетание витамина </a:t>
            </a:r>
            <a:r>
              <a:rPr lang="ru-RU" sz="2000" dirty="0" smtClean="0">
                <a:latin typeface="+mn-lt"/>
              </a:rPr>
              <a:t>Д3 </a:t>
            </a:r>
            <a:r>
              <a:rPr lang="ru-RU" sz="2000" dirty="0">
                <a:latin typeface="+mn-lt"/>
              </a:rPr>
              <a:t>и К2 (</a:t>
            </a:r>
            <a:r>
              <a:rPr lang="ru-RU" sz="2000" dirty="0" err="1">
                <a:latin typeface="+mn-lt"/>
              </a:rPr>
              <a:t>менахинон</a:t>
            </a:r>
            <a:r>
              <a:rPr lang="ru-RU" sz="2000" dirty="0">
                <a:latin typeface="+mn-lt"/>
              </a:rPr>
              <a:t>) в масляной форме для лучшего усвоения, является источником витаминов Д3 и К2. 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БАД «</a:t>
            </a:r>
            <a:r>
              <a:rPr lang="ru-RU" sz="2000" dirty="0" err="1">
                <a:latin typeface="+mn-lt"/>
              </a:rPr>
              <a:t>Оптимал</a:t>
            </a:r>
            <a:r>
              <a:rPr lang="ru-RU" sz="2000" dirty="0">
                <a:latin typeface="+mn-lt"/>
              </a:rPr>
              <a:t> К2+Д3 (</a:t>
            </a:r>
            <a:r>
              <a:rPr lang="ru-RU" sz="2000" dirty="0" err="1">
                <a:latin typeface="+mn-lt"/>
              </a:rPr>
              <a:t>Optimal</a:t>
            </a:r>
            <a:r>
              <a:rPr lang="ru-RU" sz="2000" dirty="0">
                <a:latin typeface="+mn-lt"/>
              </a:rPr>
              <a:t> К2+D3)» имеет важнейшее значение для здоровья костной и сердечно-сосудистой системы, особенно это обстоятельство важно для нормального развития детского организма. 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endParaRPr lang="ru-RU" sz="2000" dirty="0">
              <a:latin typeface="+mn-lt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4532" y="2267739"/>
            <a:ext cx="2646284" cy="7714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664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7685" y="879231"/>
            <a:ext cx="8845061" cy="60667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</a:rPr>
              <a:t>Когда необходимо принимать </a:t>
            </a:r>
            <a:r>
              <a:rPr lang="ru-RU" sz="2800" b="1" dirty="0" err="1" smtClean="0">
                <a:solidFill>
                  <a:schemeClr val="accent2"/>
                </a:solidFill>
              </a:rPr>
              <a:t>Оптимал</a:t>
            </a:r>
            <a:r>
              <a:rPr lang="ru-RU" sz="2800" b="1" dirty="0" smtClean="0">
                <a:solidFill>
                  <a:schemeClr val="accent2"/>
                </a:solidFill>
              </a:rPr>
              <a:t> К2+Д3</a:t>
            </a:r>
            <a:r>
              <a:rPr lang="ru-RU" sz="2000" dirty="0" smtClean="0">
                <a:solidFill>
                  <a:schemeClr val="accent2"/>
                </a:solidFill>
              </a:rPr>
              <a:t>. 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4532" y="2267739"/>
            <a:ext cx="2646284" cy="7714462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553916" y="1582616"/>
            <a:ext cx="8845061" cy="25409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>
                <a:latin typeface="+mn-lt"/>
              </a:rPr>
              <a:t>При ограниченной инсоляции (осенне-зимний период, проживание в северных регионах</a:t>
            </a:r>
            <a:r>
              <a:rPr lang="ru-RU" sz="2000" dirty="0" smtClean="0">
                <a:latin typeface="+mn-lt"/>
              </a:rPr>
              <a:t>);</a:t>
            </a:r>
            <a:endParaRPr lang="ru-RU" sz="2000" dirty="0" smtClean="0">
              <a:latin typeface="+mn-lt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+mn-lt"/>
              </a:rPr>
              <a:t>Неадекватном </a:t>
            </a:r>
            <a:r>
              <a:rPr lang="ru-RU" sz="2000" dirty="0">
                <a:latin typeface="+mn-lt"/>
              </a:rPr>
              <a:t>поступлении с </a:t>
            </a:r>
            <a:r>
              <a:rPr lang="ru-RU" sz="2000" dirty="0" smtClean="0">
                <a:latin typeface="+mn-lt"/>
              </a:rPr>
              <a:t>пищей</a:t>
            </a:r>
            <a:r>
              <a:rPr lang="ru-RU" sz="2000" dirty="0">
                <a:latin typeface="+mn-lt"/>
              </a:rPr>
              <a:t>;</a:t>
            </a:r>
            <a:endParaRPr lang="ru-RU" sz="2000" dirty="0" smtClean="0">
              <a:latin typeface="+mn-lt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+mn-lt"/>
              </a:rPr>
              <a:t>Повышенной потребности (при переломах, в период роста</a:t>
            </a:r>
            <a:r>
              <a:rPr lang="ru-RU" sz="2000" dirty="0" smtClean="0">
                <a:latin typeface="+mn-lt"/>
              </a:rPr>
              <a:t>);</a:t>
            </a:r>
            <a:endParaRPr lang="ru-RU" sz="2000" dirty="0" smtClean="0">
              <a:latin typeface="+mn-lt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+mn-lt"/>
              </a:rPr>
              <a:t>При </a:t>
            </a:r>
            <a:r>
              <a:rPr lang="ru-RU" sz="2000" dirty="0">
                <a:latin typeface="+mn-lt"/>
              </a:rPr>
              <a:t>нарушении образования активной формы витамина </a:t>
            </a:r>
            <a:r>
              <a:rPr lang="ru-RU" sz="2000" dirty="0" smtClean="0">
                <a:latin typeface="+mn-lt"/>
              </a:rPr>
              <a:t>Д </a:t>
            </a:r>
            <a:r>
              <a:rPr lang="ru-RU" sz="2000" dirty="0">
                <a:latin typeface="+mn-lt"/>
              </a:rPr>
              <a:t>в </a:t>
            </a:r>
            <a:r>
              <a:rPr lang="ru-RU" sz="2000" dirty="0" smtClean="0">
                <a:latin typeface="+mn-lt"/>
              </a:rPr>
              <a:t>почках; </a:t>
            </a:r>
            <a:endParaRPr lang="ru-RU" sz="2000" dirty="0" smtClean="0">
              <a:latin typeface="+mn-lt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+mn-lt"/>
              </a:rPr>
              <a:t>При </a:t>
            </a:r>
            <a:r>
              <a:rPr lang="ru-RU" sz="2000" dirty="0">
                <a:latin typeface="+mn-lt"/>
              </a:rPr>
              <a:t>недостаточном всасывании витамина </a:t>
            </a:r>
            <a:r>
              <a:rPr lang="ru-RU" sz="2000" dirty="0" smtClean="0">
                <a:latin typeface="+mn-lt"/>
              </a:rPr>
              <a:t>Д </a:t>
            </a:r>
            <a:r>
              <a:rPr lang="ru-RU" sz="2000" dirty="0">
                <a:latin typeface="+mn-lt"/>
              </a:rPr>
              <a:t>из </a:t>
            </a:r>
            <a:r>
              <a:rPr lang="ru-RU" sz="2000" dirty="0" smtClean="0">
                <a:latin typeface="+mn-lt"/>
              </a:rPr>
              <a:t>желудочно-кишечного тракта.</a:t>
            </a:r>
            <a:endParaRPr lang="ru-RU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873267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7685" y="879231"/>
            <a:ext cx="8845061" cy="60667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</a:rPr>
              <a:t>Кому необходимо принимать </a:t>
            </a:r>
            <a:r>
              <a:rPr lang="ru-RU" sz="2800" b="1" dirty="0" err="1" smtClean="0">
                <a:solidFill>
                  <a:schemeClr val="accent2"/>
                </a:solidFill>
              </a:rPr>
              <a:t>Оптимал</a:t>
            </a:r>
            <a:r>
              <a:rPr lang="ru-RU" sz="2800" b="1" dirty="0" smtClean="0">
                <a:solidFill>
                  <a:schemeClr val="accent2"/>
                </a:solidFill>
              </a:rPr>
              <a:t> К2+Д3</a:t>
            </a:r>
            <a:r>
              <a:rPr lang="ru-RU" sz="2000" dirty="0" smtClean="0">
                <a:solidFill>
                  <a:schemeClr val="accent2"/>
                </a:solidFill>
              </a:rPr>
              <a:t>. 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53916" y="1582616"/>
            <a:ext cx="8845061" cy="12972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+mn-lt"/>
              </a:rPr>
              <a:t>Дети в возрасте от </a:t>
            </a:r>
            <a:r>
              <a:rPr lang="ru-RU" sz="2000" dirty="0" smtClean="0">
                <a:latin typeface="+mn-lt"/>
              </a:rPr>
              <a:t>3-х </a:t>
            </a:r>
            <a:r>
              <a:rPr lang="ru-RU" sz="2000" dirty="0" smtClean="0">
                <a:latin typeface="+mn-lt"/>
              </a:rPr>
              <a:t>лет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+mn-lt"/>
              </a:rPr>
              <a:t>Взрослые в период сезонных ОРВИ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+mn-lt"/>
              </a:rPr>
              <a:t>Пожилые люди, для профилактики сердечных катастроф и остеопороза.</a:t>
            </a:r>
          </a:p>
        </p:txBody>
      </p:sp>
      <p:pic>
        <p:nvPicPr>
          <p:cNvPr id="1026" name="Picture 2" descr="https://placepic.ru/wp-content/uploads/2018/05/357491-admi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152" y="2900855"/>
            <a:ext cx="2965617" cy="2077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0.wp.com/zato-govorim.ru/wp-content/uploads/e1484571473973.jpg?fit=1920%2C1123&amp;ssl=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727" y="4026885"/>
            <a:ext cx="3657600" cy="2139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cs11.livemaster.ru/storage/topic/NxN/45/0a/cdde627bc3458b3d2f4caa3c87dea2af6171j6.jpg?h=0AZ0YEZ-vPBkN9JANSy25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6428" y="2743199"/>
            <a:ext cx="3550416" cy="2840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7183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70924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2"/>
                </a:solidFill>
              </a:rPr>
              <a:t>Значение Витамина Д3 (холекальциферол)</a:t>
            </a:r>
            <a:endParaRPr lang="ru-RU" sz="2800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0" y="1274885"/>
            <a:ext cx="9872871" cy="4821115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000" dirty="0" smtClean="0"/>
              <a:t>Витамин</a:t>
            </a:r>
            <a:r>
              <a:rPr lang="ru-RU" sz="2000" dirty="0"/>
              <a:t> </a:t>
            </a:r>
            <a:r>
              <a:rPr lang="ru-RU" sz="2000" dirty="0" smtClean="0"/>
              <a:t>Д</a:t>
            </a:r>
            <a:r>
              <a:rPr lang="ru-RU" sz="2000" baseline="-25000" dirty="0" smtClean="0"/>
              <a:t>3</a:t>
            </a:r>
            <a:r>
              <a:rPr lang="ru-RU" sz="2000" dirty="0"/>
              <a:t> является естественной формой витамина </a:t>
            </a:r>
            <a:r>
              <a:rPr lang="ru-RU" sz="2000" dirty="0" smtClean="0"/>
              <a:t>Д, </a:t>
            </a:r>
            <a:r>
              <a:rPr lang="ru-RU" sz="2000" dirty="0"/>
              <a:t>которая образуется у </a:t>
            </a:r>
            <a:r>
              <a:rPr lang="ru-RU" sz="2000" dirty="0" smtClean="0"/>
              <a:t>человека </a:t>
            </a:r>
            <a:r>
              <a:rPr lang="ru-RU" sz="2000" dirty="0"/>
              <a:t>в коже под действием солнечных лучей. </a:t>
            </a:r>
            <a:r>
              <a:rPr lang="ru-RU" sz="2000" dirty="0" smtClean="0"/>
              <a:t>Витамин Д3 является прогормоном. Из него в организме </a:t>
            </a:r>
            <a:r>
              <a:rPr lang="ru-RU" sz="2000" dirty="0" smtClean="0"/>
              <a:t>образуется </a:t>
            </a:r>
            <a:r>
              <a:rPr lang="ru-RU" sz="2000" dirty="0" smtClean="0"/>
              <a:t>гормон </a:t>
            </a:r>
            <a:r>
              <a:rPr lang="ru-RU" sz="2000" dirty="0" err="1" smtClean="0"/>
              <a:t>кальцитриол</a:t>
            </a:r>
            <a:r>
              <a:rPr lang="ru-RU" sz="2000" dirty="0" smtClean="0"/>
              <a:t>, который участвует в </a:t>
            </a:r>
            <a:r>
              <a:rPr lang="ru-RU" sz="2000" dirty="0"/>
              <a:t>эндокринной, </a:t>
            </a:r>
            <a:r>
              <a:rPr lang="ru-RU" sz="2000" dirty="0" err="1"/>
              <a:t>паракринной</a:t>
            </a:r>
            <a:r>
              <a:rPr lang="ru-RU" sz="2000" dirty="0"/>
              <a:t> и </a:t>
            </a:r>
            <a:r>
              <a:rPr lang="ru-RU" sz="2000" dirty="0" err="1"/>
              <a:t>аутокринной</a:t>
            </a:r>
            <a:r>
              <a:rPr lang="ru-RU" sz="2000" dirty="0"/>
              <a:t> </a:t>
            </a:r>
            <a:r>
              <a:rPr lang="ru-RU" sz="2000" dirty="0" smtClean="0"/>
              <a:t>регуляции.</a:t>
            </a:r>
            <a:endParaRPr lang="ru-RU" sz="2000" dirty="0"/>
          </a:p>
          <a:p>
            <a:pPr marL="45720" indent="0">
              <a:buNone/>
            </a:pPr>
            <a:endParaRPr lang="ru-RU" sz="2000" b="1" dirty="0" smtClean="0"/>
          </a:p>
          <a:p>
            <a:pPr marL="45720" indent="0">
              <a:buNone/>
            </a:pPr>
            <a:r>
              <a:rPr lang="ru-RU" sz="2000" b="1" dirty="0" smtClean="0"/>
              <a:t>Витамин</a:t>
            </a:r>
            <a:r>
              <a:rPr lang="ru-RU" sz="2000" b="1" dirty="0"/>
              <a:t> </a:t>
            </a:r>
            <a:r>
              <a:rPr lang="ru-RU" sz="2000" b="1" dirty="0" smtClean="0"/>
              <a:t>Д</a:t>
            </a:r>
            <a:r>
              <a:rPr lang="ru-RU" sz="2000" b="1" baseline="-25000" dirty="0" smtClean="0"/>
              <a:t>3</a:t>
            </a:r>
            <a:r>
              <a:rPr lang="ru-RU" sz="2000" b="1" dirty="0"/>
              <a:t> </a:t>
            </a:r>
            <a:r>
              <a:rPr lang="ru-RU" sz="2000" b="1" dirty="0" smtClean="0"/>
              <a:t>влияет </a:t>
            </a:r>
            <a:r>
              <a:rPr lang="ru-RU" sz="2000" b="1" dirty="0" smtClean="0"/>
              <a:t>на </a:t>
            </a:r>
            <a:r>
              <a:rPr lang="ru-RU" sz="2000" b="1" dirty="0" err="1" smtClean="0"/>
              <a:t>усваиваемость</a:t>
            </a:r>
            <a:r>
              <a:rPr lang="ru-RU" sz="2000" b="1" dirty="0" smtClean="0"/>
              <a:t> кальция в организме</a:t>
            </a:r>
            <a:r>
              <a:rPr lang="ru-RU" sz="2000" dirty="0" smtClean="0"/>
              <a:t>.</a:t>
            </a:r>
          </a:p>
          <a:p>
            <a:pPr marL="45720" indent="0">
              <a:buNone/>
            </a:pPr>
            <a:r>
              <a:rPr lang="ru-RU" sz="2000" dirty="0" smtClean="0"/>
              <a:t>Значение кальция для организма: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 smtClean="0"/>
              <a:t> поддержка тонуса мышц скелетной мускулатуры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/>
              <a:t> </a:t>
            </a:r>
            <a:r>
              <a:rPr lang="ru-RU" sz="2000" dirty="0" smtClean="0"/>
              <a:t>регулирует функцию миокарда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/>
              <a:t> </a:t>
            </a:r>
            <a:r>
              <a:rPr lang="ru-RU" sz="2000" dirty="0" smtClean="0"/>
              <a:t>способствует проведению нервного возбуждения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/>
              <a:t> </a:t>
            </a:r>
            <a:r>
              <a:rPr lang="ru-RU" sz="2000" dirty="0" smtClean="0"/>
              <a:t>регулирует процесс свертываемости крови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/>
              <a:t> </a:t>
            </a:r>
            <a:r>
              <a:rPr lang="ru-RU" sz="2000" dirty="0" smtClean="0"/>
              <a:t>формирование костной структуры скелета человека</a:t>
            </a:r>
            <a:endParaRPr lang="ru-RU" sz="2000" dirty="0"/>
          </a:p>
        </p:txBody>
      </p:sp>
      <p:pic>
        <p:nvPicPr>
          <p:cNvPr id="1028" name="Picture 4" descr="https://rehabilitolog.com/wp-content/uploads/2016/10/neuroanatomy-1024x65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595"/>
          <a:stretch/>
        </p:blipFill>
        <p:spPr bwMode="auto">
          <a:xfrm>
            <a:off x="8008883" y="3454401"/>
            <a:ext cx="3752193" cy="2971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04335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70924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2"/>
                </a:solidFill>
              </a:rPr>
              <a:t>Значение Витамина Д3 (холекальциферол)</a:t>
            </a:r>
            <a:endParaRPr lang="ru-RU" sz="2800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0" y="1274885"/>
            <a:ext cx="9872871" cy="4821115"/>
          </a:xfrm>
        </p:spPr>
        <p:txBody>
          <a:bodyPr>
            <a:normAutofit fontScale="92500"/>
          </a:bodyPr>
          <a:lstStyle/>
          <a:p>
            <a:pPr marL="45720" indent="0">
              <a:buNone/>
            </a:pPr>
            <a:r>
              <a:rPr lang="ru-RU" b="1" dirty="0"/>
              <a:t>Витамин </a:t>
            </a:r>
            <a:r>
              <a:rPr lang="ru-RU" b="1" dirty="0" smtClean="0"/>
              <a:t>Д</a:t>
            </a:r>
            <a:r>
              <a:rPr lang="ru-RU" b="1" baseline="-25000" dirty="0" smtClean="0"/>
              <a:t>3</a:t>
            </a:r>
            <a:r>
              <a:rPr lang="ru-RU" b="1" dirty="0"/>
              <a:t> является активным антирахитическим фактором</a:t>
            </a:r>
            <a:r>
              <a:rPr lang="ru-RU" dirty="0"/>
              <a:t>. </a:t>
            </a:r>
            <a:endParaRPr lang="ru-RU" dirty="0" smtClean="0"/>
          </a:p>
          <a:p>
            <a:pPr marL="45720" indent="0">
              <a:buNone/>
            </a:pPr>
            <a:r>
              <a:rPr lang="ru-RU" dirty="0" smtClean="0"/>
              <a:t>Недостаток </a:t>
            </a:r>
            <a:r>
              <a:rPr lang="ru-RU" dirty="0"/>
              <a:t>витамина D в </a:t>
            </a:r>
            <a:r>
              <a:rPr lang="ru-RU" dirty="0" smtClean="0"/>
              <a:t>пище </a:t>
            </a:r>
            <a:r>
              <a:rPr lang="ru-RU" b="1" dirty="0" smtClean="0"/>
              <a:t>ребенка</a:t>
            </a:r>
            <a:r>
              <a:rPr lang="ru-RU" dirty="0" smtClean="0"/>
              <a:t> </a:t>
            </a:r>
            <a:r>
              <a:rPr lang="ru-RU" dirty="0"/>
              <a:t>в период быстрого роста </a:t>
            </a:r>
            <a:r>
              <a:rPr lang="ru-RU" dirty="0" smtClean="0"/>
              <a:t>приводит </a:t>
            </a:r>
            <a:r>
              <a:rPr lang="ru-RU" dirty="0"/>
              <a:t>к рахиту, у взрослых — к остеомаляции. </a:t>
            </a:r>
            <a:endParaRPr lang="ru-RU" dirty="0" smtClean="0"/>
          </a:p>
          <a:p>
            <a:pPr marL="45720" indent="0">
              <a:buNone/>
            </a:pPr>
            <a:r>
              <a:rPr lang="ru-RU" dirty="0" smtClean="0"/>
              <a:t>Повышенная </a:t>
            </a:r>
            <a:r>
              <a:rPr lang="ru-RU" dirty="0"/>
              <a:t>потребность в витамине D возникает у женщин в период менопаузы, поскольку у них часто развивается остеопороз в связи с гормональными нарушениями. </a:t>
            </a:r>
            <a:endParaRPr lang="ru-RU" dirty="0" smtClean="0"/>
          </a:p>
          <a:p>
            <a:pPr marL="45720" indent="0">
              <a:buNone/>
            </a:pPr>
            <a:endParaRPr lang="ru-RU" b="1" dirty="0" smtClean="0"/>
          </a:p>
          <a:p>
            <a:pPr marL="45720" indent="0">
              <a:buNone/>
            </a:pPr>
            <a:r>
              <a:rPr lang="ru-RU" b="1" dirty="0" smtClean="0"/>
              <a:t>Витамин</a:t>
            </a:r>
            <a:r>
              <a:rPr lang="ru-RU" b="1" dirty="0"/>
              <a:t> </a:t>
            </a:r>
            <a:r>
              <a:rPr lang="ru-RU" b="1" dirty="0" smtClean="0"/>
              <a:t>Д3 </a:t>
            </a:r>
            <a:r>
              <a:rPr lang="ru-RU" b="1" dirty="0"/>
              <a:t>участвует в функционировании иммунной </a:t>
            </a:r>
            <a:r>
              <a:rPr lang="ru-RU" b="1" dirty="0" smtClean="0"/>
              <a:t>системы</a:t>
            </a:r>
          </a:p>
          <a:p>
            <a:pPr marL="45720" indent="0">
              <a:buNone/>
            </a:pPr>
            <a:r>
              <a:rPr lang="ru-RU" dirty="0"/>
              <a:t>Модулируя иммунную функцию, витамин Д увеличивает врожденный антимикробный иммунитет</a:t>
            </a:r>
            <a:r>
              <a:rPr lang="ru-RU" dirty="0" smtClean="0"/>
              <a:t>.</a:t>
            </a:r>
            <a:r>
              <a:rPr lang="ru-RU" dirty="0"/>
              <a:t> </a:t>
            </a:r>
            <a:endParaRPr lang="ru-RU" dirty="0" smtClean="0"/>
          </a:p>
          <a:p>
            <a:pPr marL="45720" indent="0">
              <a:buNone/>
            </a:pPr>
            <a:r>
              <a:rPr lang="ru-RU" dirty="0" smtClean="0"/>
              <a:t>В </a:t>
            </a:r>
            <a:r>
              <a:rPr lang="ru-RU" dirty="0"/>
              <a:t>клинической практике было отмечено, что при назначении витамина Д с целью лечения </a:t>
            </a:r>
            <a:r>
              <a:rPr lang="ru-RU" dirty="0" smtClean="0"/>
              <a:t>рахита, </a:t>
            </a:r>
            <a:r>
              <a:rPr lang="ru-RU" dirty="0"/>
              <a:t>дети, часто болевшие респираторными заболеваниями, становились устойчивее к респираторно-вирусной инфекции, быстрее выздоравливали и болели существенно реже. </a:t>
            </a:r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5920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70924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2"/>
                </a:solidFill>
              </a:rPr>
              <a:t>Значение Витамина Д3 (холекальциферол)</a:t>
            </a:r>
            <a:endParaRPr lang="ru-RU" sz="2800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1641" y="1274885"/>
            <a:ext cx="8713075" cy="4821115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000" b="1" dirty="0" smtClean="0"/>
              <a:t>Витамин</a:t>
            </a:r>
            <a:r>
              <a:rPr lang="ru-RU" sz="2000" b="1" dirty="0"/>
              <a:t> </a:t>
            </a:r>
            <a:r>
              <a:rPr lang="ru-RU" sz="2000" b="1" dirty="0" smtClean="0"/>
              <a:t>Д3 </a:t>
            </a:r>
            <a:r>
              <a:rPr lang="ru-RU" sz="2000" b="1" dirty="0"/>
              <a:t>участвует в регуляции углеводного и жирового </a:t>
            </a:r>
            <a:r>
              <a:rPr lang="ru-RU" sz="2000" b="1" dirty="0" smtClean="0"/>
              <a:t>обмена</a:t>
            </a:r>
            <a:r>
              <a:rPr lang="ru-RU" sz="2000" dirty="0" smtClean="0"/>
              <a:t> </a:t>
            </a:r>
            <a:r>
              <a:rPr lang="ru-RU" sz="2000" dirty="0"/>
              <a:t>путем </a:t>
            </a:r>
            <a:r>
              <a:rPr lang="ru-RU" sz="2000" dirty="0" smtClean="0"/>
              <a:t>влияния: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 smtClean="0"/>
              <a:t>на</a:t>
            </a:r>
            <a:r>
              <a:rPr lang="ru-RU" sz="2000" dirty="0"/>
              <a:t> </a:t>
            </a:r>
            <a:r>
              <a:rPr lang="ru-RU" sz="2000" dirty="0" smtClean="0"/>
              <a:t>чувствительность рецепторов к инсулину;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/>
              <a:t>н</a:t>
            </a:r>
            <a:r>
              <a:rPr lang="ru-RU" sz="2000" dirty="0" smtClean="0"/>
              <a:t>а инсулиноподобный </a:t>
            </a:r>
            <a:r>
              <a:rPr lang="ru-RU" sz="2000" dirty="0"/>
              <a:t>фактор </a:t>
            </a:r>
            <a:r>
              <a:rPr lang="ru-RU" sz="2000" dirty="0" smtClean="0"/>
              <a:t>роста (регулирует </a:t>
            </a:r>
            <a:r>
              <a:rPr lang="ru-RU" sz="2000" dirty="0"/>
              <a:t>баланс жировой и мышечной ткани</a:t>
            </a:r>
            <a:r>
              <a:rPr lang="ru-RU" sz="2000" dirty="0" smtClean="0"/>
              <a:t>);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 smtClean="0"/>
              <a:t>способствует </a:t>
            </a:r>
            <a:r>
              <a:rPr lang="ru-RU" sz="2000" dirty="0"/>
              <a:t>переработке избыточного </a:t>
            </a:r>
            <a:r>
              <a:rPr lang="ru-RU" sz="2000" dirty="0" smtClean="0"/>
              <a:t>холестерина.    </a:t>
            </a:r>
            <a:endParaRPr lang="ru-RU" sz="2000" dirty="0"/>
          </a:p>
          <a:p>
            <a:pPr marL="45720" indent="0">
              <a:buNone/>
            </a:pPr>
            <a:r>
              <a:rPr lang="ru-RU" sz="2000" dirty="0"/>
              <a:t>     </a:t>
            </a:r>
            <a:endParaRPr lang="ru-RU" sz="2000" dirty="0" smtClean="0"/>
          </a:p>
          <a:p>
            <a:pPr marL="45720" indent="0">
              <a:buNone/>
            </a:pPr>
            <a:r>
              <a:rPr lang="ru-RU" sz="2000" dirty="0" smtClean="0"/>
              <a:t> </a:t>
            </a:r>
            <a:r>
              <a:rPr lang="ru-RU" sz="2000" dirty="0"/>
              <a:t>Дефицит витамина </a:t>
            </a:r>
            <a:r>
              <a:rPr lang="ru-RU" sz="2000" dirty="0" smtClean="0"/>
              <a:t>Д3 </a:t>
            </a:r>
            <a:r>
              <a:rPr lang="ru-RU" sz="2000" dirty="0"/>
              <a:t>ассоциирован с риском метаболических нарушений (метаболический синдром и сахарный диабет 2 типа). </a:t>
            </a:r>
          </a:p>
          <a:p>
            <a:pPr marL="45720" indent="0">
              <a:buNone/>
            </a:pPr>
            <a:endParaRPr lang="ru-RU" sz="2000" dirty="0" smtClean="0"/>
          </a:p>
          <a:p>
            <a:pPr marL="45720" indent="0">
              <a:buNone/>
            </a:pPr>
            <a:r>
              <a:rPr lang="ru-RU" sz="2000" dirty="0" smtClean="0"/>
              <a:t>Низкие </a:t>
            </a:r>
            <a:r>
              <a:rPr lang="ru-RU" sz="2000" dirty="0"/>
              <a:t>уровни витамина </a:t>
            </a:r>
            <a:r>
              <a:rPr lang="ru-RU" sz="2000" dirty="0" smtClean="0"/>
              <a:t>Д3 </a:t>
            </a:r>
            <a:r>
              <a:rPr lang="ru-RU" sz="2000" dirty="0"/>
              <a:t>у человека связаны с неблагоприятными факторами риска сердечно-сосудистой патологии, </a:t>
            </a:r>
            <a:r>
              <a:rPr lang="ru-RU" sz="2000" dirty="0" smtClean="0"/>
              <a:t>такими, </a:t>
            </a:r>
            <a:r>
              <a:rPr lang="ru-RU" sz="2000" dirty="0"/>
              <a:t>как сахарный диабет, </a:t>
            </a:r>
            <a:r>
              <a:rPr lang="ru-RU" sz="2000" dirty="0" err="1"/>
              <a:t>дислипидемия</a:t>
            </a:r>
            <a:r>
              <a:rPr lang="ru-RU" sz="2000" dirty="0"/>
              <a:t>, артериальная гипертензия, и ассоциированы с риском сердечно-сосудистых </a:t>
            </a:r>
            <a:r>
              <a:rPr lang="ru-RU" sz="2000" dirty="0" smtClean="0"/>
              <a:t>катастроф, </a:t>
            </a:r>
            <a:r>
              <a:rPr lang="ru-RU" sz="2000" dirty="0"/>
              <a:t>в </a:t>
            </a:r>
            <a:r>
              <a:rPr lang="ru-RU" sz="2000" dirty="0" err="1"/>
              <a:t>т.ч</a:t>
            </a:r>
            <a:r>
              <a:rPr lang="ru-RU" sz="2000" dirty="0"/>
              <a:t>. инсультов. </a:t>
            </a:r>
          </a:p>
        </p:txBody>
      </p:sp>
      <p:pic>
        <p:nvPicPr>
          <p:cNvPr id="2050" name="Picture 2" descr="https://medbooking.com/images/cache/Blogs/Blog3938/7b6bf12531-2_2560x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94" r="9954"/>
          <a:stretch/>
        </p:blipFill>
        <p:spPr bwMode="auto">
          <a:xfrm>
            <a:off x="9091447" y="1828800"/>
            <a:ext cx="2869325" cy="315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01631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menaq7.com/wp-content/uploads/2015/08/bones1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01"/>
          <a:stretch/>
        </p:blipFill>
        <p:spPr bwMode="auto">
          <a:xfrm>
            <a:off x="2867244" y="2685337"/>
            <a:ext cx="6534150" cy="274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70924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2"/>
                </a:solidFill>
              </a:rPr>
              <a:t>Значение Витамина К2 (</a:t>
            </a:r>
            <a:r>
              <a:rPr lang="ru-RU" sz="2800" dirty="0" err="1" smtClean="0">
                <a:solidFill>
                  <a:schemeClr val="accent2"/>
                </a:solidFill>
              </a:rPr>
              <a:t>менахинон</a:t>
            </a:r>
            <a:r>
              <a:rPr lang="ru-RU" sz="2800" dirty="0" smtClean="0">
                <a:solidFill>
                  <a:schemeClr val="accent2"/>
                </a:solidFill>
              </a:rPr>
              <a:t>)</a:t>
            </a:r>
            <a:endParaRPr lang="ru-RU" sz="2800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0" y="1274885"/>
            <a:ext cx="9872871" cy="4821115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000" b="1" dirty="0"/>
              <a:t>МенаQ7</a:t>
            </a:r>
            <a:r>
              <a:rPr lang="ru-RU" sz="2000" dirty="0"/>
              <a:t> – запатентованный витамин К2 в форме МК-7 (идентичный натуральному менахинон-7), играет незаменимую роль в здоровье </a:t>
            </a:r>
            <a:r>
              <a:rPr lang="ru-RU" sz="2000" dirty="0" smtClean="0"/>
              <a:t>сердечно-сосудистой </a:t>
            </a:r>
            <a:r>
              <a:rPr lang="ru-RU" sz="2000" dirty="0"/>
              <a:t>системы и костной ткани.</a:t>
            </a:r>
          </a:p>
          <a:p>
            <a:pPr marL="45720" indent="0">
              <a:buNone/>
            </a:pPr>
            <a:r>
              <a:rPr lang="ru-RU" sz="2000" dirty="0"/>
              <a:t>Витамин K2 помогает организму правильно использовать кальций для построения здоровой костной ткани</a:t>
            </a:r>
            <a:r>
              <a:rPr lang="ru-RU" sz="2000" dirty="0" smtClean="0"/>
              <a:t>.</a:t>
            </a:r>
          </a:p>
          <a:p>
            <a:pPr marL="45720" indent="0">
              <a:buNone/>
            </a:pPr>
            <a:endParaRPr lang="ru-RU" sz="2000" dirty="0"/>
          </a:p>
          <a:p>
            <a:pPr marL="45720" indent="0">
              <a:buNone/>
            </a:pPr>
            <a:endParaRPr lang="ru-RU" sz="2000" dirty="0" smtClean="0"/>
          </a:p>
          <a:p>
            <a:pPr marL="45720" indent="0">
              <a:buNone/>
            </a:pPr>
            <a:endParaRPr lang="ru-RU" sz="2000" dirty="0"/>
          </a:p>
          <a:p>
            <a:pPr marL="45720" indent="0">
              <a:buNone/>
            </a:pPr>
            <a:endParaRPr lang="ru-RU" sz="2000" dirty="0" smtClean="0"/>
          </a:p>
          <a:p>
            <a:pPr marL="45720" indent="0">
              <a:buNone/>
            </a:pPr>
            <a:endParaRPr lang="ru-RU" sz="2000" dirty="0"/>
          </a:p>
          <a:p>
            <a:pPr marL="45720" indent="0">
              <a:buNone/>
            </a:pPr>
            <a:endParaRPr lang="ru-RU" sz="2000" dirty="0" smtClean="0"/>
          </a:p>
          <a:p>
            <a:pPr marL="45720" indent="0">
              <a:buNone/>
            </a:pPr>
            <a:r>
              <a:rPr lang="ru-RU" sz="2000" dirty="0"/>
              <a:t>	</a:t>
            </a:r>
            <a:r>
              <a:rPr lang="ru-RU" sz="2000" dirty="0" smtClean="0"/>
              <a:t>		      норма К2		            дефицит К2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9219055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menaq7.com/wp-content/uploads/2015/08/cardio-1120x3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441" y="1713131"/>
            <a:ext cx="10182444" cy="336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70924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2"/>
                </a:solidFill>
              </a:rPr>
              <a:t>Значение Витамина К2 (</a:t>
            </a:r>
            <a:r>
              <a:rPr lang="ru-RU" sz="2800" dirty="0" err="1" smtClean="0">
                <a:solidFill>
                  <a:schemeClr val="accent2"/>
                </a:solidFill>
              </a:rPr>
              <a:t>менахинон</a:t>
            </a:r>
            <a:r>
              <a:rPr lang="ru-RU" sz="2800" dirty="0" smtClean="0">
                <a:solidFill>
                  <a:schemeClr val="accent2"/>
                </a:solidFill>
              </a:rPr>
              <a:t>)</a:t>
            </a:r>
            <a:endParaRPr lang="ru-RU" sz="2800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0" y="1274885"/>
            <a:ext cx="9872871" cy="4673970"/>
          </a:xfrm>
        </p:spPr>
        <p:txBody>
          <a:bodyPr>
            <a:normAutofit fontScale="25000" lnSpcReduction="20000"/>
          </a:bodyPr>
          <a:lstStyle/>
          <a:p>
            <a:pPr marL="45720" indent="0">
              <a:buNone/>
            </a:pPr>
            <a:r>
              <a:rPr lang="ru-RU" sz="8000" dirty="0"/>
              <a:t>Самая известная роль витаминов К – участие в свертываемости </a:t>
            </a:r>
            <a:r>
              <a:rPr lang="ru-RU" sz="8000" dirty="0" smtClean="0"/>
              <a:t>крови:</a:t>
            </a:r>
          </a:p>
          <a:p>
            <a:pPr marL="45720" indent="0">
              <a:buNone/>
            </a:pPr>
            <a:endParaRPr lang="ru-RU" sz="8000" dirty="0"/>
          </a:p>
          <a:p>
            <a:pPr marL="45720" indent="0">
              <a:buNone/>
            </a:pPr>
            <a:endParaRPr lang="ru-RU" sz="8000" dirty="0" smtClean="0"/>
          </a:p>
          <a:p>
            <a:pPr marL="45720" indent="0">
              <a:buNone/>
            </a:pPr>
            <a:endParaRPr lang="ru-RU" sz="8000" dirty="0"/>
          </a:p>
          <a:p>
            <a:pPr marL="45720" indent="0">
              <a:buNone/>
            </a:pPr>
            <a:endParaRPr lang="ru-RU" sz="8000" dirty="0" smtClean="0"/>
          </a:p>
          <a:p>
            <a:pPr marL="45720" indent="0">
              <a:buNone/>
            </a:pPr>
            <a:endParaRPr lang="ru-RU" sz="8000" dirty="0"/>
          </a:p>
          <a:p>
            <a:pPr marL="45720" indent="0">
              <a:buNone/>
            </a:pPr>
            <a:endParaRPr lang="ru-RU" sz="8000" dirty="0" smtClean="0"/>
          </a:p>
          <a:p>
            <a:pPr marL="45720" indent="0">
              <a:buNone/>
            </a:pPr>
            <a:endParaRPr lang="ru-RU" sz="8000" dirty="0"/>
          </a:p>
          <a:p>
            <a:pPr marL="45720" indent="0">
              <a:buNone/>
            </a:pPr>
            <a:endParaRPr lang="ru-RU" sz="80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sz="8000" dirty="0" smtClean="0">
                <a:solidFill>
                  <a:srgbClr val="92D050"/>
                </a:solidFill>
              </a:rPr>
              <a:t> предотвращает </a:t>
            </a:r>
            <a:r>
              <a:rPr lang="ru-RU" sz="8000" dirty="0" err="1">
                <a:solidFill>
                  <a:srgbClr val="92D050"/>
                </a:solidFill>
              </a:rPr>
              <a:t>кальцификацию</a:t>
            </a:r>
            <a:r>
              <a:rPr lang="ru-RU" sz="8000" dirty="0">
                <a:solidFill>
                  <a:srgbClr val="92D050"/>
                </a:solidFill>
              </a:rPr>
              <a:t> коронарных </a:t>
            </a:r>
            <a:r>
              <a:rPr lang="ru-RU" sz="8000" dirty="0" smtClean="0">
                <a:solidFill>
                  <a:srgbClr val="92D050"/>
                </a:solidFill>
              </a:rPr>
              <a:t>артерий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8000" dirty="0" smtClean="0">
                <a:solidFill>
                  <a:srgbClr val="92D050"/>
                </a:solidFill>
              </a:rPr>
              <a:t> улучшает эластичность сосудов головного мозга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8000" dirty="0" smtClean="0">
                <a:solidFill>
                  <a:srgbClr val="92D050"/>
                </a:solidFill>
              </a:rPr>
              <a:t> ингибирует возрастное уплотнение артерий</a:t>
            </a:r>
          </a:p>
          <a:p>
            <a:pPr>
              <a:buFont typeface="Wingdings" panose="05000000000000000000" pitchFamily="2" charset="2"/>
              <a:buChar char="ü"/>
            </a:pPr>
            <a:endParaRPr lang="ru-RU" sz="8000" dirty="0">
              <a:solidFill>
                <a:srgbClr val="92D050"/>
              </a:solidFill>
            </a:endParaRPr>
          </a:p>
          <a:p>
            <a:pPr marL="45720" indent="0">
              <a:buNone/>
            </a:pPr>
            <a:endParaRPr lang="ru-RU" sz="2000" dirty="0"/>
          </a:p>
          <a:p>
            <a:pPr marL="45720" indent="0">
              <a:buNone/>
            </a:pPr>
            <a:endParaRPr lang="ru-RU" sz="2000" dirty="0" smtClean="0"/>
          </a:p>
          <a:p>
            <a:pPr marL="45720" indent="0">
              <a:buNone/>
            </a:pPr>
            <a:endParaRPr lang="ru-RU" sz="2000" dirty="0"/>
          </a:p>
          <a:p>
            <a:pPr marL="45720" indent="0">
              <a:buNone/>
            </a:pPr>
            <a:r>
              <a:rPr lang="ru-RU" sz="2000" dirty="0"/>
              <a:t>	</a:t>
            </a:r>
            <a:r>
              <a:rPr lang="ru-RU" sz="2000" dirty="0" smtClean="0"/>
              <a:t>		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06216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665" y="479838"/>
            <a:ext cx="8845061" cy="60667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</a:rPr>
              <a:t>Показания к применению </a:t>
            </a:r>
            <a:r>
              <a:rPr lang="ru-RU" sz="2800" b="1" dirty="0" err="1" smtClean="0">
                <a:solidFill>
                  <a:schemeClr val="accent2"/>
                </a:solidFill>
              </a:rPr>
              <a:t>Оптимал</a:t>
            </a:r>
            <a:r>
              <a:rPr lang="ru-RU" sz="2800" b="1" dirty="0" smtClean="0">
                <a:solidFill>
                  <a:schemeClr val="accent2"/>
                </a:solidFill>
              </a:rPr>
              <a:t> К2+Д3</a:t>
            </a:r>
            <a:r>
              <a:rPr lang="ru-RU" sz="2000" dirty="0" smtClean="0">
                <a:solidFill>
                  <a:schemeClr val="accent2"/>
                </a:solidFill>
              </a:rPr>
              <a:t>. 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22385" y="903890"/>
            <a:ext cx="11196649" cy="51921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000" dirty="0">
                <a:latin typeface="+mn-lt"/>
              </a:rPr>
              <a:t>Профилактика риска возникновения заболеваний, связанных с недостаточностью витаминов D3</a:t>
            </a:r>
            <a:r>
              <a:rPr lang="ru-RU" sz="2000" baseline="-25000" dirty="0">
                <a:latin typeface="+mn-lt"/>
              </a:rPr>
              <a:t> </a:t>
            </a:r>
            <a:r>
              <a:rPr lang="ru-RU" sz="2000" dirty="0">
                <a:latin typeface="+mn-lt"/>
              </a:rPr>
              <a:t>и К2, особенно в период с октября по май;  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000" dirty="0">
                <a:latin typeface="+mn-lt"/>
              </a:rPr>
              <a:t>Для профилактики и в комплексной терапии </a:t>
            </a:r>
            <a:r>
              <a:rPr lang="ru-RU" sz="2000" dirty="0" smtClean="0">
                <a:latin typeface="+mn-lt"/>
              </a:rPr>
              <a:t>сердечно-сосудистых </a:t>
            </a:r>
            <a:r>
              <a:rPr lang="ru-RU" sz="2000" dirty="0">
                <a:latin typeface="+mn-lt"/>
              </a:rPr>
              <a:t>заболеваний  - снижения </a:t>
            </a:r>
            <a:r>
              <a:rPr lang="ru-RU" sz="2000" dirty="0" err="1">
                <a:latin typeface="+mn-lt"/>
              </a:rPr>
              <a:t>кальцификации</a:t>
            </a:r>
            <a:r>
              <a:rPr lang="ru-RU" sz="2000" dirty="0">
                <a:latin typeface="+mn-lt"/>
              </a:rPr>
              <a:t> коронарных артерий и улучшения эластичности кровеносных сосудов, снижения смертности от ишемической болезни сердца (рекомендуется 1 год регулярного применения);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000" dirty="0">
                <a:latin typeface="+mn-lt"/>
              </a:rPr>
              <a:t>Для профилактики и в составе комплексного лечения остеопороза, в том числе постменопаузального (в сочетании с препаратами кальция – длительное время), для снижения риска переломов;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000" dirty="0">
                <a:latin typeface="+mn-lt"/>
              </a:rPr>
              <a:t>Остеомаляция (на фоне нарушений минерального обмена у пациентов старше 45 лет);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000" dirty="0">
                <a:latin typeface="+mn-lt"/>
              </a:rPr>
              <a:t>Для укрепления иммунитета - витамин Д3 стимулирует созревание иммунных клеток и их активность;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000" dirty="0">
                <a:latin typeface="+mn-lt"/>
              </a:rPr>
              <a:t>Для повышения устойчивости к респираторно-вирусной инфекции (бронхит, пневмония, грипп) у взрослых и детей;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000" dirty="0">
                <a:latin typeface="+mn-lt"/>
              </a:rPr>
              <a:t>Профилактика онкологических заболеваний (регулярный длительный приём – не менее </a:t>
            </a:r>
            <a:r>
              <a:rPr lang="ru-RU" sz="2000" dirty="0" smtClean="0">
                <a:latin typeface="+mn-lt"/>
              </a:rPr>
              <a:t>3-х </a:t>
            </a:r>
            <a:r>
              <a:rPr lang="ru-RU" sz="2000" dirty="0">
                <a:latin typeface="+mn-lt"/>
              </a:rPr>
              <a:t>лет);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000" dirty="0">
                <a:latin typeface="+mn-lt"/>
              </a:rPr>
              <a:t>При применении </a:t>
            </a:r>
            <a:r>
              <a:rPr lang="ru-RU" sz="2000" dirty="0" err="1">
                <a:latin typeface="+mn-lt"/>
              </a:rPr>
              <a:t>статинов</a:t>
            </a:r>
            <a:r>
              <a:rPr lang="ru-RU" sz="2000" dirty="0">
                <a:latin typeface="+mn-lt"/>
              </a:rPr>
              <a:t> (</a:t>
            </a:r>
            <a:r>
              <a:rPr lang="ru-RU" sz="2000" dirty="0" err="1">
                <a:latin typeface="+mn-lt"/>
              </a:rPr>
              <a:t>гиполипидемическое</a:t>
            </a:r>
            <a:r>
              <a:rPr lang="ru-RU" sz="2000" dirty="0">
                <a:latin typeface="+mn-lt"/>
              </a:rPr>
              <a:t> средство);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000" dirty="0">
                <a:latin typeface="+mn-lt"/>
              </a:rPr>
              <a:t>Для нормального развития скелета в период роста у детей до 20 лет (в сочетании с препаратами кальция); профилактика и комплексное лечение рахита, </a:t>
            </a:r>
            <a:r>
              <a:rPr lang="ru-RU" sz="2000" dirty="0" err="1">
                <a:latin typeface="+mn-lt"/>
              </a:rPr>
              <a:t>рахитоподобных</a:t>
            </a:r>
            <a:r>
              <a:rPr lang="ru-RU" sz="2000" dirty="0">
                <a:latin typeface="+mn-lt"/>
              </a:rPr>
              <a:t> заболеваний;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r>
              <a:rPr lang="ru-RU" sz="2000" dirty="0">
                <a:latin typeface="+mn-lt"/>
              </a:rPr>
              <a:t>Ожирение и нарушения метаболизма витамина </a:t>
            </a:r>
            <a:r>
              <a:rPr lang="ru-RU" sz="2000" dirty="0" smtClean="0">
                <a:latin typeface="+mn-lt"/>
              </a:rPr>
              <a:t>Д3 </a:t>
            </a:r>
            <a:r>
              <a:rPr lang="ru-RU" sz="2000" dirty="0">
                <a:latin typeface="+mn-lt"/>
              </a:rPr>
              <a:t>(сахарный диабет 2 типа, </a:t>
            </a:r>
            <a:r>
              <a:rPr lang="ru-RU" sz="2000" dirty="0" err="1">
                <a:latin typeface="+mn-lt"/>
              </a:rPr>
              <a:t>дислипидемия</a:t>
            </a:r>
            <a:r>
              <a:rPr lang="ru-RU" sz="2000" dirty="0">
                <a:latin typeface="+mn-lt"/>
              </a:rPr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31599369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515007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2"/>
                </a:solidFill>
              </a:rPr>
              <a:t>Дозировки и схемы </a:t>
            </a:r>
            <a:r>
              <a:rPr lang="ru-RU" sz="2800" dirty="0" smtClean="0">
                <a:solidFill>
                  <a:schemeClr val="accent2"/>
                </a:solidFill>
              </a:rPr>
              <a:t>приема</a:t>
            </a:r>
            <a:endParaRPr lang="ru-RU" sz="2800" dirty="0">
              <a:solidFill>
                <a:schemeClr val="accent2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3769334"/>
              </p:ext>
            </p:extLst>
          </p:nvPr>
        </p:nvGraphicFramePr>
        <p:xfrm>
          <a:off x="887934" y="1891561"/>
          <a:ext cx="9601390" cy="292786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942771">
                  <a:extLst>
                    <a:ext uri="{9D8B030D-6E8A-4147-A177-3AD203B41FA5}">
                      <a16:colId xmlns:a16="http://schemas.microsoft.com/office/drawing/2014/main" val="1334944167"/>
                    </a:ext>
                  </a:extLst>
                </a:gridCol>
                <a:gridCol w="661387">
                  <a:extLst>
                    <a:ext uri="{9D8B030D-6E8A-4147-A177-3AD203B41FA5}">
                      <a16:colId xmlns:a16="http://schemas.microsoft.com/office/drawing/2014/main" val="536814795"/>
                    </a:ext>
                  </a:extLst>
                </a:gridCol>
                <a:gridCol w="1305302">
                  <a:extLst>
                    <a:ext uri="{9D8B030D-6E8A-4147-A177-3AD203B41FA5}">
                      <a16:colId xmlns:a16="http://schemas.microsoft.com/office/drawing/2014/main" val="2568403368"/>
                    </a:ext>
                  </a:extLst>
                </a:gridCol>
                <a:gridCol w="1305302">
                  <a:extLst>
                    <a:ext uri="{9D8B030D-6E8A-4147-A177-3AD203B41FA5}">
                      <a16:colId xmlns:a16="http://schemas.microsoft.com/office/drawing/2014/main" val="1223872639"/>
                    </a:ext>
                  </a:extLst>
                </a:gridCol>
                <a:gridCol w="1050138">
                  <a:extLst>
                    <a:ext uri="{9D8B030D-6E8A-4147-A177-3AD203B41FA5}">
                      <a16:colId xmlns:a16="http://schemas.microsoft.com/office/drawing/2014/main" val="463689000"/>
                    </a:ext>
                  </a:extLst>
                </a:gridCol>
                <a:gridCol w="1050138">
                  <a:extLst>
                    <a:ext uri="{9D8B030D-6E8A-4147-A177-3AD203B41FA5}">
                      <a16:colId xmlns:a16="http://schemas.microsoft.com/office/drawing/2014/main" val="512786594"/>
                    </a:ext>
                  </a:extLst>
                </a:gridCol>
                <a:gridCol w="1143176">
                  <a:extLst>
                    <a:ext uri="{9D8B030D-6E8A-4147-A177-3AD203B41FA5}">
                      <a16:colId xmlns:a16="http://schemas.microsoft.com/office/drawing/2014/main" val="4101387428"/>
                    </a:ext>
                  </a:extLst>
                </a:gridCol>
                <a:gridCol w="1143176">
                  <a:extLst>
                    <a:ext uri="{9D8B030D-6E8A-4147-A177-3AD203B41FA5}">
                      <a16:colId xmlns:a16="http://schemas.microsoft.com/office/drawing/2014/main" val="253843488"/>
                    </a:ext>
                  </a:extLst>
                </a:gridCol>
              </a:tblGrid>
              <a:tr h="681038">
                <a:tc rowSpan="3"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Наименование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мг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6"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% от нормы физиологических потребностей в пищевых веществах для детей и подростков РФ (МР 2.3.1.2432-08)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4327883"/>
                  </a:ext>
                </a:extLst>
              </a:tr>
              <a:tr h="3405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3-7 лет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7-11 лет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11-14 лет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14-18 лет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9905229"/>
                  </a:ext>
                </a:extLst>
              </a:tr>
              <a:tr h="3405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мал.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дев.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мал.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дев.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31686245"/>
                  </a:ext>
                </a:extLst>
              </a:tr>
              <a:tr h="340519">
                <a:tc>
                  <a:txBody>
                    <a:bodyPr/>
                    <a:lstStyle/>
                    <a:p>
                      <a:pPr marR="13335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Витамин К2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0,11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200*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183*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138*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157*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92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110*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81253805"/>
                  </a:ext>
                </a:extLst>
              </a:tr>
              <a:tr h="340519">
                <a:tc>
                  <a:txBody>
                    <a:bodyPr/>
                    <a:lstStyle/>
                    <a:p>
                      <a:pPr marR="13335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Витамин </a:t>
                      </a:r>
                      <a:r>
                        <a:rPr lang="en-US" sz="2000">
                          <a:effectLst/>
                        </a:rPr>
                        <a:t>D3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0,01 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3335"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100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100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100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100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100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100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35269292"/>
                  </a:ext>
                </a:extLst>
              </a:tr>
              <a:tr h="884751">
                <a:tc gridSpan="8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Пищевая ценность 100 грамм продукта: белки – 22 г, жиры-49 г, углеводы -0,2 </a:t>
                      </a:r>
                      <a:r>
                        <a:rPr lang="ru-RU" sz="2000" dirty="0" smtClean="0">
                          <a:effectLst/>
                        </a:rPr>
                        <a:t>г</a:t>
                      </a:r>
                      <a:endParaRPr lang="ru-RU" sz="20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Энергетическая ценность  100 грамм продукта: 2340 кДж / 560 ккал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1921138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18076" y="1095340"/>
            <a:ext cx="690591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ea typeface="Times New Roman" panose="02020603050405020304" pitchFamily="18" charset="0"/>
              </a:rPr>
              <a:t>Прием 2 капсул (рекомендуемая суточная доза) обеспечит поступление: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785280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5488673"/>
              </p:ext>
            </p:extLst>
          </p:nvPr>
        </p:nvGraphicFramePr>
        <p:xfrm>
          <a:off x="461215" y="441435"/>
          <a:ext cx="11215778" cy="59673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65157">
                  <a:extLst>
                    <a:ext uri="{9D8B030D-6E8A-4147-A177-3AD203B41FA5}">
                      <a16:colId xmlns:a16="http://schemas.microsoft.com/office/drawing/2014/main" val="1941067598"/>
                    </a:ext>
                  </a:extLst>
                </a:gridCol>
                <a:gridCol w="2596056">
                  <a:extLst>
                    <a:ext uri="{9D8B030D-6E8A-4147-A177-3AD203B41FA5}">
                      <a16:colId xmlns:a16="http://schemas.microsoft.com/office/drawing/2014/main" val="572049402"/>
                    </a:ext>
                  </a:extLst>
                </a:gridCol>
                <a:gridCol w="2165131">
                  <a:extLst>
                    <a:ext uri="{9D8B030D-6E8A-4147-A177-3AD203B41FA5}">
                      <a16:colId xmlns:a16="http://schemas.microsoft.com/office/drawing/2014/main" val="3313010275"/>
                    </a:ext>
                  </a:extLst>
                </a:gridCol>
                <a:gridCol w="3489434">
                  <a:extLst>
                    <a:ext uri="{9D8B030D-6E8A-4147-A177-3AD203B41FA5}">
                      <a16:colId xmlns:a16="http://schemas.microsoft.com/office/drawing/2014/main" val="2241422288"/>
                    </a:ext>
                  </a:extLst>
                </a:gridCol>
              </a:tblGrid>
              <a:tr h="7142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 dirty="0">
                          <a:effectLst/>
                        </a:rPr>
                        <a:t>Показание для приёма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Профилактическая схема приёма *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Терапевтическая схема приёма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 dirty="0">
                          <a:effectLst/>
                        </a:rPr>
                        <a:t>Содержание витаминов Д3 и К2 при </a:t>
                      </a:r>
                      <a:r>
                        <a:rPr lang="ru-RU" sz="2000" dirty="0" err="1" smtClean="0">
                          <a:effectLst/>
                        </a:rPr>
                        <a:t>терап</a:t>
                      </a:r>
                      <a:r>
                        <a:rPr lang="ru-RU" sz="2000" dirty="0" smtClean="0">
                          <a:effectLst/>
                        </a:rPr>
                        <a:t>. </a:t>
                      </a:r>
                      <a:r>
                        <a:rPr lang="ru-RU" sz="2000" dirty="0">
                          <a:effectLst/>
                        </a:rPr>
                        <a:t>приёме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extLst>
                  <a:ext uri="{0D108BD9-81ED-4DB2-BD59-A6C34878D82A}">
                    <a16:rowId xmlns:a16="http://schemas.microsoft.com/office/drawing/2014/main" val="1470364006"/>
                  </a:ext>
                </a:extLst>
              </a:tr>
              <a:tr h="9693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Профилактика дефицита витаминов Д3 и К2 для лиц  в возрасте 18-50 лет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по 1 капсуле 2 раза в день во время еды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по 3 - 4 капсулы в день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Витамин Д3  -  600-800 МЕ                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Витамин К2 – 165 –220 мкг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extLst>
                  <a:ext uri="{0D108BD9-81ED-4DB2-BD59-A6C34878D82A}">
                    <a16:rowId xmlns:a16="http://schemas.microsoft.com/office/drawing/2014/main" val="2781622789"/>
                  </a:ext>
                </a:extLst>
              </a:tr>
              <a:tr h="10147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Профилактика дефицита витаминов Д3 и К2 лицам старше 50 лет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по 1 капсуле 2 раза в день во время еды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по 4 – 5  капсул в день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Витамин Д3  -  800-1000МЕ                           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Витамин К2 – 220 - 275 мкг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extLst>
                  <a:ext uri="{0D108BD9-81ED-4DB2-BD59-A6C34878D82A}">
                    <a16:rowId xmlns:a16="http://schemas.microsoft.com/office/drawing/2014/main" val="1505780760"/>
                  </a:ext>
                </a:extLst>
              </a:tr>
              <a:tr h="7563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 dirty="0">
                          <a:effectLst/>
                        </a:rPr>
                        <a:t>Для снижения риска </a:t>
                      </a:r>
                      <a:r>
                        <a:rPr lang="ru-RU" sz="2000" dirty="0" smtClean="0">
                          <a:effectLst/>
                        </a:rPr>
                        <a:t>остеопороза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 dirty="0">
                          <a:effectLst/>
                        </a:rPr>
                        <a:t>по 1 капсуле 2 раза в день во время еды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по 4 капсулы в день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Витамин Д3  -  800 МЕ                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Витамин К2 – 220 мкг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extLst>
                  <a:ext uri="{0D108BD9-81ED-4DB2-BD59-A6C34878D82A}">
                    <a16:rowId xmlns:a16="http://schemas.microsoft.com/office/drawing/2014/main" val="3944324279"/>
                  </a:ext>
                </a:extLst>
              </a:tr>
              <a:tr h="6423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Для снижения риска переломов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по 1 капсуле 2 раза в день во время еды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по 2 капсулы в день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Витамин Д3  -  400 МЕ                  Витамин К2 – 110мкг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extLst>
                  <a:ext uri="{0D108BD9-81ED-4DB2-BD59-A6C34878D82A}">
                    <a16:rowId xmlns:a16="http://schemas.microsoft.com/office/drawing/2014/main" val="1611203743"/>
                  </a:ext>
                </a:extLst>
              </a:tr>
              <a:tr h="7563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 dirty="0">
                          <a:effectLst/>
                        </a:rPr>
                        <a:t>Для снижения жесткости </a:t>
                      </a:r>
                      <a:r>
                        <a:rPr lang="ru-RU" sz="2000" dirty="0" smtClean="0">
                          <a:effectLst/>
                        </a:rPr>
                        <a:t>артерий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по 1 капсуле 2 раза в день во время еды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по 4 -5 капсул в день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Витамин Д3  - 800-1000 МЕ                 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Витамин К2 – 220 - 275 мкг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extLst>
                  <a:ext uri="{0D108BD9-81ED-4DB2-BD59-A6C34878D82A}">
                    <a16:rowId xmlns:a16="http://schemas.microsoft.com/office/drawing/2014/main" val="1822616421"/>
                  </a:ext>
                </a:extLst>
              </a:tr>
              <a:tr h="10745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Для профилактики онкологических заболеваний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по 1 капсуле 2 раза в день во время еды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>
                          <a:effectLst/>
                        </a:rPr>
                        <a:t>по 4 капсулы в день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 dirty="0">
                          <a:effectLst/>
                        </a:rPr>
                        <a:t>Витамин Д3  -  800 МЕ                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900"/>
                        </a:spcAft>
                      </a:pPr>
                      <a:r>
                        <a:rPr lang="ru-RU" sz="2000" dirty="0">
                          <a:effectLst/>
                        </a:rPr>
                        <a:t>Витамин К2 – 220 мкг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447" marR="57447" marT="0" marB="0"/>
                </a:tc>
                <a:extLst>
                  <a:ext uri="{0D108BD9-81ED-4DB2-BD59-A6C34878D82A}">
                    <a16:rowId xmlns:a16="http://schemas.microsoft.com/office/drawing/2014/main" val="18570454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81762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515007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2"/>
                </a:solidFill>
              </a:rPr>
              <a:t>Дозировки и схемы </a:t>
            </a:r>
            <a:r>
              <a:rPr lang="ru-RU" sz="2800" dirty="0" smtClean="0">
                <a:solidFill>
                  <a:schemeClr val="accent2"/>
                </a:solidFill>
              </a:rPr>
              <a:t>приема</a:t>
            </a:r>
            <a:endParaRPr lang="ru-RU" sz="2800" dirty="0">
              <a:solidFill>
                <a:schemeClr val="accent2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07126" y="1190674"/>
            <a:ext cx="10554117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dirty="0">
                <a:solidFill>
                  <a:srgbClr val="92D050"/>
                </a:solidFill>
              </a:rPr>
              <a:t>БАД «</a:t>
            </a:r>
            <a:r>
              <a:rPr lang="ru-RU" sz="2000" dirty="0" err="1">
                <a:solidFill>
                  <a:srgbClr val="92D050"/>
                </a:solidFill>
              </a:rPr>
              <a:t>Оптимал</a:t>
            </a:r>
            <a:r>
              <a:rPr lang="ru-RU" sz="2000" dirty="0">
                <a:solidFill>
                  <a:srgbClr val="92D050"/>
                </a:solidFill>
              </a:rPr>
              <a:t> К2+Д3 (</a:t>
            </a:r>
            <a:r>
              <a:rPr lang="ru-RU" sz="2000" dirty="0" err="1">
                <a:solidFill>
                  <a:srgbClr val="92D050"/>
                </a:solidFill>
              </a:rPr>
              <a:t>Optimal</a:t>
            </a:r>
            <a:r>
              <a:rPr lang="ru-RU" sz="2000" dirty="0">
                <a:solidFill>
                  <a:srgbClr val="92D050"/>
                </a:solidFill>
              </a:rPr>
              <a:t> К2+D3)» сочетает оптимальные дозы витаминов Д3 и </a:t>
            </a:r>
            <a:r>
              <a:rPr lang="ru-RU" sz="2000" dirty="0" smtClean="0">
                <a:solidFill>
                  <a:srgbClr val="92D050"/>
                </a:solidFill>
              </a:rPr>
              <a:t>К2, безопасные </a:t>
            </a:r>
            <a:r>
              <a:rPr lang="ru-RU" sz="2000" dirty="0">
                <a:solidFill>
                  <a:srgbClr val="92D050"/>
                </a:solidFill>
              </a:rPr>
              <a:t>для применения в течение длительного периода.                                                                                                                                        </a:t>
            </a:r>
          </a:p>
          <a:p>
            <a:endParaRPr lang="ru-RU" sz="2000" dirty="0" smtClean="0">
              <a:solidFill>
                <a:srgbClr val="92D050"/>
              </a:solidFill>
            </a:endParaRPr>
          </a:p>
          <a:p>
            <a:r>
              <a:rPr lang="ru-RU" sz="2000" dirty="0" smtClean="0">
                <a:solidFill>
                  <a:srgbClr val="92D050"/>
                </a:solidFill>
              </a:rPr>
              <a:t>Рекомендуемая </a:t>
            </a:r>
            <a:r>
              <a:rPr lang="ru-RU" sz="2000" dirty="0">
                <a:solidFill>
                  <a:srgbClr val="92D050"/>
                </a:solidFill>
              </a:rPr>
              <a:t>суточная норма потребления витамина </a:t>
            </a:r>
            <a:r>
              <a:rPr lang="ru-RU" sz="2000" dirty="0" smtClean="0">
                <a:solidFill>
                  <a:srgbClr val="92D050"/>
                </a:solidFill>
              </a:rPr>
              <a:t>Д3 - </a:t>
            </a:r>
            <a:r>
              <a:rPr lang="ru-RU" sz="2000" dirty="0">
                <a:solidFill>
                  <a:srgbClr val="92D050"/>
                </a:solidFill>
              </a:rPr>
              <a:t>200 МЕ (</a:t>
            </a:r>
            <a:r>
              <a:rPr lang="ru-RU" sz="2000" dirty="0" smtClean="0">
                <a:solidFill>
                  <a:srgbClr val="92D050"/>
                </a:solidFill>
              </a:rPr>
              <a:t>5 мкг), </a:t>
            </a:r>
            <a:r>
              <a:rPr lang="ru-RU" sz="2000" dirty="0">
                <a:solidFill>
                  <a:srgbClr val="92D050"/>
                </a:solidFill>
              </a:rPr>
              <a:t>согласно нормам ТР ТС 022/2011 (приложение №2) и витамина К2 – </a:t>
            </a:r>
            <a:r>
              <a:rPr lang="ru-RU" sz="2000" dirty="0" smtClean="0">
                <a:solidFill>
                  <a:srgbClr val="92D050"/>
                </a:solidFill>
              </a:rPr>
              <a:t>120 мкг, </a:t>
            </a:r>
            <a:r>
              <a:rPr lang="ru-RU" sz="2000" dirty="0">
                <a:solidFill>
                  <a:srgbClr val="92D050"/>
                </a:solidFill>
              </a:rPr>
              <a:t>согласно нормам </a:t>
            </a:r>
            <a:r>
              <a:rPr lang="ru-RU" sz="2000" dirty="0" smtClean="0">
                <a:solidFill>
                  <a:srgbClr val="92D050"/>
                </a:solidFill>
              </a:rPr>
              <a:t>ЕАЭС</a:t>
            </a:r>
            <a:r>
              <a:rPr lang="ru-RU" sz="2000" dirty="0">
                <a:solidFill>
                  <a:srgbClr val="92D050"/>
                </a:solidFill>
              </a:rPr>
              <a:t>.</a:t>
            </a:r>
          </a:p>
          <a:p>
            <a:endParaRPr lang="ru-RU" sz="2000" dirty="0" smtClean="0">
              <a:solidFill>
                <a:srgbClr val="92D050"/>
              </a:solidFill>
            </a:endParaRPr>
          </a:p>
          <a:p>
            <a:r>
              <a:rPr lang="ru-RU" sz="2000" dirty="0" smtClean="0">
                <a:solidFill>
                  <a:srgbClr val="92D050"/>
                </a:solidFill>
              </a:rPr>
              <a:t>Верхняя </a:t>
            </a:r>
            <a:r>
              <a:rPr lang="ru-RU" sz="2000" dirty="0">
                <a:solidFill>
                  <a:srgbClr val="92D050"/>
                </a:solidFill>
              </a:rPr>
              <a:t>допустимая суточная норма потребления витамина D3 </a:t>
            </a:r>
            <a:r>
              <a:rPr lang="ru-RU" sz="2000" dirty="0" smtClean="0">
                <a:solidFill>
                  <a:srgbClr val="92D050"/>
                </a:solidFill>
              </a:rPr>
              <a:t>- 600 </a:t>
            </a:r>
            <a:r>
              <a:rPr lang="ru-RU" sz="2000" dirty="0">
                <a:solidFill>
                  <a:srgbClr val="92D050"/>
                </a:solidFill>
              </a:rPr>
              <a:t>МЕ (</a:t>
            </a:r>
            <a:r>
              <a:rPr lang="ru-RU" sz="2000" dirty="0" smtClean="0">
                <a:solidFill>
                  <a:srgbClr val="92D050"/>
                </a:solidFill>
              </a:rPr>
              <a:t>15 мкг</a:t>
            </a:r>
            <a:r>
              <a:rPr lang="ru-RU" sz="2000" dirty="0">
                <a:solidFill>
                  <a:srgbClr val="92D050"/>
                </a:solidFill>
              </a:rPr>
              <a:t>) и витамина К2 </a:t>
            </a:r>
            <a:r>
              <a:rPr lang="ru-RU" sz="2000" dirty="0" smtClean="0">
                <a:solidFill>
                  <a:srgbClr val="92D050"/>
                </a:solidFill>
              </a:rPr>
              <a:t>- 360 мкг, </a:t>
            </a:r>
            <a:r>
              <a:rPr lang="ru-RU" sz="2000" dirty="0">
                <a:solidFill>
                  <a:srgbClr val="92D050"/>
                </a:solidFill>
              </a:rPr>
              <a:t>согласно нормам </a:t>
            </a:r>
            <a:r>
              <a:rPr lang="ru-RU" sz="2000" dirty="0" smtClean="0">
                <a:solidFill>
                  <a:srgbClr val="92D050"/>
                </a:solidFill>
              </a:rPr>
              <a:t>ЕАЭС</a:t>
            </a:r>
            <a:r>
              <a:rPr lang="ru-RU" sz="2000" dirty="0">
                <a:solidFill>
                  <a:srgbClr val="92D050"/>
                </a:solidFill>
              </a:rPr>
              <a:t>.   </a:t>
            </a:r>
            <a:endParaRPr lang="ru-RU" sz="2000" dirty="0" smtClean="0">
              <a:solidFill>
                <a:srgbClr val="92D050"/>
              </a:solidFill>
            </a:endParaRPr>
          </a:p>
          <a:p>
            <a:endParaRPr lang="ru-RU" sz="2000" dirty="0" smtClean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0106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62011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</a:rPr>
              <a:t>Преимущества комплекса:</a:t>
            </a:r>
            <a:endParaRPr lang="ru-RU" sz="2800" b="1" dirty="0">
              <a:solidFill>
                <a:schemeClr val="accent2"/>
              </a:solidFill>
            </a:endParaRPr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1143000" y="1274885"/>
            <a:ext cx="9872871" cy="482111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 Оптимальные </a:t>
            </a:r>
            <a:r>
              <a:rPr lang="ru-RU" dirty="0"/>
              <a:t>дозировки витамина K</a:t>
            </a:r>
            <a:r>
              <a:rPr lang="ru-RU" baseline="-25000" dirty="0"/>
              <a:t>2</a:t>
            </a:r>
            <a:r>
              <a:rPr lang="ru-RU" dirty="0"/>
              <a:t> и D</a:t>
            </a:r>
            <a:r>
              <a:rPr lang="ru-RU" baseline="-25000" dirty="0"/>
              <a:t>3</a:t>
            </a:r>
            <a:r>
              <a:rPr lang="ru-RU" dirty="0"/>
              <a:t> для регулярного приема.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 Содержит </a:t>
            </a:r>
            <a:r>
              <a:rPr lang="ru-RU" dirty="0"/>
              <a:t>наиболее эффективную форму K</a:t>
            </a:r>
            <a:r>
              <a:rPr lang="ru-RU" baseline="-25000" dirty="0"/>
              <a:t>2</a:t>
            </a:r>
            <a:r>
              <a:rPr lang="ru-RU" dirty="0"/>
              <a:t> (МК-7)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 Возможность </a:t>
            </a:r>
            <a:r>
              <a:rPr lang="ru-RU" dirty="0"/>
              <a:t>применять всей семьей: и детям с 3-х лет, и взрослым. Капсула малого размера, легко глотать детям.</a:t>
            </a:r>
          </a:p>
          <a:p>
            <a:pPr marL="45720" indent="0">
              <a:buNone/>
            </a:pPr>
            <a:endParaRPr lang="ru-RU" sz="2000" dirty="0"/>
          </a:p>
          <a:p>
            <a:pPr marL="45720" indent="0">
              <a:buNone/>
            </a:pPr>
            <a:endParaRPr lang="ru-RU" sz="2000" dirty="0" smtClean="0"/>
          </a:p>
          <a:p>
            <a:pPr marL="45720" indent="0">
              <a:buNone/>
            </a:pPr>
            <a:endParaRPr lang="ru-RU" sz="2000" dirty="0"/>
          </a:p>
          <a:p>
            <a:pPr marL="45720" indent="0">
              <a:buNone/>
            </a:pPr>
            <a:endParaRPr lang="ru-RU" sz="2000" dirty="0" smtClean="0"/>
          </a:p>
          <a:p>
            <a:pPr marL="45720" indent="0">
              <a:buNone/>
            </a:pPr>
            <a:endParaRPr lang="ru-RU" sz="2000" dirty="0"/>
          </a:p>
          <a:p>
            <a:pPr marL="45720" indent="0">
              <a:buNone/>
            </a:pPr>
            <a:endParaRPr lang="ru-RU" sz="2000" dirty="0" smtClean="0"/>
          </a:p>
          <a:p>
            <a:pPr marL="45720" indent="0">
              <a:buNone/>
            </a:pPr>
            <a:r>
              <a:rPr lang="ru-RU" sz="2000" dirty="0"/>
              <a:t>	</a:t>
            </a:r>
            <a:r>
              <a:rPr lang="ru-RU" sz="2000" dirty="0" smtClean="0"/>
              <a:t>		</a:t>
            </a:r>
            <a:endParaRPr lang="ru-RU" sz="2000" dirty="0"/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815" y="2414884"/>
            <a:ext cx="2646284" cy="7714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188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5.infourok.ru/uploads/ex/0d9d/000be0f4-e1c5c894/img1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" b="27748"/>
          <a:stretch/>
        </p:blipFill>
        <p:spPr bwMode="auto">
          <a:xfrm>
            <a:off x="197617" y="219567"/>
            <a:ext cx="11773666" cy="639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482334"/>
      </p:ext>
    </p:extLst>
  </p:cSld>
  <p:clrMapOvr>
    <a:masterClrMapping/>
  </p:clrMapOvr>
</p:sld>
</file>

<file path=ppt/theme/theme1.xml><?xml version="1.0" encoding="utf-8"?>
<a:theme xmlns:a="http://schemas.openxmlformats.org/drawingml/2006/main" name="Базис">
  <a:themeElements>
    <a:clrScheme name="Зеленый и желтый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423</TotalTime>
  <Words>908</Words>
  <Application>Microsoft Office PowerPoint</Application>
  <PresentationFormat>Широкоэкранный</PresentationFormat>
  <Paragraphs>185</Paragraphs>
  <Slides>15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Calibri</vt:lpstr>
      <vt:lpstr>Corbel</vt:lpstr>
      <vt:lpstr>Times New Roman</vt:lpstr>
      <vt:lpstr>Wingdings</vt:lpstr>
      <vt:lpstr>Базис</vt:lpstr>
      <vt:lpstr>Оптимал К2+Д3</vt:lpstr>
      <vt:lpstr>БАД «Оптимал К2+Д3 (Optimal К2+D3)» - сбалансированный комплекс для ежедневного приёма в форме мягкой желатиновой капсулы небольшого размера. Представляет синергетическое сочетание витамина Д3 и К2 (менахинон) в масляной форме для лучшего усвоения, является источником витаминов Д3 и К2.   БАД «Оптимал К2+Д3 (Optimal К2+D3)» имеет важнейшее значение для здоровья костной и сердечно-сосудистой системы, особенно это обстоятельство важно для нормального развития детского организма.    </vt:lpstr>
      <vt:lpstr>Когда необходимо принимать Оптимал К2+Д3.  </vt:lpstr>
      <vt:lpstr>Кому необходимо принимать Оптимал К2+Д3.  </vt:lpstr>
      <vt:lpstr>Значение Витамина Д3 (холекальциферол)</vt:lpstr>
      <vt:lpstr>Значение Витамина Д3 (холекальциферол)</vt:lpstr>
      <vt:lpstr>Значение Витамина Д3 (холекальциферол)</vt:lpstr>
      <vt:lpstr>Значение Витамина К2 (менахинон)</vt:lpstr>
      <vt:lpstr>Значение Витамина К2 (менахинон)</vt:lpstr>
      <vt:lpstr>Показания к применению Оптимал К2+Д3.  </vt:lpstr>
      <vt:lpstr>Дозировки и схемы приема</vt:lpstr>
      <vt:lpstr>Презентация PowerPoint</vt:lpstr>
      <vt:lpstr>Дозировки и схемы приема</vt:lpstr>
      <vt:lpstr>Преимущества комплекса: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Оптимал  К2+Д3</dc:title>
  <dc:creator>Татьяна Сосновская</dc:creator>
  <cp:lastModifiedBy>Елена Помигуева</cp:lastModifiedBy>
  <cp:revision>24</cp:revision>
  <dcterms:created xsi:type="dcterms:W3CDTF">2021-04-07T03:48:12Z</dcterms:created>
  <dcterms:modified xsi:type="dcterms:W3CDTF">2021-04-12T08:57:51Z</dcterms:modified>
</cp:coreProperties>
</file>