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9" r:id="rId2"/>
    <p:sldId id="264" r:id="rId3"/>
    <p:sldId id="281" r:id="rId4"/>
    <p:sldId id="282" r:id="rId5"/>
    <p:sldId id="278" r:id="rId6"/>
    <p:sldId id="283" r:id="rId7"/>
    <p:sldId id="286" r:id="rId8"/>
    <p:sldId id="284" r:id="rId9"/>
    <p:sldId id="270" r:id="rId10"/>
    <p:sldId id="271" r:id="rId11"/>
    <p:sldId id="277" r:id="rId12"/>
    <p:sldId id="268" r:id="rId13"/>
    <p:sldId id="276" r:id="rId14"/>
    <p:sldId id="275" r:id="rId15"/>
    <p:sldId id="274" r:id="rId16"/>
    <p:sldId id="287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DA9"/>
    <a:srgbClr val="A4DAE7"/>
    <a:srgbClr val="973F20"/>
    <a:srgbClr val="008DA8"/>
    <a:srgbClr val="ADAEB2"/>
    <a:srgbClr val="714B1B"/>
    <a:srgbClr val="C6AE56"/>
    <a:srgbClr val="895720"/>
    <a:srgbClr val="D7DF21"/>
    <a:srgbClr val="CCBE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38" autoAdjust="0"/>
  </p:normalViewPr>
  <p:slideViewPr>
    <p:cSldViewPr>
      <p:cViewPr varScale="1">
        <p:scale>
          <a:sx n="108" d="100"/>
          <a:sy n="108" d="100"/>
        </p:scale>
        <p:origin x="170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1183FB-9C46-4DA1-A037-1BFC901C484D}" type="datetimeFigureOut">
              <a:rPr lang="ru-RU" smtClean="0"/>
              <a:pPr/>
              <a:t>30.08.2021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42E779-23D2-40B7-936F-AE5B6EA589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12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30.08.2021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30.08.2021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30.08.2021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30.08.2021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30.08.2021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30.08.2021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30.08.2021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30.08.2021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30.08.2021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30.08.2021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2FF97-B2E0-4903-9C93-6C4ADC32D21D}" type="datetimeFigureOut">
              <a:rPr lang="ru-RU" smtClean="0"/>
              <a:pPr/>
              <a:t>30.08.2021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2FF97-B2E0-4903-9C93-6C4ADC32D21D}" type="datetimeFigureOut">
              <a:rPr lang="ru-RU" smtClean="0"/>
              <a:pPr/>
              <a:t>30.08.2021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3D0C16-39DB-4BEE-B656-49B7BFF3EE7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emf"/><Relationship Id="rId7" Type="http://schemas.openxmlformats.org/officeDocument/2006/relationships/image" Target="../media/image9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1.emf"/><Relationship Id="rId7" Type="http://schemas.openxmlformats.org/officeDocument/2006/relationships/image" Target="../media/image14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0.e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emf"/><Relationship Id="rId5" Type="http://schemas.openxmlformats.org/officeDocument/2006/relationships/image" Target="../media/image9.emf"/><Relationship Id="rId4" Type="http://schemas.openxmlformats.org/officeDocument/2006/relationships/image" Target="../media/image20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1.emf"/><Relationship Id="rId7" Type="http://schemas.openxmlformats.org/officeDocument/2006/relationships/image" Target="../media/image14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2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emf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Прямоугольник с двумя скругленными соседними углами 7"/>
          <p:cNvSpPr/>
          <p:nvPr/>
        </p:nvSpPr>
        <p:spPr>
          <a:xfrm flipV="1">
            <a:off x="539552" y="0"/>
            <a:ext cx="7488832" cy="5301208"/>
          </a:xfrm>
          <a:prstGeom prst="round2SameRect">
            <a:avLst>
              <a:gd name="adj1" fmla="val 5495"/>
              <a:gd name="adj2" fmla="val 0"/>
            </a:avLst>
          </a:prstGeom>
          <a:solidFill>
            <a:srgbClr val="008DA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827585" y="476672"/>
            <a:ext cx="4464496" cy="129433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7300" b="1" dirty="0" err="1">
                <a:solidFill>
                  <a:srgbClr val="A4DAE7"/>
                </a:solidFill>
              </a:rPr>
              <a:t>ProBioCosmetics</a:t>
            </a:r>
            <a:endParaRPr lang="ru-RU" sz="7300" b="1" dirty="0">
              <a:solidFill>
                <a:srgbClr val="A4DAE7"/>
              </a:solidFill>
            </a:endParaRPr>
          </a:p>
          <a:p>
            <a:pPr algn="l"/>
            <a:endParaRPr lang="ru-RU" sz="3200" b="1" i="1" dirty="0">
              <a:solidFill>
                <a:schemeClr val="bg1"/>
              </a:solidFill>
            </a:endParaRPr>
          </a:p>
          <a:p>
            <a:pPr algn="l"/>
            <a:r>
              <a:rPr lang="ru-RU" sz="3200" b="1" i="1" dirty="0">
                <a:solidFill>
                  <a:schemeClr val="bg1"/>
                </a:solidFill>
              </a:rPr>
              <a:t>комплексная программа восстановления жизненных ресурсов и микробиома кожи</a:t>
            </a: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539552" y="1771008"/>
            <a:ext cx="7272808" cy="33843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70000"/>
              </a:lnSpc>
              <a:buNone/>
            </a:pPr>
            <a:r>
              <a:rPr lang="ru-RU" sz="1600" dirty="0">
                <a:solidFill>
                  <a:schemeClr val="bg1"/>
                </a:solidFill>
              </a:rPr>
              <a:t>	</a:t>
            </a:r>
            <a:r>
              <a:rPr lang="ru-RU" sz="1600" dirty="0"/>
              <a:t>Инновационная косметика по уходу за кожей серии </a:t>
            </a:r>
            <a:r>
              <a:rPr lang="en-GB" sz="1600" dirty="0"/>
              <a:t>ProBio</a:t>
            </a:r>
            <a:r>
              <a:rPr lang="ru-RU" sz="1600" dirty="0"/>
              <a:t>С</a:t>
            </a:r>
            <a:r>
              <a:rPr lang="en-GB" sz="1600" dirty="0"/>
              <a:t>osmetics</a:t>
            </a:r>
            <a:r>
              <a:rPr lang="ru-RU" sz="1600" dirty="0"/>
              <a:t> разработана на основе </a:t>
            </a:r>
            <a:r>
              <a:rPr lang="ru-RU" sz="1600" b="1" dirty="0"/>
              <a:t>пробиотических культур. </a:t>
            </a:r>
            <a:r>
              <a:rPr lang="ru-RU" sz="1600" dirty="0"/>
              <a:t>Она не только разглаживает морщины, выравнивает рельеф кожи и придает ей свежий, сияющий вид, но и восстанавливает микробиом кожи. В последние несколько лет </a:t>
            </a:r>
            <a:r>
              <a:rPr lang="ru-RU" sz="1600" b="1" dirty="0"/>
              <a:t>изучение микробиома стало одним из самых перспективных направлений в дерматологии.</a:t>
            </a:r>
            <a:r>
              <a:rPr lang="ru-RU" sz="1600" dirty="0"/>
              <a:t> Исследования ученых доказывают, что наличие бактерий на коже очень важно и полезно для нас. Они защищают кожу </a:t>
            </a:r>
            <a:r>
              <a:rPr lang="ru-RU" sz="1600" b="1" dirty="0"/>
              <a:t>от аллергенов, внешних раздражителей и окислительного стресса. </a:t>
            </a:r>
          </a:p>
          <a:p>
            <a:pPr>
              <a:buNone/>
            </a:pPr>
            <a:endParaRPr lang="ru-RU" sz="1600" dirty="0"/>
          </a:p>
          <a:p>
            <a:pPr>
              <a:buNone/>
            </a:pPr>
            <a:endParaRPr lang="ru-RU" sz="1600" dirty="0"/>
          </a:p>
          <a:p>
            <a:pPr>
              <a:buNone/>
            </a:pPr>
            <a:r>
              <a:rPr lang="ru-RU" sz="1600" dirty="0"/>
              <a:t> </a:t>
            </a:r>
          </a:p>
          <a:p>
            <a:pPr>
              <a:spcBef>
                <a:spcPts val="0"/>
              </a:spcBef>
            </a:pPr>
            <a:endParaRPr lang="ru-RU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Прямоугольник с двумя скругленными соседними углами 7"/>
          <p:cNvSpPr/>
          <p:nvPr/>
        </p:nvSpPr>
        <p:spPr>
          <a:xfrm flipV="1">
            <a:off x="539552" y="0"/>
            <a:ext cx="7272808" cy="5301208"/>
          </a:xfrm>
          <a:prstGeom prst="round2SameRect">
            <a:avLst>
              <a:gd name="adj1" fmla="val 5495"/>
              <a:gd name="adj2" fmla="val 0"/>
            </a:avLst>
          </a:prstGeom>
          <a:solidFill>
            <a:srgbClr val="A4DAE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827584" y="476672"/>
            <a:ext cx="6912767" cy="12943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600"/>
              </a:lnSpc>
            </a:pPr>
            <a:r>
              <a:rPr lang="ru-RU" sz="3200" b="1" dirty="0">
                <a:solidFill>
                  <a:srgbClr val="008DA9"/>
                </a:solidFill>
              </a:rPr>
              <a:t>Забота о микробиоме кожи – новый тренд в косметологии</a:t>
            </a: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827584" y="1759124"/>
            <a:ext cx="6264696" cy="33980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sz="12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832256" y="1669341"/>
            <a:ext cx="676407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Микробиом кожи </a:t>
            </a:r>
            <a:r>
              <a:rPr lang="ru-RU" sz="1600" dirty="0"/>
              <a:t>— это совокупность микроорганизмов, обитающих на ее поверхности: бактерий, грибков, клещей. Микробиом кожи каждого человека </a:t>
            </a:r>
            <a:r>
              <a:rPr lang="ru-RU" sz="1600" b="1" dirty="0"/>
              <a:t>уникален</a:t>
            </a:r>
            <a:r>
              <a:rPr lang="ru-RU" sz="1600" dirty="0"/>
              <a:t>. Он определяется такими факторами, как </a:t>
            </a:r>
            <a:r>
              <a:rPr lang="ru-RU" sz="1600" dirty="0" err="1"/>
              <a:t>pH</a:t>
            </a:r>
            <a:r>
              <a:rPr lang="ru-RU" sz="1600" dirty="0"/>
              <a:t>, температура, влажность, уровень выработки кожного сала, окислительный стресс, диета, инфекции. Но  базовые правила заботы о качестве </a:t>
            </a:r>
            <a:r>
              <a:rPr lang="ru-RU" sz="1600" dirty="0" err="1"/>
              <a:t>микробиома</a:t>
            </a:r>
            <a:r>
              <a:rPr lang="ru-RU" sz="1600" dirty="0"/>
              <a:t> универсальны: </a:t>
            </a:r>
            <a:r>
              <a:rPr lang="ru-RU" sz="1600" b="1" dirty="0"/>
              <a:t>кожа нуждается в уходе, качественном питании, полноценном сне, нормализации работы внутренних органов. </a:t>
            </a:r>
          </a:p>
          <a:p>
            <a:endParaRPr lang="ru-RU" sz="1600" dirty="0"/>
          </a:p>
          <a:p>
            <a:r>
              <a:rPr lang="ru-RU" sz="1600" dirty="0"/>
              <a:t>Индустрия ухода за кожей проявляет растущий интерес к продуктам, которые питают сообщество микроорганизмов, живущих на нашей коже. </a:t>
            </a:r>
          </a:p>
          <a:p>
            <a:r>
              <a:rPr lang="ru-RU" sz="1600" dirty="0"/>
              <a:t>Многочисленные исследования доказывают, что состав микробиома вашей кожи напрямую влияет на такие вещи, как </a:t>
            </a:r>
            <a:r>
              <a:rPr lang="ru-RU" sz="1600" b="1" dirty="0"/>
              <a:t>увлажнение</a:t>
            </a:r>
            <a:r>
              <a:rPr lang="ru-RU" sz="1600" dirty="0"/>
              <a:t> и появление </a:t>
            </a:r>
            <a:r>
              <a:rPr lang="ru-RU" sz="1600" b="1" dirty="0"/>
              <a:t>прыщей</a:t>
            </a:r>
            <a:r>
              <a:rPr lang="ru-RU" sz="1600" dirty="0"/>
              <a:t>, и на более стойкие состояния, такие как </a:t>
            </a:r>
            <a:r>
              <a:rPr lang="ru-RU" sz="1600" b="1" dirty="0"/>
              <a:t>экзема</a:t>
            </a:r>
            <a:r>
              <a:rPr lang="ru-RU" sz="1600" dirty="0"/>
              <a:t> </a:t>
            </a:r>
            <a:r>
              <a:rPr lang="ru-RU" sz="1600" b="1" dirty="0"/>
              <a:t>и псориаз</a:t>
            </a:r>
            <a:r>
              <a:rPr lang="ru-RU" sz="1600" dirty="0"/>
              <a:t>. 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446038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Содержимое 2"/>
          <p:cNvSpPr txBox="1">
            <a:spLocks/>
          </p:cNvSpPr>
          <p:nvPr/>
        </p:nvSpPr>
        <p:spPr>
          <a:xfrm>
            <a:off x="827584" y="1759124"/>
            <a:ext cx="6264696" cy="33980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sz="1200" dirty="0"/>
          </a:p>
        </p:txBody>
      </p:sp>
      <p:pic>
        <p:nvPicPr>
          <p:cNvPr id="7" name="Рисунок 6" descr="Пробио_кожа_2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60648"/>
            <a:ext cx="7279339" cy="6093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038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Прямоугольник с двумя скругленными соседними углами 7"/>
          <p:cNvSpPr/>
          <p:nvPr/>
        </p:nvSpPr>
        <p:spPr>
          <a:xfrm flipV="1">
            <a:off x="539552" y="0"/>
            <a:ext cx="7272808" cy="5301208"/>
          </a:xfrm>
          <a:prstGeom prst="round2SameRect">
            <a:avLst>
              <a:gd name="adj1" fmla="val 5495"/>
              <a:gd name="adj2" fmla="val 0"/>
            </a:avLst>
          </a:prstGeom>
          <a:solidFill>
            <a:srgbClr val="A4DAE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827584" y="476672"/>
            <a:ext cx="6912767" cy="12943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600"/>
              </a:lnSpc>
            </a:pPr>
            <a:r>
              <a:rPr lang="ru-RU" sz="3200" b="1">
                <a:solidFill>
                  <a:srgbClr val="008DA9"/>
                </a:solidFill>
              </a:rPr>
              <a:t>Забота о микробиоме кожи – новый тренд в косметологии</a:t>
            </a:r>
            <a:endParaRPr lang="ru-RU" sz="3200" b="1" dirty="0">
              <a:solidFill>
                <a:srgbClr val="008DA9"/>
              </a:solidFill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827584" y="1759124"/>
            <a:ext cx="6264696" cy="33980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sz="12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832256" y="1669341"/>
            <a:ext cx="676407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</a:rPr>
              <a:t>Если раньше считалось, что здоровье кожи заключается в ее чистоте и чуть ли не стерильности, то теперь стало понятно обратное: </a:t>
            </a:r>
            <a:r>
              <a:rPr lang="ru-RU" b="1" dirty="0">
                <a:solidFill>
                  <a:srgbClr val="000000"/>
                </a:solidFill>
              </a:rPr>
              <a:t>чем разнообразнее и богаче микробиом, тем она здоровее. </a:t>
            </a:r>
          </a:p>
          <a:p>
            <a:endParaRPr lang="ru-RU" b="1" dirty="0">
              <a:solidFill>
                <a:srgbClr val="000000"/>
              </a:solidFill>
            </a:endParaRPr>
          </a:p>
          <a:p>
            <a:r>
              <a:rPr lang="ru-RU" dirty="0">
                <a:solidFill>
                  <a:srgbClr val="000000"/>
                </a:solidFill>
              </a:rPr>
              <a:t>Причина заболеваний кожи не в микроорганизмах, а в дисбалансе их разновидностей, «вредных» и «полезных». </a:t>
            </a:r>
          </a:p>
          <a:p>
            <a:r>
              <a:rPr lang="ru-RU" dirty="0">
                <a:solidFill>
                  <a:srgbClr val="000000"/>
                </a:solidFill>
              </a:rPr>
              <a:t>Главное — </a:t>
            </a:r>
            <a:r>
              <a:rPr lang="ru-RU" b="1" dirty="0">
                <a:solidFill>
                  <a:srgbClr val="000000"/>
                </a:solidFill>
              </a:rPr>
              <a:t>беречь и подкармливать полезные бактерии</a:t>
            </a:r>
            <a:r>
              <a:rPr lang="ru-RU" dirty="0">
                <a:solidFill>
                  <a:srgbClr val="000000"/>
                </a:solidFill>
              </a:rPr>
              <a:t>, ведь именно они защищают кожу от патогенных микроорганизмов, следят за ее увлажненностью, ровным тоном и текстурой. </a:t>
            </a:r>
          </a:p>
          <a:p>
            <a:r>
              <a:rPr lang="en-US" b="1" dirty="0" err="1">
                <a:solidFill>
                  <a:srgbClr val="000000"/>
                </a:solidFill>
              </a:rPr>
              <a:t>ProBioCosmetics</a:t>
            </a:r>
            <a:r>
              <a:rPr lang="ru-RU" b="1" dirty="0">
                <a:solidFill>
                  <a:srgbClr val="000000"/>
                </a:solidFill>
              </a:rPr>
              <a:t> – это доступное и приятное решение этой задачи.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446038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Содержимое 2"/>
          <p:cNvSpPr txBox="1">
            <a:spLocks/>
          </p:cNvSpPr>
          <p:nvPr/>
        </p:nvSpPr>
        <p:spPr>
          <a:xfrm>
            <a:off x="827584" y="1759124"/>
            <a:ext cx="6264696" cy="33980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sz="1200" dirty="0"/>
          </a:p>
        </p:txBody>
      </p:sp>
      <p:pic>
        <p:nvPicPr>
          <p:cNvPr id="7" name="Рисунок 6" descr="Пробио_кожа_3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88640"/>
            <a:ext cx="7206303" cy="587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038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Прямоугольник с двумя скругленными соседними углами 7"/>
          <p:cNvSpPr/>
          <p:nvPr/>
        </p:nvSpPr>
        <p:spPr>
          <a:xfrm flipV="1">
            <a:off x="539552" y="0"/>
            <a:ext cx="7272808" cy="5301208"/>
          </a:xfrm>
          <a:prstGeom prst="round2SameRect">
            <a:avLst>
              <a:gd name="adj1" fmla="val 5495"/>
              <a:gd name="adj2" fmla="val 0"/>
            </a:avLst>
          </a:prstGeom>
          <a:solidFill>
            <a:srgbClr val="A4DAE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827584" y="1759124"/>
            <a:ext cx="6264696" cy="33980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sz="1200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83568" y="260648"/>
            <a:ext cx="6912767" cy="12943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600"/>
              </a:lnSpc>
            </a:pPr>
            <a:r>
              <a:rPr lang="ru-RU" sz="3200" b="1" dirty="0">
                <a:solidFill>
                  <a:srgbClr val="008DA9"/>
                </a:solidFill>
              </a:rPr>
              <a:t>Зачем коже нужны </a:t>
            </a:r>
            <a:r>
              <a:rPr lang="ru-RU" sz="3200" b="1" dirty="0" err="1">
                <a:solidFill>
                  <a:srgbClr val="008DA9"/>
                </a:solidFill>
              </a:rPr>
              <a:t>лизаты</a:t>
            </a:r>
            <a:r>
              <a:rPr lang="ru-RU" sz="3200" b="1" dirty="0">
                <a:solidFill>
                  <a:srgbClr val="008DA9"/>
                </a:solidFill>
              </a:rPr>
              <a:t> бактерий?</a:t>
            </a:r>
          </a:p>
        </p:txBody>
      </p:sp>
      <p:sp>
        <p:nvSpPr>
          <p:cNvPr id="11" name="Содержимое 2"/>
          <p:cNvSpPr txBox="1">
            <a:spLocks/>
          </p:cNvSpPr>
          <p:nvPr/>
        </p:nvSpPr>
        <p:spPr>
          <a:xfrm>
            <a:off x="539552" y="908720"/>
            <a:ext cx="7704856" cy="46085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endParaRPr lang="ru-RU" sz="2000" dirty="0"/>
          </a:p>
          <a:p>
            <a:r>
              <a:rPr lang="ru-RU" sz="1800" dirty="0"/>
              <a:t>Имитируют действие собственной микрофлоры, вытесняя </a:t>
            </a:r>
          </a:p>
          <a:p>
            <a:pPr>
              <a:buNone/>
            </a:pPr>
            <a:r>
              <a:rPr lang="ru-RU" sz="1800" dirty="0"/>
              <a:t>патогенные микроорганизмы.</a:t>
            </a:r>
          </a:p>
          <a:p>
            <a:r>
              <a:rPr lang="ru-RU" sz="1800" dirty="0"/>
              <a:t>Усиливают локальную иммунную защиту.</a:t>
            </a:r>
          </a:p>
          <a:p>
            <a:r>
              <a:rPr lang="ru-RU" sz="1800" dirty="0"/>
              <a:t>Укрепляют барьерную функцию.</a:t>
            </a:r>
          </a:p>
          <a:p>
            <a:r>
              <a:rPr lang="ru-RU" sz="1800" dirty="0"/>
              <a:t>Снимают воспалительные процессы.</a:t>
            </a:r>
          </a:p>
          <a:p>
            <a:r>
              <a:rPr lang="ru-RU" sz="1800" dirty="0"/>
              <a:t>Способствуют нормальному функционированию кожи в целом, поддерживая ее увлажненность и взаимодействие между всеми клетками.</a:t>
            </a:r>
          </a:p>
          <a:p>
            <a:r>
              <a:rPr lang="ru-RU" sz="1800" dirty="0"/>
              <a:t>Увлажняют кожу и удерживают собственную влагу</a:t>
            </a:r>
          </a:p>
          <a:p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spcBef>
                <a:spcPts val="0"/>
              </a:spcBef>
            </a:pP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4460381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827584" y="476672"/>
            <a:ext cx="6912767" cy="12943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600"/>
              </a:lnSpc>
            </a:pPr>
            <a:r>
              <a:rPr lang="en-US" sz="3200" b="1" dirty="0" err="1">
                <a:solidFill>
                  <a:srgbClr val="008DA9"/>
                </a:solidFill>
              </a:rPr>
              <a:t>ProBioCosmetics</a:t>
            </a:r>
            <a:r>
              <a:rPr lang="en-US" sz="3200" b="1" dirty="0">
                <a:solidFill>
                  <a:srgbClr val="008DA9"/>
                </a:solidFill>
              </a:rPr>
              <a:t> </a:t>
            </a:r>
            <a:r>
              <a:rPr lang="ru-RU" sz="3200" b="1" dirty="0">
                <a:solidFill>
                  <a:srgbClr val="008DA9"/>
                </a:solidFill>
              </a:rPr>
              <a:t>– с заботой о </a:t>
            </a:r>
            <a:r>
              <a:rPr lang="ru-RU" sz="3200" b="1" dirty="0" err="1">
                <a:solidFill>
                  <a:srgbClr val="008DA9"/>
                </a:solidFill>
              </a:rPr>
              <a:t>микробиоме</a:t>
            </a:r>
            <a:r>
              <a:rPr lang="ru-RU" sz="3200" b="1" dirty="0">
                <a:solidFill>
                  <a:srgbClr val="008DA9"/>
                </a:solidFill>
              </a:rPr>
              <a:t> коже</a:t>
            </a: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4211960" y="1412776"/>
            <a:ext cx="4104456" cy="46085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/>
              <a:t>Разработчики компании </a:t>
            </a:r>
            <a:r>
              <a:rPr lang="ru-RU" sz="1600" b="1" dirty="0" err="1"/>
              <a:t>Артлайф</a:t>
            </a:r>
            <a:r>
              <a:rPr lang="ru-RU" sz="1600" b="1" dirty="0"/>
              <a:t> уже более 10 лет выпускают косметику </a:t>
            </a:r>
            <a:r>
              <a:rPr lang="en-US" sz="1600" b="1" dirty="0" err="1"/>
              <a:t>ProBioCosmetics</a:t>
            </a:r>
            <a:r>
              <a:rPr lang="ru-RU" sz="1600" b="1" dirty="0"/>
              <a:t>. </a:t>
            </a:r>
            <a:r>
              <a:rPr lang="ru-RU" sz="1600" dirty="0"/>
              <a:t>Каждый продукт отвечает потребностям </a:t>
            </a:r>
            <a:r>
              <a:rPr lang="ru-RU" sz="1600" dirty="0" err="1"/>
              <a:t>микробиоты</a:t>
            </a:r>
            <a:r>
              <a:rPr lang="ru-RU" sz="1600" dirty="0"/>
              <a:t> вашей кожи. </a:t>
            </a:r>
          </a:p>
          <a:p>
            <a:r>
              <a:rPr lang="ru-RU" sz="1600" dirty="0"/>
              <a:t>Чтобы улучшить состояние кожи, важно стимулировать рост полезных бактерий, подавлять вредные и поддерживать сбалансированную среду.</a:t>
            </a:r>
          </a:p>
          <a:p>
            <a:r>
              <a:rPr lang="ru-RU" sz="1600" dirty="0"/>
              <a:t>В состав </a:t>
            </a:r>
            <a:r>
              <a:rPr lang="en-US" sz="1600" dirty="0" err="1"/>
              <a:t>ProBioCosmetics</a:t>
            </a:r>
            <a:r>
              <a:rPr lang="en-US" sz="1600" dirty="0"/>
              <a:t> </a:t>
            </a:r>
            <a:r>
              <a:rPr lang="ru-RU" sz="1600" dirty="0"/>
              <a:t>входят </a:t>
            </a:r>
            <a:r>
              <a:rPr lang="ru-RU" sz="1600" b="1" dirty="0" err="1"/>
              <a:t>лизаты</a:t>
            </a:r>
            <a:r>
              <a:rPr lang="ru-RU" sz="1600" b="1" dirty="0"/>
              <a:t> бифидобактерий</a:t>
            </a:r>
            <a:r>
              <a:rPr lang="ru-RU" sz="1600" dirty="0"/>
              <a:t>, которые обеспечивают создание и поддержку здорового кожного баланса. </a:t>
            </a:r>
          </a:p>
          <a:p>
            <a:r>
              <a:rPr lang="ru-RU" sz="1600" dirty="0"/>
              <a:t>Чтобы усилить результат, мы рекомендуем принимать </a:t>
            </a:r>
            <a:r>
              <a:rPr lang="ru-RU" sz="1600" b="1" dirty="0"/>
              <a:t>БАД </a:t>
            </a:r>
            <a:r>
              <a:rPr lang="ru-RU" sz="1600" b="1" dirty="0" err="1"/>
              <a:t>Сорбиотик</a:t>
            </a:r>
            <a:r>
              <a:rPr lang="ru-RU" sz="1600" dirty="0"/>
              <a:t>, который способствует восстановлению микроэкологии кишечника.</a:t>
            </a:r>
          </a:p>
          <a:p>
            <a:pPr>
              <a:spcBef>
                <a:spcPts val="0"/>
              </a:spcBef>
            </a:pPr>
            <a:endParaRPr lang="ru-RU" sz="1400" dirty="0"/>
          </a:p>
        </p:txBody>
      </p:sp>
      <p:pic>
        <p:nvPicPr>
          <p:cNvPr id="6" name="Рисунок 5" descr="Пробио_кожа(3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80728"/>
            <a:ext cx="4608512" cy="652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504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Прямоугольник с двумя скругленными соседними углами 7"/>
          <p:cNvSpPr/>
          <p:nvPr/>
        </p:nvSpPr>
        <p:spPr>
          <a:xfrm flipV="1">
            <a:off x="2915816" y="0"/>
            <a:ext cx="4032448" cy="6309320"/>
          </a:xfrm>
          <a:prstGeom prst="round2SameRect">
            <a:avLst>
              <a:gd name="adj1" fmla="val 5495"/>
              <a:gd name="adj2" fmla="val 0"/>
            </a:avLst>
          </a:prstGeom>
          <a:solidFill>
            <a:srgbClr val="ADAEB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987824" y="548680"/>
            <a:ext cx="3744416" cy="14401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000" b="1" dirty="0"/>
          </a:p>
          <a:p>
            <a:pPr algn="l"/>
            <a:endParaRPr lang="ru-RU" sz="2000" b="1" dirty="0"/>
          </a:p>
          <a:p>
            <a:pPr algn="l"/>
            <a:endParaRPr lang="ru-RU" sz="1800" b="1" dirty="0"/>
          </a:p>
          <a:p>
            <a:pPr algn="l"/>
            <a:r>
              <a:rPr lang="ru-RU" sz="2200" b="1" dirty="0">
                <a:solidFill>
                  <a:srgbClr val="008DA9"/>
                </a:solidFill>
                <a:latin typeface="Calibri (Заголовки)"/>
              </a:rPr>
              <a:t>ОЧИЩАЮЩИЙ ФЛЮИД</a:t>
            </a:r>
            <a:endParaRPr lang="ru-RU" sz="2200" dirty="0">
              <a:solidFill>
                <a:srgbClr val="008DA9"/>
              </a:solidFill>
              <a:latin typeface="Calibri (Заголовки)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348880"/>
            <a:ext cx="2987964" cy="51342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59832" y="260648"/>
            <a:ext cx="943159" cy="107934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5976" y="260648"/>
            <a:ext cx="1049263" cy="106164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52120" y="260648"/>
            <a:ext cx="907790" cy="1079340"/>
          </a:xfrm>
          <a:prstGeom prst="rect">
            <a:avLst/>
          </a:prstGeom>
        </p:spPr>
      </p:pic>
      <p:sp>
        <p:nvSpPr>
          <p:cNvPr id="15" name="Содержимое 2"/>
          <p:cNvSpPr txBox="1">
            <a:spLocks/>
          </p:cNvSpPr>
          <p:nvPr/>
        </p:nvSpPr>
        <p:spPr>
          <a:xfrm>
            <a:off x="2987824" y="1916832"/>
            <a:ext cx="3168352" cy="424847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700" dirty="0"/>
              <a:t>Быстрое и бережное очищение. Удаление косметических средств с лица. </a:t>
            </a:r>
          </a:p>
          <a:p>
            <a:r>
              <a:rPr lang="ru-RU" sz="1700" dirty="0"/>
              <a:t>Воздушная текстура флюида идеальна для ежедневного использования, обеспечивает тщательную очистку кожи и снятие макияжа. Уже после первого использования кожа становится мягче, а при постоянном – эластичнее. </a:t>
            </a:r>
          </a:p>
          <a:p>
            <a:r>
              <a:rPr lang="ru-RU" sz="1700" dirty="0"/>
              <a:t>Экстракт орхидеи выравнивает цвет лица, придает коже свежий и ухоженный вид. </a:t>
            </a:r>
          </a:p>
          <a:p>
            <a:r>
              <a:rPr lang="ru-RU" sz="1700" dirty="0"/>
              <a:t>Лизаты бифидобактерий нормализуют микробиом кожи, восстанавливают ее защитные функции, успокаивают и снимают раздражения.</a:t>
            </a:r>
          </a:p>
          <a:p>
            <a:pPr>
              <a:spcBef>
                <a:spcPts val="0"/>
              </a:spcBef>
              <a:buNone/>
            </a:pP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1570953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Прямоугольник с двумя скругленными соседними углами 7"/>
          <p:cNvSpPr/>
          <p:nvPr/>
        </p:nvSpPr>
        <p:spPr>
          <a:xfrm flipV="1">
            <a:off x="539552" y="0"/>
            <a:ext cx="5976664" cy="5301208"/>
          </a:xfrm>
          <a:prstGeom prst="round2SameRect">
            <a:avLst>
              <a:gd name="adj1" fmla="val 5495"/>
              <a:gd name="adj2" fmla="val 0"/>
            </a:avLst>
          </a:prstGeom>
          <a:solidFill>
            <a:srgbClr val="A4DAE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827585" y="476672"/>
            <a:ext cx="4464496" cy="12943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600"/>
              </a:lnSpc>
            </a:pPr>
            <a:r>
              <a:rPr lang="ru-RU" sz="3200" b="1" dirty="0">
                <a:solidFill>
                  <a:srgbClr val="008DA9"/>
                </a:solidFill>
              </a:rPr>
              <a:t>СЫВОРОТКА ДЛЯ ЛИЦА</a:t>
            </a: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683568" y="1052736"/>
            <a:ext cx="5616623" cy="43762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/>
              <a:t>Легкая и нежная сыворотка дарит вашей коже уникальную комбинацию активных компонентов, которые активизируют естественные защитные процессы кожи против старения.</a:t>
            </a:r>
          </a:p>
          <a:p>
            <a:r>
              <a:rPr lang="ru-RU" sz="1400" dirty="0"/>
              <a:t>Комплекс </a:t>
            </a:r>
            <a:r>
              <a:rPr lang="en-GB" sz="1400" dirty="0" err="1"/>
              <a:t>Polylift</a:t>
            </a:r>
            <a:r>
              <a:rPr lang="ru-RU" sz="1400" dirty="0"/>
              <a:t>® способствует уменьшению морщин, заметно подтягивает кожу и выравнивает ее микрорельеф, повышает упругость, в результате контур лица становится более четким.</a:t>
            </a:r>
          </a:p>
          <a:p>
            <a:r>
              <a:rPr lang="ru-RU" sz="1400" dirty="0"/>
              <a:t>Комплекс </a:t>
            </a:r>
            <a:r>
              <a:rPr lang="en-GB" sz="1400" dirty="0" err="1"/>
              <a:t>DeepalinePVB</a:t>
            </a:r>
            <a:r>
              <a:rPr lang="ru-RU" sz="1400" dirty="0"/>
              <a:t> расслабляет мимические морщины, препятствуя появлению новых. </a:t>
            </a:r>
          </a:p>
          <a:p>
            <a:r>
              <a:rPr lang="ru-RU" sz="1400" dirty="0" err="1"/>
              <a:t>Гиалуроновая</a:t>
            </a:r>
            <a:r>
              <a:rPr lang="ru-RU" sz="1400" dirty="0"/>
              <a:t> кислота помогает коже удерживать влагу, что повышает ее эластичность и гладкость. </a:t>
            </a:r>
          </a:p>
          <a:p>
            <a:r>
              <a:rPr lang="ru-RU" sz="1400" dirty="0"/>
              <a:t>Эффективный комплекс </a:t>
            </a:r>
            <a:r>
              <a:rPr lang="en-GB" sz="1400" dirty="0" err="1"/>
              <a:t>Escalol</a:t>
            </a:r>
            <a:r>
              <a:rPr lang="ru-RU" sz="1400" dirty="0"/>
              <a:t> 557 поглощает </a:t>
            </a:r>
            <a:r>
              <a:rPr lang="ru-RU" sz="1400" dirty="0" err="1"/>
              <a:t>УФ-лучи</a:t>
            </a:r>
            <a:r>
              <a:rPr lang="ru-RU" sz="1400" dirty="0"/>
              <a:t> солнечного света, защищая кожу от их вредного воздействия, предотвращая преждевременное старение.</a:t>
            </a:r>
          </a:p>
          <a:p>
            <a:r>
              <a:rPr lang="ru-RU" sz="1400" dirty="0" err="1"/>
              <a:t>Лизаты</a:t>
            </a:r>
            <a:r>
              <a:rPr lang="ru-RU" sz="1400" dirty="0"/>
              <a:t> бифидобактерий нормализуют и поддерживают микробиом кожи, восстанавливают ее защитные функции, питают и успокаивают, снимают раздражение.</a:t>
            </a:r>
          </a:p>
          <a:p>
            <a:r>
              <a:rPr lang="ru-RU" sz="1400" dirty="0"/>
              <a:t>Экстракт орхидеи наполняет кожу жизненной энергией, придает ей свежий и ухоженный вид.</a:t>
            </a:r>
          </a:p>
          <a:p>
            <a:pPr>
              <a:spcBef>
                <a:spcPts val="0"/>
              </a:spcBef>
            </a:pPr>
            <a:endParaRPr lang="ru-RU" sz="12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5445224"/>
            <a:ext cx="907790" cy="109113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5445224"/>
            <a:ext cx="907790" cy="120319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35696" y="5445224"/>
            <a:ext cx="900435" cy="1082295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51920" y="5445224"/>
            <a:ext cx="1131789" cy="1091136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148064" y="5445224"/>
            <a:ext cx="1049263" cy="106164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B3A5C0B-F528-4027-844F-7FCC8BC14CB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9" y="1556991"/>
            <a:ext cx="1293563" cy="748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0381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flipV="1">
            <a:off x="611560" y="548680"/>
            <a:ext cx="5976664" cy="5301208"/>
          </a:xfrm>
          <a:prstGeom prst="round2SameRect">
            <a:avLst>
              <a:gd name="adj1" fmla="val 5495"/>
              <a:gd name="adj2" fmla="val 0"/>
            </a:avLst>
          </a:prstGeom>
          <a:gradFill flip="none" rotWithShape="1">
            <a:gsLst>
              <a:gs pos="0">
                <a:srgbClr val="008DA8">
                  <a:shade val="30000"/>
                  <a:satMod val="115000"/>
                </a:srgbClr>
              </a:gs>
              <a:gs pos="50000">
                <a:srgbClr val="008DA8">
                  <a:shade val="67500"/>
                  <a:satMod val="115000"/>
                </a:srgbClr>
              </a:gs>
              <a:gs pos="100000">
                <a:srgbClr val="A4DAE7"/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827584" y="692696"/>
            <a:ext cx="4464496" cy="12943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200" b="1" dirty="0">
                <a:solidFill>
                  <a:srgbClr val="A4DAE7"/>
                </a:solidFill>
              </a:rPr>
              <a:t>Маска-лифтинг</a:t>
            </a:r>
            <a:endParaRPr lang="ru-RU" sz="3200" dirty="0">
              <a:solidFill>
                <a:srgbClr val="A4DAE7"/>
              </a:solidFill>
            </a:endParaRPr>
          </a:p>
        </p:txBody>
      </p:sp>
      <p:sp>
        <p:nvSpPr>
          <p:cNvPr id="18" name="Содержимое 2"/>
          <p:cNvSpPr txBox="1">
            <a:spLocks/>
          </p:cNvSpPr>
          <p:nvPr/>
        </p:nvSpPr>
        <p:spPr>
          <a:xfrm>
            <a:off x="791580" y="1195325"/>
            <a:ext cx="5616623" cy="43762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</a:rPr>
              <a:t>Для интенсивного ухода за кожей лица, мгновенный эффект красоты и молодости кожи. </a:t>
            </a:r>
          </a:p>
          <a:p>
            <a:r>
              <a:rPr lang="ru-RU" sz="1400" dirty="0">
                <a:solidFill>
                  <a:schemeClr val="bg1"/>
                </a:solidFill>
              </a:rPr>
              <a:t>Маска-лифтинг создана специально для восстановления тонуса и упругости кожи. </a:t>
            </a:r>
          </a:p>
          <a:p>
            <a:r>
              <a:rPr lang="ru-RU" sz="1400" dirty="0">
                <a:solidFill>
                  <a:schemeClr val="bg1"/>
                </a:solidFill>
              </a:rPr>
              <a:t>Благодаря подтягивающим свойствам смолы акации маска оказывает мгновенный лифтинг-эффект, разглаживает морщины, выравнивает рельеф кожи. </a:t>
            </a:r>
          </a:p>
          <a:p>
            <a:r>
              <a:rPr lang="ru-RU" sz="1400" dirty="0">
                <a:solidFill>
                  <a:schemeClr val="bg1"/>
                </a:solidFill>
              </a:rPr>
              <a:t>Комплекс активных компонентов стимулирует микроциркуляцию и обменные процессы в тканях. </a:t>
            </a:r>
          </a:p>
          <a:p>
            <a:r>
              <a:rPr lang="ru-RU" sz="1400" dirty="0">
                <a:solidFill>
                  <a:schemeClr val="bg1"/>
                </a:solidFill>
              </a:rPr>
              <a:t>Экстракт орхидеи наполняет кожу жизненной энергией, придает ей свежий и ухоженный вид. </a:t>
            </a:r>
          </a:p>
          <a:p>
            <a:r>
              <a:rPr lang="ru-RU" sz="1400" dirty="0">
                <a:solidFill>
                  <a:schemeClr val="bg1"/>
                </a:solidFill>
              </a:rPr>
              <a:t>Лизаты бифидобактерий нормализуют и поддерживают микробиом кожи, устраняют следы стресса и усталости, успокаивают и снимают раздражения.</a:t>
            </a:r>
          </a:p>
          <a:p>
            <a:pPr>
              <a:spcBef>
                <a:spcPts val="0"/>
              </a:spcBef>
            </a:pPr>
            <a:endParaRPr lang="ru-RU" sz="1200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4581128"/>
            <a:ext cx="907790" cy="109113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4581128"/>
            <a:ext cx="907790" cy="120319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79712" y="4581128"/>
            <a:ext cx="900435" cy="108229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20072" y="4581128"/>
            <a:ext cx="907790" cy="109113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23928" y="4581128"/>
            <a:ext cx="1131789" cy="109113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B5070A3-3DAD-4471-AB76-3527AD5A2BE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883" y="1815473"/>
            <a:ext cx="1873205" cy="8068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2752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Прямоугольник с двумя скругленными соседними углами 6"/>
          <p:cNvSpPr/>
          <p:nvPr/>
        </p:nvSpPr>
        <p:spPr>
          <a:xfrm flipV="1">
            <a:off x="2627784" y="0"/>
            <a:ext cx="5184576" cy="6093296"/>
          </a:xfrm>
          <a:prstGeom prst="round2SameRect">
            <a:avLst>
              <a:gd name="adj1" fmla="val 5495"/>
              <a:gd name="adj2" fmla="val 0"/>
            </a:avLst>
          </a:prstGeom>
          <a:solidFill>
            <a:srgbClr val="ADAEB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699792" y="836712"/>
            <a:ext cx="4608512" cy="129614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600"/>
              </a:lnSpc>
            </a:pPr>
            <a:endParaRPr lang="ru-RU" sz="3200" b="1" dirty="0">
              <a:solidFill>
                <a:schemeClr val="bg1"/>
              </a:solidFill>
            </a:endParaRPr>
          </a:p>
          <a:p>
            <a:pPr algn="l">
              <a:lnSpc>
                <a:spcPts val="3600"/>
              </a:lnSpc>
            </a:pPr>
            <a:r>
              <a:rPr lang="ru-RU" sz="3200" b="1" dirty="0">
                <a:solidFill>
                  <a:srgbClr val="008DA9"/>
                </a:solidFill>
              </a:rPr>
              <a:t>УВЛАЖНЯЮЩИЙ ТОНИК</a:t>
            </a: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>
            <a:off x="3804073" y="1772817"/>
            <a:ext cx="3288207" cy="35283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ru-RU" sz="1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322" y="2640943"/>
            <a:ext cx="2987963" cy="513424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685990" y="1690625"/>
            <a:ext cx="408388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400" dirty="0"/>
              <a:t> Устраняет симптомы сухости, освежает и тонизирует кожу, увеличивает ее способность противостоять неблагоприятным факторам окружающей среды и преждевременному старению. 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/>
              <a:t> Синергетическое действие </a:t>
            </a:r>
            <a:r>
              <a:rPr lang="ru-RU" sz="1400" dirty="0" err="1"/>
              <a:t>гиалуроната</a:t>
            </a:r>
            <a:r>
              <a:rPr lang="ru-RU" sz="1400" dirty="0"/>
              <a:t> </a:t>
            </a:r>
          </a:p>
          <a:p>
            <a:r>
              <a:rPr lang="ru-RU" sz="1400" dirty="0"/>
              <a:t>натрия, бетаина и мочевины обеспечивает глубокое увлажнение эпидермиса, </a:t>
            </a:r>
          </a:p>
          <a:p>
            <a:r>
              <a:rPr lang="ru-RU" sz="1400" dirty="0"/>
              <a:t>поддерживает его упругость и обеспечивает наилучшее усвоение </a:t>
            </a:r>
            <a:r>
              <a:rPr lang="ru-RU" sz="1400" dirty="0" err="1"/>
              <a:t>хроноактивных</a:t>
            </a:r>
            <a:r>
              <a:rPr lang="ru-RU" sz="1400" dirty="0"/>
              <a:t> </a:t>
            </a:r>
          </a:p>
          <a:p>
            <a:r>
              <a:rPr lang="ru-RU" sz="1400" dirty="0"/>
              <a:t>минералов </a:t>
            </a:r>
            <a:r>
              <a:rPr lang="ru-RU" sz="1400" dirty="0" err="1"/>
              <a:t>Cu</a:t>
            </a:r>
            <a:r>
              <a:rPr lang="ru-RU" sz="1400" dirty="0"/>
              <a:t>, </a:t>
            </a:r>
            <a:r>
              <a:rPr lang="ru-RU" sz="1400" dirty="0" err="1"/>
              <a:t>Cа</a:t>
            </a:r>
            <a:r>
              <a:rPr lang="ru-RU" sz="1400" dirty="0"/>
              <a:t>, </a:t>
            </a:r>
            <a:r>
              <a:rPr lang="ru-RU" sz="1400" dirty="0" err="1"/>
              <a:t>Mg</a:t>
            </a:r>
            <a:r>
              <a:rPr lang="ru-RU" sz="1400" dirty="0"/>
              <a:t>, Zn, призванных снять усталость кожи. 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/>
              <a:t> Экстракты хлопка и орхидеи в сочетании с трегалозой питают и смягчают кожу.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/>
              <a:t> Кофеин наполняет энергий, а </a:t>
            </a:r>
            <a:r>
              <a:rPr lang="ru-RU" sz="1400" dirty="0" err="1"/>
              <a:t>лизаты</a:t>
            </a:r>
            <a:r>
              <a:rPr lang="ru-RU" sz="1400" dirty="0"/>
              <a:t> пробиотических бактерий создают </a:t>
            </a:r>
          </a:p>
          <a:p>
            <a:r>
              <a:rPr lang="ru-RU" sz="1400" dirty="0"/>
              <a:t>оптимальную защитную среду на </a:t>
            </a:r>
          </a:p>
          <a:p>
            <a:r>
              <a:rPr lang="ru-RU" sz="1400" dirty="0"/>
              <a:t>поверхности, препятствуя возникновению воспалений и поддерживая </a:t>
            </a:r>
            <a:r>
              <a:rPr lang="ru-RU" sz="1400" dirty="0" err="1"/>
              <a:t>микробиом</a:t>
            </a:r>
            <a:r>
              <a:rPr lang="ru-RU" sz="1400" dirty="0"/>
              <a:t> </a:t>
            </a:r>
          </a:p>
          <a:p>
            <a:r>
              <a:rPr lang="ru-RU" sz="1400" dirty="0"/>
              <a:t>кожи.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3808" y="188640"/>
            <a:ext cx="907790" cy="10911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67944" y="188640"/>
            <a:ext cx="1049263" cy="106164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56176" y="188640"/>
            <a:ext cx="1131789" cy="109113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20072" y="188640"/>
            <a:ext cx="907790" cy="107934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Прямоугольник с двумя скругленными соседними углами 7"/>
          <p:cNvSpPr/>
          <p:nvPr/>
        </p:nvSpPr>
        <p:spPr>
          <a:xfrm flipV="1">
            <a:off x="539552" y="0"/>
            <a:ext cx="5976664" cy="5301208"/>
          </a:xfrm>
          <a:prstGeom prst="round2SameRect">
            <a:avLst>
              <a:gd name="adj1" fmla="val 5495"/>
              <a:gd name="adj2" fmla="val 0"/>
            </a:avLst>
          </a:prstGeom>
          <a:solidFill>
            <a:srgbClr val="A4DAE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971600" y="1412776"/>
            <a:ext cx="4464496" cy="12943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600"/>
              </a:lnSpc>
            </a:pPr>
            <a:r>
              <a:rPr lang="ru-RU" sz="3200" b="1" dirty="0">
                <a:solidFill>
                  <a:srgbClr val="008DA9"/>
                </a:solidFill>
              </a:rPr>
              <a:t>КРЕМ ДЛЯ ЛИЦА</a:t>
            </a: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611560" y="1988840"/>
            <a:ext cx="5832648" cy="43899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/>
              <a:t>Повышает упругость кожи, разглаживает морщины, делает контур лица более четким. </a:t>
            </a:r>
          </a:p>
          <a:p>
            <a:r>
              <a:rPr lang="ru-RU" sz="1600" dirty="0"/>
              <a:t>Крем для лица направленно выравнивает рельеф кожи и восстанавливает ее иммунитет. </a:t>
            </a:r>
          </a:p>
          <a:p>
            <a:r>
              <a:rPr lang="ru-RU" sz="1600" dirty="0"/>
              <a:t>Экстракт водорослей и высокомолекулярные протеины пшеницы стимулируют обновление клеток, усиливают синтез коллагена, повышают плотность и упругость кожи. </a:t>
            </a:r>
          </a:p>
          <a:p>
            <a:r>
              <a:rPr lang="ru-RU" sz="1600" dirty="0"/>
              <a:t>Экстракт орхидеи наполняет кожу жизненной энергией, придает ей свежий и ухоженный вид. </a:t>
            </a:r>
          </a:p>
          <a:p>
            <a:r>
              <a:rPr lang="ru-RU" sz="1600" dirty="0"/>
              <a:t>Лизаты бифидобактерий нормализуют и поддерживают микробиом кожи, устраняют следы стресса и усталости, успокаивают и снимают раздражение.</a:t>
            </a:r>
          </a:p>
          <a:p>
            <a:pPr>
              <a:spcBef>
                <a:spcPts val="0"/>
              </a:spcBef>
            </a:pPr>
            <a:endParaRPr lang="ru-RU" sz="12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88640"/>
            <a:ext cx="907790" cy="10911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59832" y="188640"/>
            <a:ext cx="907790" cy="120319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20072" y="188640"/>
            <a:ext cx="900435" cy="108229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07704" y="188640"/>
            <a:ext cx="1049263" cy="106164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95936" y="188640"/>
            <a:ext cx="1131789" cy="109113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5C5DC01-9C17-46C4-A54B-9CD78E60DB7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992" y="1240034"/>
            <a:ext cx="1533134" cy="8122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233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Прямоугольник с двумя скругленными соседними углами 7"/>
          <p:cNvSpPr/>
          <p:nvPr/>
        </p:nvSpPr>
        <p:spPr>
          <a:xfrm flipV="1">
            <a:off x="3059832" y="0"/>
            <a:ext cx="4032448" cy="5301208"/>
          </a:xfrm>
          <a:prstGeom prst="round2SameRect">
            <a:avLst>
              <a:gd name="adj1" fmla="val 5495"/>
              <a:gd name="adj2" fmla="val 0"/>
            </a:avLst>
          </a:prstGeom>
          <a:solidFill>
            <a:srgbClr val="ADAEB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203848" y="476672"/>
            <a:ext cx="3312368" cy="12241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b="1" dirty="0">
                <a:solidFill>
                  <a:srgbClr val="008DA9"/>
                </a:solidFill>
              </a:rPr>
              <a:t>КРЕМ ДЛЯ КОЖИ ВОКРУГ ГЛАЗ </a:t>
            </a:r>
            <a:endParaRPr lang="ru-RU" sz="2800" dirty="0">
              <a:solidFill>
                <a:srgbClr val="008DA9"/>
              </a:solidFill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3131840" y="1484784"/>
            <a:ext cx="3288207" cy="3528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/>
              <a:t>Подтягивает кожу, разглаживает морщины, уменьшает отеки и темные круги под глазами. </a:t>
            </a:r>
          </a:p>
          <a:p>
            <a:r>
              <a:rPr lang="ru-RU" sz="1400" dirty="0"/>
              <a:t>Крем обеспечивает нормальный уровень увлажненности и активизирует процесс обновления клеток эпидермиса, а также стимулирует выработку кожей коллагена, который отвечает за ее эластичность. Как результат – уменьшение глубины морщинок, отечности, «темноты» под глазами. </a:t>
            </a:r>
          </a:p>
          <a:p>
            <a:r>
              <a:rPr lang="ru-RU" sz="1400" dirty="0"/>
              <a:t>Активный комплекс </a:t>
            </a:r>
            <a:r>
              <a:rPr lang="en-GB" sz="1400" dirty="0"/>
              <a:t>ESSENSKIN</a:t>
            </a:r>
            <a:r>
              <a:rPr lang="ru-RU" sz="1200" dirty="0" err="1"/>
              <a:t>тм</a:t>
            </a:r>
            <a:r>
              <a:rPr lang="ru-RU" sz="1400" dirty="0"/>
              <a:t> укрепляет и восстанавливает структуру чувствительной кожи вокруг глаз. 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132856"/>
            <a:ext cx="3171050" cy="4988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6112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Прямоугольник с двумя скругленными соседними углами 7"/>
          <p:cNvSpPr/>
          <p:nvPr/>
        </p:nvSpPr>
        <p:spPr>
          <a:xfrm flipV="1">
            <a:off x="539552" y="0"/>
            <a:ext cx="5976664" cy="5301208"/>
          </a:xfrm>
          <a:prstGeom prst="round2SameRect">
            <a:avLst>
              <a:gd name="adj1" fmla="val 5495"/>
              <a:gd name="adj2" fmla="val 0"/>
            </a:avLst>
          </a:prstGeom>
          <a:solidFill>
            <a:srgbClr val="A4DAE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755576" y="1700808"/>
            <a:ext cx="5616623" cy="43762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/>
              <a:t>Витамины А и Е препятствуют появлению морщин и старению кожи. </a:t>
            </a:r>
          </a:p>
          <a:p>
            <a:r>
              <a:rPr lang="ru-RU" sz="1800" dirty="0"/>
              <a:t>Кофеин повышает тонус кожи, оказывает </a:t>
            </a:r>
            <a:r>
              <a:rPr lang="ru-RU" sz="1800" dirty="0" err="1"/>
              <a:t>противоотечное</a:t>
            </a:r>
            <a:r>
              <a:rPr lang="ru-RU" sz="1800" dirty="0"/>
              <a:t> действие, способствует уменьшению темных кругов под глазами. </a:t>
            </a:r>
          </a:p>
          <a:p>
            <a:r>
              <a:rPr lang="ru-RU" sz="1800" dirty="0" err="1"/>
              <a:t>Лизат</a:t>
            </a:r>
            <a:r>
              <a:rPr lang="ru-RU" sz="1800" dirty="0"/>
              <a:t> бифидобактерий, входящий в состав крема, нормализует и поддерживает микробиом кожи, восстанавливает ее защитные функции, питает и успокаивает, снимает раздражения. </a:t>
            </a:r>
          </a:p>
          <a:p>
            <a:r>
              <a:rPr lang="ru-RU" sz="1800" dirty="0"/>
              <a:t>Экстракт орхидеи наполняет кожу жизненной энергией, придает ей свежий и ухоженный вид.</a:t>
            </a:r>
          </a:p>
          <a:p>
            <a:pPr>
              <a:spcBef>
                <a:spcPts val="0"/>
              </a:spcBef>
              <a:buNone/>
            </a:pPr>
            <a:endParaRPr lang="ru-RU" sz="12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260648"/>
            <a:ext cx="907790" cy="12031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35896" y="260648"/>
            <a:ext cx="1049263" cy="106164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11760" y="260648"/>
            <a:ext cx="900435" cy="108229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87624" y="260648"/>
            <a:ext cx="907790" cy="109113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F118570-729F-41CD-9F44-2947C49B5D9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243" y="1902081"/>
            <a:ext cx="3171050" cy="4988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14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flipV="1">
            <a:off x="611560" y="548680"/>
            <a:ext cx="5976664" cy="5301208"/>
          </a:xfrm>
          <a:prstGeom prst="round2SameRect">
            <a:avLst>
              <a:gd name="adj1" fmla="val 5495"/>
              <a:gd name="adj2" fmla="val 0"/>
            </a:avLst>
          </a:prstGeom>
          <a:gradFill flip="none" rotWithShape="1">
            <a:gsLst>
              <a:gs pos="0">
                <a:srgbClr val="008DA8">
                  <a:shade val="30000"/>
                  <a:satMod val="115000"/>
                </a:srgbClr>
              </a:gs>
              <a:gs pos="50000">
                <a:srgbClr val="008DA8">
                  <a:shade val="67500"/>
                  <a:satMod val="115000"/>
                </a:srgbClr>
              </a:gs>
              <a:gs pos="100000">
                <a:srgbClr val="A4DAE7"/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827584" y="692696"/>
            <a:ext cx="5544616" cy="12943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200" b="1" dirty="0">
                <a:solidFill>
                  <a:srgbClr val="A4DAE7"/>
                </a:solidFill>
              </a:rPr>
              <a:t>Для поддержки «изнутри» – БАД </a:t>
            </a:r>
            <a:r>
              <a:rPr lang="ru-RU" sz="3200" b="1" dirty="0" err="1">
                <a:solidFill>
                  <a:srgbClr val="A4DAE7"/>
                </a:solidFill>
              </a:rPr>
              <a:t>Сорбиотик</a:t>
            </a:r>
            <a:endParaRPr lang="ru-RU" sz="3200" dirty="0">
              <a:solidFill>
                <a:srgbClr val="A4DAE7"/>
              </a:solidFill>
            </a:endParaRPr>
          </a:p>
        </p:txBody>
      </p:sp>
      <p:sp>
        <p:nvSpPr>
          <p:cNvPr id="18" name="Содержимое 2"/>
          <p:cNvSpPr txBox="1">
            <a:spLocks/>
          </p:cNvSpPr>
          <p:nvPr/>
        </p:nvSpPr>
        <p:spPr>
          <a:xfrm>
            <a:off x="755576" y="1916832"/>
            <a:ext cx="5616623" cy="43762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sz="1200" dirty="0"/>
          </a:p>
        </p:txBody>
      </p:sp>
      <p:sp>
        <p:nvSpPr>
          <p:cNvPr id="14" name="Содержимое 2"/>
          <p:cNvSpPr txBox="1">
            <a:spLocks/>
          </p:cNvSpPr>
          <p:nvPr/>
        </p:nvSpPr>
        <p:spPr>
          <a:xfrm>
            <a:off x="755576" y="1700808"/>
            <a:ext cx="5616623" cy="43762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ru-RU" sz="1300" dirty="0">
                <a:solidFill>
                  <a:schemeClr val="bg1"/>
                </a:solidFill>
              </a:rPr>
              <a:t>         </a:t>
            </a:r>
            <a:r>
              <a:rPr lang="ru-RU" sz="1300" b="1" dirty="0"/>
              <a:t>Восстановление микроэкологии кишечника. </a:t>
            </a:r>
          </a:p>
          <a:p>
            <a:pPr>
              <a:spcBef>
                <a:spcPts val="0"/>
              </a:spcBef>
            </a:pPr>
            <a:endParaRPr lang="ru-RU" sz="1300" b="1" i="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1300" b="1" i="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Фульвовые</a:t>
            </a:r>
            <a:r>
              <a:rPr lang="ru-RU" sz="1300" b="1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кислоты</a:t>
            </a:r>
            <a:r>
              <a:rPr lang="ru-RU" sz="13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в составе запатентованной комбинации «</a:t>
            </a:r>
            <a:r>
              <a:rPr lang="ru-RU" sz="1300" b="0" i="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Эндофульвин</a:t>
            </a:r>
            <a:r>
              <a:rPr lang="ru-RU" sz="13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» считаются одними из лучших природных </a:t>
            </a:r>
            <a:r>
              <a:rPr lang="ru-RU" sz="1300" b="0" i="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детоксикантов</a:t>
            </a:r>
            <a:r>
              <a:rPr lang="ru-RU" sz="13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Избирательно сорбируют эндотоксины, соли тяжелых металлов, радионуклиды, продукты распада</a:t>
            </a:r>
            <a:r>
              <a:rPr lang="ru-RU" sz="1300" b="0" i="0" dirty="0">
                <a:effectLst/>
                <a:cs typeface="Calibri" panose="020F0502020204030204" pitchFamily="34" charset="0"/>
              </a:rPr>
              <a:t>.</a:t>
            </a:r>
            <a:r>
              <a:rPr lang="ru-RU" sz="1300" b="0" i="0" dirty="0">
                <a:effectLst/>
              </a:rPr>
              <a:t> Также </a:t>
            </a:r>
            <a:r>
              <a:rPr lang="ru-RU" sz="1300" b="0" i="0" dirty="0" err="1">
                <a:effectLst/>
              </a:rPr>
              <a:t>фульвовые</a:t>
            </a:r>
            <a:r>
              <a:rPr lang="ru-RU" sz="1300" b="0" i="0" dirty="0">
                <a:effectLst/>
              </a:rPr>
              <a:t> кислоты являются избирательным</a:t>
            </a:r>
            <a:r>
              <a:rPr lang="ru-RU" sz="1300" b="1" i="0" dirty="0">
                <a:effectLst/>
              </a:rPr>
              <a:t> </a:t>
            </a:r>
            <a:r>
              <a:rPr lang="ru-RU" sz="1300" b="1" i="0" dirty="0" err="1">
                <a:effectLst/>
              </a:rPr>
              <a:t>пребиотиком</a:t>
            </a:r>
            <a:r>
              <a:rPr lang="ru-RU" sz="1300" b="0" i="0" dirty="0">
                <a:effectLst/>
              </a:rPr>
              <a:t>, стимулируют рост </a:t>
            </a:r>
            <a:r>
              <a:rPr lang="ru-RU" sz="1300" b="0" i="0" dirty="0" err="1">
                <a:effectLst/>
              </a:rPr>
              <a:t>бифидогенной</a:t>
            </a:r>
            <a:r>
              <a:rPr lang="ru-RU" sz="1300" b="0" i="0" dirty="0">
                <a:effectLst/>
              </a:rPr>
              <a:t> флоры, нормализуют перистальтику кишечника. </a:t>
            </a:r>
            <a:endParaRPr lang="ru-RU" sz="1300" b="0" i="0" dirty="0">
              <a:effectLst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1300" b="1" i="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Метафильтраты</a:t>
            </a:r>
            <a:r>
              <a:rPr lang="ru-RU" sz="13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бифидобактерий, лактобактерий и </a:t>
            </a:r>
            <a:r>
              <a:rPr lang="ru-RU" sz="1300" b="0" i="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пропионовокислых</a:t>
            </a:r>
            <a:r>
              <a:rPr lang="ru-RU" sz="13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бактерий регулируют качественный и количественный состав </a:t>
            </a:r>
            <a:r>
              <a:rPr lang="ru-RU" sz="1300" b="0" i="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микробиома</a:t>
            </a:r>
            <a:r>
              <a:rPr lang="ru-RU" sz="13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кишечника; восполняют недостаток ферментов, органических кислот, короткоцепочечных триглицеридов, аминокислот, необходимых для нормального биоценоза кишечника.</a:t>
            </a:r>
          </a:p>
          <a:p>
            <a:pPr>
              <a:spcBef>
                <a:spcPts val="0"/>
              </a:spcBef>
            </a:pPr>
            <a:r>
              <a:rPr lang="ru-RU" sz="1300" b="1" i="0" dirty="0" err="1">
                <a:effectLst/>
              </a:rPr>
              <a:t>Пребиотические</a:t>
            </a:r>
            <a:r>
              <a:rPr lang="ru-RU" sz="1300" b="1" i="0" dirty="0">
                <a:effectLst/>
              </a:rPr>
              <a:t> компоненты</a:t>
            </a:r>
            <a:r>
              <a:rPr lang="ru-RU" sz="1300" b="0" i="0" dirty="0">
                <a:effectLst/>
              </a:rPr>
              <a:t> (лактулоза, комбинированное пищевое волокно «</a:t>
            </a:r>
            <a:r>
              <a:rPr lang="ru-RU" sz="1300" b="0" i="0" dirty="0" err="1">
                <a:effectLst/>
              </a:rPr>
              <a:t>Флорация</a:t>
            </a:r>
            <a:r>
              <a:rPr lang="ru-RU" sz="1300" b="0" i="0" dirty="0">
                <a:effectLst/>
              </a:rPr>
              <a:t>») и факторы роста бактерий (парааминобензойная кислота, витамины В3, В5, В2, цистеин) стимулируют размножение </a:t>
            </a:r>
            <a:r>
              <a:rPr lang="ru-RU" sz="1300" b="0" i="0" dirty="0" err="1">
                <a:effectLst/>
              </a:rPr>
              <a:t>пробиотических</a:t>
            </a:r>
            <a:r>
              <a:rPr lang="ru-RU" sz="1300" b="0" i="0" dirty="0">
                <a:effectLst/>
              </a:rPr>
              <a:t> бактерий кишечника, сохраняют их видовое разнообразие.</a:t>
            </a:r>
            <a:endParaRPr lang="ru-RU" sz="1300" dirty="0">
              <a:highlight>
                <a:srgbClr val="FFFF00"/>
              </a:highlight>
            </a:endParaRPr>
          </a:p>
          <a:p>
            <a:pPr>
              <a:spcBef>
                <a:spcPts val="0"/>
              </a:spcBef>
              <a:buNone/>
            </a:pPr>
            <a:endParaRPr lang="ru-RU" sz="12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ED626E6-EC5D-464B-AB26-35C3717C10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016" y="2420888"/>
            <a:ext cx="19555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2752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99486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1103</TotalTime>
  <Words>1187</Words>
  <Application>Microsoft Office PowerPoint</Application>
  <PresentationFormat>Экран (4:3)</PresentationFormat>
  <Paragraphs>88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(Заголовки)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Масала чай</dc:title>
  <dc:creator>Пужевская Татьяна</dc:creator>
  <cp:lastModifiedBy>Татьяна Сосновская</cp:lastModifiedBy>
  <cp:revision>123</cp:revision>
  <dcterms:created xsi:type="dcterms:W3CDTF">2018-12-03T02:19:11Z</dcterms:created>
  <dcterms:modified xsi:type="dcterms:W3CDTF">2021-08-30T02:49:20Z</dcterms:modified>
</cp:coreProperties>
</file>