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70" r:id="rId2"/>
    <p:sldId id="257" r:id="rId3"/>
    <p:sldId id="260" r:id="rId4"/>
    <p:sldId id="258" r:id="rId5"/>
    <p:sldId id="261" r:id="rId6"/>
    <p:sldId id="265" r:id="rId7"/>
    <p:sldId id="263" r:id="rId8"/>
    <p:sldId id="262" r:id="rId9"/>
    <p:sldId id="266" r:id="rId10"/>
    <p:sldId id="264" r:id="rId11"/>
    <p:sldId id="271" r:id="rId12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474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86079" autoAdjust="0"/>
  </p:normalViewPr>
  <p:slideViewPr>
    <p:cSldViewPr>
      <p:cViewPr varScale="1">
        <p:scale>
          <a:sx n="99" d="100"/>
          <a:sy n="99" d="100"/>
        </p:scale>
        <p:origin x="1944" y="1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6" y="676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1CD5E4-0372-4A02-B0D4-50A9F07BCD48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5F22E-F70D-40CA-A308-6782A07395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37548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b="0" i="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80E09-214E-4241-9D7B-0F55847F9A1C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2453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Новый продукт непревзойденного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качества, представляет собой 4 производные формы известного витамина С в </a:t>
            </a:r>
            <a:r>
              <a:rPr lang="ru-RU" sz="1200" b="0" i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липосомированном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виде</a:t>
            </a:r>
            <a:endParaRPr lang="ru-RU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3 критерия:  пролонг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ированное действие, дозировка и </a:t>
            </a:r>
            <a:r>
              <a:rPr lang="ru-RU" sz="1200" b="0" i="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биодоступность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ru-RU" sz="1200" b="1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Спектр С максимально соответствует этим критериям. </a:t>
            </a:r>
          </a:p>
          <a:p>
            <a:endParaRPr lang="ru-RU" sz="1200" b="0" i="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Он по </a:t>
            </a:r>
            <a:r>
              <a:rPr lang="ru-RU" sz="1200" b="1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своей форме, сочетанию компонентов, дозировке и действию является  лучшим продуктом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на сегодняшний день </a:t>
            </a:r>
          </a:p>
          <a:p>
            <a:endParaRPr lang="ru-RU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Витамин С в обычной водорастворимой форме проходит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весь круг метаболизма </a:t>
            </a:r>
            <a:r>
              <a:rPr lang="ru-RU" sz="1200" b="1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за 4 часа и полностью выводится из организма. </a:t>
            </a:r>
          </a:p>
          <a:p>
            <a:endParaRPr lang="ru-RU" sz="1200" b="1" i="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 варианта: пить постоянно, или принимать  качественный препарат </a:t>
            </a:r>
            <a:endParaRPr lang="ru-RU" sz="1200" b="1" i="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sz="1200" b="1" i="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sz="1200" b="0" i="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Надо сказать, ЧТО:  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Витамин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b="1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 до 500 мг усваивается полностью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все, что свыше – усвоение </a:t>
            </a:r>
            <a:r>
              <a:rPr lang="ru-RU" sz="1200" b="1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до 20%. </a:t>
            </a:r>
          </a:p>
          <a:p>
            <a:r>
              <a:rPr lang="ru-RU" sz="1200" b="1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РСП: 75-1800 г/сутки</a:t>
            </a:r>
          </a:p>
          <a:p>
            <a:r>
              <a:rPr lang="ru-RU" sz="1200" b="1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Есть данные о том, что при меньшей дозировке эффективность выше.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80E09-214E-4241-9D7B-0F55847F9A1C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2453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1200"/>
              </a:spcBef>
            </a:pPr>
            <a:r>
              <a:rPr lang="ru-RU" b="1" dirty="0" smtClean="0">
                <a:solidFill>
                  <a:srgbClr val="00B5AC"/>
                </a:solidFill>
              </a:rPr>
              <a:t>Обладает множеством</a:t>
            </a:r>
            <a:r>
              <a:rPr lang="ru-RU" b="1" baseline="0" dirty="0" smtClean="0">
                <a:solidFill>
                  <a:srgbClr val="00B5AC"/>
                </a:solidFill>
              </a:rPr>
              <a:t> д</a:t>
            </a:r>
            <a:r>
              <a:rPr lang="ru-RU" b="1" dirty="0" smtClean="0">
                <a:solidFill>
                  <a:srgbClr val="00B5AC"/>
                </a:solidFill>
              </a:rPr>
              <a:t>оказанных биологических свойств: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П. 2 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Витамин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С участвует 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образовании </a:t>
            </a:r>
            <a:r>
              <a:rPr lang="ru-RU" sz="1200" b="1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гиалуроновой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кислоты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стероидных гормонов, норадреналина, карнитина, абсорбции железа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П. 3. Витамин С еще называют «ловушкой радикалов». Кроме того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препятствует окислению и разрушению других важных антиоксидантов–витаминов </a:t>
            </a:r>
            <a:r>
              <a:rPr lang="ru-RU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Е и А.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sz="1200" b="1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/>
            </a:r>
            <a:b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80E09-214E-4241-9D7B-0F55847F9A1C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245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Недостаток витамина С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ведет к таким негативным последствиям, как 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дефицит соединительной ткани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ослабление иммунитета, </a:t>
            </a: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возникновения синяков  и хрупкости сосудов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медленное заживление ран, ломкость ногтей и волос, сухости кожи, боли в  суставах, увеличению веса.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Витамин С не синтезируются организмом </a:t>
            </a: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и крайне не устойчив во внешней среде.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Например, при кипячении овощей или фруктов, приготовлении первых блюд, он разрушается практически полностью всего через 2-3 минуты.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Кроме этого разрушению витамина С способствует </a:t>
            </a:r>
            <a:r>
              <a:rPr lang="ru-RU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металлическая поверхность посуды и бытовых приборов.</a:t>
            </a:r>
            <a:endParaRPr lang="ru-RU" sz="1200" b="1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b="1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rPr>
              <a:t>Оптимальный источник – </a:t>
            </a:r>
            <a:r>
              <a:rPr lang="ru-RU" sz="1200" b="1" kern="1200" dirty="0" err="1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rPr>
              <a:t>липосомированная</a:t>
            </a:r>
            <a:r>
              <a:rPr lang="ru-RU" sz="1200" b="1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rPr>
              <a:t> форма в виде БАД.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80E09-214E-4241-9D7B-0F55847F9A1C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2453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Активность такой формы обеспечивается доставкой активного вещества непосредственно в клетку, тем самым многократно увеличивая его действие</a:t>
            </a:r>
            <a:r>
              <a:rPr lang="ru-RU" sz="11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Можно сказать, что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липосомная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технология разработана для защиты ингредиентов в ЖКТ и улучшения всасывания через клеточные мембраны.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Липосомальный</a:t>
            </a:r>
            <a:r>
              <a:rPr lang="ru-RU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витамин С по своей эффективности попадания можно</a:t>
            </a:r>
            <a:r>
              <a:rPr lang="ru-RU" sz="1200" b="1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назвать альтернативой  </a:t>
            </a:r>
            <a:r>
              <a:rPr lang="ru-RU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внутривенного</a:t>
            </a:r>
            <a:r>
              <a:rPr lang="ru-RU" sz="1200" b="1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введения.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b="1" i="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80E09-214E-4241-9D7B-0F55847F9A1C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2453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dirty="0" smtClean="0">
                <a:solidFill>
                  <a:srgbClr val="0070C0"/>
                </a:solidFill>
              </a:rPr>
              <a:t>Строение </a:t>
            </a:r>
            <a:r>
              <a:rPr lang="ru-RU" sz="1200" b="1" dirty="0" err="1" smtClean="0">
                <a:solidFill>
                  <a:srgbClr val="0070C0"/>
                </a:solidFill>
              </a:rPr>
              <a:t>липосомы</a:t>
            </a:r>
            <a:r>
              <a:rPr lang="ru-RU" sz="1200" b="1" dirty="0" smtClean="0">
                <a:solidFill>
                  <a:srgbClr val="0070C0"/>
                </a:solidFill>
              </a:rPr>
              <a:t> по своему строению похоже</a:t>
            </a:r>
            <a:r>
              <a:rPr lang="ru-RU" sz="1200" b="1" baseline="0" dirty="0" smtClean="0">
                <a:solidFill>
                  <a:srgbClr val="0070C0"/>
                </a:solidFill>
              </a:rPr>
              <a:t> на строение </a:t>
            </a:r>
            <a:r>
              <a:rPr lang="ru-RU" sz="1200" b="1" dirty="0" smtClean="0">
                <a:solidFill>
                  <a:srgbClr val="0070C0"/>
                </a:solidFill>
              </a:rPr>
              <a:t>клеточной мембраны, биосовместимо с ней.</a:t>
            </a:r>
            <a:endParaRPr lang="en-US" sz="1200" b="1" dirty="0" smtClean="0">
              <a:solidFill>
                <a:srgbClr val="0070C0"/>
              </a:solidFill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1" dirty="0" smtClean="0">
              <a:solidFill>
                <a:srgbClr val="0070C0"/>
              </a:solidFill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>
                <a:solidFill>
                  <a:srgbClr val="0070C0"/>
                </a:solidFill>
              </a:rPr>
              <a:t> </a:t>
            </a:r>
            <a:endParaRPr lang="en-US" sz="1200" dirty="0" smtClean="0">
              <a:solidFill>
                <a:srgbClr val="0070C0"/>
              </a:solidFill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>
                <a:solidFill>
                  <a:srgbClr val="0070C0"/>
                </a:solidFill>
              </a:rPr>
              <a:t>Одновременно происходит </a:t>
            </a:r>
            <a:r>
              <a:rPr lang="ru-RU" sz="1200" b="1" dirty="0" smtClean="0">
                <a:solidFill>
                  <a:srgbClr val="0070C0"/>
                </a:solidFill>
              </a:rPr>
              <a:t>другой положительный процесс </a:t>
            </a:r>
            <a:r>
              <a:rPr lang="ru-RU" sz="1200" dirty="0" smtClean="0">
                <a:solidFill>
                  <a:srgbClr val="0070C0"/>
                </a:solidFill>
              </a:rPr>
              <a:t>— фосфолипиды из </a:t>
            </a:r>
            <a:r>
              <a:rPr lang="ru-RU" sz="1200" dirty="0" err="1" smtClean="0">
                <a:solidFill>
                  <a:srgbClr val="0070C0"/>
                </a:solidFill>
              </a:rPr>
              <a:t>липосом</a:t>
            </a:r>
            <a:r>
              <a:rPr lang="ru-RU" sz="1200" dirty="0" smtClean="0">
                <a:solidFill>
                  <a:srgbClr val="0070C0"/>
                </a:solidFill>
              </a:rPr>
              <a:t> встраиваются в поврежденные свободными радикалами фосфолипиды оболочки клетки, восстанавливая ее структуру и защитные функции</a:t>
            </a:r>
            <a:endParaRPr lang="ru-RU" sz="1200" b="1" dirty="0" smtClean="0">
              <a:solidFill>
                <a:srgbClr val="0070C0"/>
              </a:solidFill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80E09-214E-4241-9D7B-0F55847F9A1C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2453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П. 1. Все другие формы витаминов (таблетки, капсулы, порошки, жидкости) усваиваются не полностью.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Поэтому для достижения необходимой дозы требуется большее количество, что делает их дороже. 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П. 2 Высокие дозировки (более 2000 мг) в день могут привести к повышенному риску образования камней в почках</a:t>
            </a:r>
          </a:p>
          <a:p>
            <a:endParaRPr lang="ru-RU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Благодаря повышенной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биодоступности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b="0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липосомальный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витамин С способен всасываться в организм в 2 раза больше, по сравнению с обычным витамином С, не вызывая при этом негативных последствий в организме. </a:t>
            </a:r>
            <a:r>
              <a:rPr lang="ru-RU" sz="1200" b="0" i="0" kern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Многие витамины могут вызывать кишечные расстройства, тошноту и дискомфорт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b="0" i="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Таким образом, прием </a:t>
            </a:r>
            <a:r>
              <a:rPr lang="ru-RU" sz="1200" b="1" i="0" kern="120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липосомального</a:t>
            </a:r>
            <a:r>
              <a:rPr lang="ru-RU" sz="1200" b="1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витамина С можно считать пероральной альтернативой внутривенному введению витамина С.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b="0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80E09-214E-4241-9D7B-0F55847F9A1C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2453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>
              <a:lnSpc>
                <a:spcPct val="120000"/>
              </a:lnSpc>
            </a:pPr>
            <a:r>
              <a:rPr lang="ru-RU" sz="1050" b="1" dirty="0" err="1" smtClean="0">
                <a:solidFill>
                  <a:srgbClr val="00B2A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Аскорбил</a:t>
            </a:r>
            <a:r>
              <a:rPr lang="ru-RU" sz="1050" b="1" dirty="0" smtClean="0">
                <a:solidFill>
                  <a:srgbClr val="00B2A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050" b="1" dirty="0" err="1" smtClean="0">
                <a:solidFill>
                  <a:srgbClr val="00B2A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пальминат</a:t>
            </a:r>
            <a:r>
              <a:rPr lang="ru-RU" sz="1050" b="1" dirty="0" smtClean="0">
                <a:solidFill>
                  <a:srgbClr val="00B2A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– </a:t>
            </a:r>
            <a:r>
              <a:rPr lang="ru-RU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жирорастворимая форма витамина С</a:t>
            </a:r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(печеночная). Поддерживает его уровень внутри клеток, подавляет окислительный стресс, препятствует </a:t>
            </a:r>
            <a:r>
              <a:rPr lang="ru-RU" sz="12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гликированию</a:t>
            </a:r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белков в клетках.</a:t>
            </a:r>
          </a:p>
          <a:p>
            <a:pPr algn="l">
              <a:lnSpc>
                <a:spcPct val="120000"/>
              </a:lnSpc>
            </a:pPr>
            <a:endParaRPr lang="ru-RU" sz="1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r>
              <a:rPr lang="ru-RU" sz="1050" b="1" dirty="0" smtClean="0">
                <a:solidFill>
                  <a:srgbClr val="00B2A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Кальциевая соль витамина С – </a:t>
            </a:r>
            <a:r>
              <a:rPr lang="ru-RU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буферизированная минеральная форма</a:t>
            </a:r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соединение кальция с аскорбиновой кислотой.  </a:t>
            </a:r>
            <a:r>
              <a:rPr lang="ru-RU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Участвует в синтезе коллагена, его стабилизации и защите.</a:t>
            </a:r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Способствует восстановлению нарушенных кожных покровов, препятствует поражению слизистых организма.</a:t>
            </a:r>
          </a:p>
          <a:p>
            <a:pPr algn="l">
              <a:lnSpc>
                <a:spcPct val="120000"/>
              </a:lnSpc>
            </a:pPr>
            <a:endParaRPr lang="ru-RU" sz="1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r>
              <a:rPr lang="ru-RU" sz="1050" b="1" dirty="0" smtClean="0">
                <a:solidFill>
                  <a:srgbClr val="00B2A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Экстракт </a:t>
            </a:r>
            <a:r>
              <a:rPr lang="ru-RU" sz="1050" b="1" dirty="0" err="1" smtClean="0">
                <a:solidFill>
                  <a:srgbClr val="00B2A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ацеролы</a:t>
            </a:r>
            <a:r>
              <a:rPr lang="ru-RU" sz="1050" b="1" dirty="0" smtClean="0">
                <a:solidFill>
                  <a:srgbClr val="00B2A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содержит </a:t>
            </a:r>
            <a:r>
              <a:rPr lang="ru-RU" sz="1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натуральный витамин С</a:t>
            </a:r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 Благотворно влияет на организм при состоянии усталости, стрессе, нарушениях сна, режимах снижения веса, инфекционных, вирусных заболеваниях и простудных заболеваниях. Облегчает симптомы. Тонизирует, повышает </a:t>
            </a:r>
            <a:r>
              <a:rPr lang="ru-RU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умственную и физическую работоспособность.</a:t>
            </a:r>
          </a:p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80E09-214E-4241-9D7B-0F55847F9A1C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2453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Их избирательная активность позволяет связывать и выводить из организма исключительно вредные соединения (эндотоксины, соли тяжелых металлов, радионуклиды, продукты распада). 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b="1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Проявляют антиоксидантную активность, способствуют защите от аллергенов, обладают противовирусным и антибактериальным действием. </a:t>
            </a:r>
            <a:r>
              <a:rPr lang="ru-RU" sz="12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Фульвовые</a:t>
            </a:r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кислоты являются избирательным </a:t>
            </a:r>
            <a:r>
              <a:rPr lang="ru-RU" sz="12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пребиотиком</a:t>
            </a:r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стимулируют рост </a:t>
            </a:r>
            <a:r>
              <a:rPr lang="ru-RU" sz="12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бифидогенной</a:t>
            </a:r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флоры, нормализуют перистальтику кишечника.</a:t>
            </a:r>
          </a:p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80E09-214E-4241-9D7B-0F55847F9A1C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2453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b="1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ru-RU" sz="1200" b="1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Косметология:</a:t>
            </a:r>
            <a:r>
              <a:rPr lang="ru-RU" sz="1200" b="1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часто назначают </a:t>
            </a:r>
            <a:r>
              <a:rPr lang="ru-RU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Аскорутин</a:t>
            </a:r>
            <a:r>
              <a:rPr lang="ru-RU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пропить неделю перед походом к косметологу, 3 раза в день </a:t>
            </a:r>
          </a:p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80E09-214E-4241-9D7B-0F55847F9A1C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2453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b="1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b="1" i="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80E09-214E-4241-9D7B-0F55847F9A1C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2453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33E99-3CF7-402E-BC58-B1BDE56AFB66}" type="datetime1">
              <a:rPr lang="ru-RU" smtClean="0"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E80C8-9E69-4944-9EB7-F6576AA7B9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0083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69163-A329-422A-894F-81CBFB181B0D}" type="datetime1">
              <a:rPr lang="ru-RU" smtClean="0"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E80C8-9E69-4944-9EB7-F6576AA7B9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9308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6040F-98A5-44C1-A828-814F90401578}" type="datetime1">
              <a:rPr lang="ru-RU" smtClean="0"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E80C8-9E69-4944-9EB7-F6576AA7B9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51770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2A39F-A223-4AAF-8D17-0AD1FCF8BC72}" type="datetime1">
              <a:rPr lang="ru-RU" smtClean="0"/>
              <a:t>01.06.2021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E80C8-9E69-4944-9EB7-F6576AA7B9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679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B6229-7B89-4C65-8971-7B0591F7118A}" type="datetime1">
              <a:rPr lang="ru-RU" smtClean="0"/>
              <a:t>01.06.2021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E80C8-9E69-4944-9EB7-F6576AA7B9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769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803DF-EB38-47C7-9055-5B5DFADF30FD}" type="datetime1">
              <a:rPr lang="ru-RU" smtClean="0"/>
              <a:t>01.06.2021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E80C8-9E69-4944-9EB7-F6576AA7B9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42697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21B7C-77F7-4C70-854E-F5ABB1884A68}" type="datetime1">
              <a:rPr lang="ru-RU" smtClean="0"/>
              <a:t>01.06.2021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E80C8-9E69-4944-9EB7-F6576AA7B9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11388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8EF2CD-8923-46D4-8CFC-8F4A62441FCA}" type="datetime1">
              <a:rPr lang="ru-RU" smtClean="0"/>
              <a:t>01.06.2021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E80C8-9E69-4944-9EB7-F6576AA7B9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5285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E1F76-9FA7-475F-8E83-927449A83ECB}" type="datetime1">
              <a:rPr lang="ru-RU" smtClean="0"/>
              <a:t>01.06.2021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E80C8-9E69-4944-9EB7-F6576AA7B9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2412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6A6EB-C138-4C0F-934E-45AE8B5844A3}" type="datetime1">
              <a:rPr lang="ru-RU" smtClean="0"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E80C8-9E69-4944-9EB7-F6576AA7B9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29501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8D0E4B-0E8A-4F94-8FD2-56206701484D}" type="datetime1">
              <a:rPr lang="ru-RU" smtClean="0"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E80C8-9E69-4944-9EB7-F6576AA7B9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4182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25643F-C7BF-46D1-A402-1C73B69F79A6}" type="datetime1">
              <a:rPr lang="ru-RU" smtClean="0"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1E80C8-9E69-4944-9EB7-F6576AA7B9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7328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emf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7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A76A1CD8-17EC-4C4B-9A55-F21A9B70522B}"/>
              </a:ext>
            </a:extLst>
          </p:cNvPr>
          <p:cNvGrpSpPr/>
          <p:nvPr/>
        </p:nvGrpSpPr>
        <p:grpSpPr>
          <a:xfrm>
            <a:off x="-138582" y="0"/>
            <a:ext cx="9422182" cy="6858000"/>
            <a:chOff x="-12452" y="0"/>
            <a:chExt cx="9422182" cy="6858000"/>
          </a:xfrm>
        </p:grpSpPr>
        <p:grpSp>
          <p:nvGrpSpPr>
            <p:cNvPr id="9" name="Группа 8">
              <a:extLst>
                <a:ext uri="{FF2B5EF4-FFF2-40B4-BE49-F238E27FC236}">
                  <a16:creationId xmlns:a16="http://schemas.microsoft.com/office/drawing/2014/main" id="{AE1A9EFA-0DA5-416F-AE71-E8F09BF6B816}"/>
                </a:ext>
              </a:extLst>
            </p:cNvPr>
            <p:cNvGrpSpPr/>
            <p:nvPr/>
          </p:nvGrpSpPr>
          <p:grpSpPr>
            <a:xfrm>
              <a:off x="-12452" y="0"/>
              <a:ext cx="9145018" cy="6858000"/>
              <a:chOff x="-12452" y="0"/>
              <a:chExt cx="9145018" cy="6858000"/>
            </a:xfrm>
          </p:grpSpPr>
          <p:grpSp>
            <p:nvGrpSpPr>
              <p:cNvPr id="11" name="Группа 10">
                <a:extLst>
                  <a:ext uri="{FF2B5EF4-FFF2-40B4-BE49-F238E27FC236}">
                    <a16:creationId xmlns:a16="http://schemas.microsoft.com/office/drawing/2014/main" id="{6E8A7E60-E811-4F4F-8532-3CC05DD19022}"/>
                  </a:ext>
                </a:extLst>
              </p:cNvPr>
              <p:cNvGrpSpPr/>
              <p:nvPr/>
            </p:nvGrpSpPr>
            <p:grpSpPr>
              <a:xfrm>
                <a:off x="-12452" y="0"/>
                <a:ext cx="9145018" cy="6858000"/>
                <a:chOff x="-12452" y="0"/>
                <a:chExt cx="9145018" cy="6858000"/>
              </a:xfrm>
            </p:grpSpPr>
            <p:sp>
              <p:nvSpPr>
                <p:cNvPr id="13" name="Прямоугольник 12">
                  <a:extLst>
                    <a:ext uri="{FF2B5EF4-FFF2-40B4-BE49-F238E27FC236}">
                      <a16:creationId xmlns:a16="http://schemas.microsoft.com/office/drawing/2014/main" id="{73B82B46-4CEA-4157-A1EE-F6D0ED8350BB}"/>
                    </a:ext>
                  </a:extLst>
                </p:cNvPr>
                <p:cNvSpPr/>
                <p:nvPr/>
              </p:nvSpPr>
              <p:spPr>
                <a:xfrm>
                  <a:off x="-12452" y="0"/>
                  <a:ext cx="2496220" cy="6858000"/>
                </a:xfrm>
                <a:prstGeom prst="rect">
                  <a:avLst/>
                </a:prstGeom>
                <a:solidFill>
                  <a:srgbClr val="00B2A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sz="800"/>
                </a:p>
              </p:txBody>
            </p:sp>
            <p:pic>
              <p:nvPicPr>
                <p:cNvPr id="14" name="Рисунок 13">
                  <a:extLst>
                    <a:ext uri="{FF2B5EF4-FFF2-40B4-BE49-F238E27FC236}">
                      <a16:creationId xmlns:a16="http://schemas.microsoft.com/office/drawing/2014/main" id="{363499E2-995D-40E6-B3BD-A33A4F3FBDA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3" cstate="print"/>
                <a:srcRect l="9958" r="5731" b="30021"/>
                <a:stretch/>
              </p:blipFill>
              <p:spPr>
                <a:xfrm>
                  <a:off x="-12451" y="3401616"/>
                  <a:ext cx="9145017" cy="3456384"/>
                </a:xfrm>
                <a:prstGeom prst="rect">
                  <a:avLst/>
                </a:prstGeom>
              </p:spPr>
            </p:pic>
          </p:grpSp>
          <p:pic>
            <p:nvPicPr>
              <p:cNvPr id="12" name="Рисунок 11" descr="log 21 2.png">
                <a:extLst>
                  <a:ext uri="{FF2B5EF4-FFF2-40B4-BE49-F238E27FC236}">
                    <a16:creationId xmlns:a16="http://schemas.microsoft.com/office/drawing/2014/main" id="{19B499CC-843F-4979-AD10-2B095136B54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635850" y="474619"/>
                <a:ext cx="1213988" cy="1359622"/>
              </a:xfrm>
              <a:prstGeom prst="rect">
                <a:avLst/>
              </a:prstGeom>
            </p:spPr>
          </p:pic>
        </p:grpSp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id="{B9DCE2AE-1E3A-4CB7-9A9E-A144210A28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349" r="33862"/>
            <a:stretch/>
          </p:blipFill>
          <p:spPr>
            <a:xfrm rot="20136222">
              <a:off x="6650215" y="39110"/>
              <a:ext cx="2759515" cy="4732057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49488" y="442033"/>
            <a:ext cx="6694512" cy="504056"/>
          </a:xfrm>
        </p:spPr>
        <p:txBody>
          <a:bodyPr>
            <a:noAutofit/>
          </a:bodyPr>
          <a:lstStyle/>
          <a:p>
            <a:pPr algn="l"/>
            <a:r>
              <a:rPr lang="ru-RU" sz="3200" b="1" dirty="0" smtClean="0">
                <a:solidFill>
                  <a:srgbClr val="F4740A"/>
                </a:solidFill>
              </a:rPr>
              <a:t>«Спектр  - С» </a:t>
            </a:r>
            <a:endParaRPr lang="ru-RU" sz="3200" b="1" dirty="0">
              <a:solidFill>
                <a:srgbClr val="F4740A"/>
              </a:solidFill>
            </a:endParaRPr>
          </a:p>
        </p:txBody>
      </p:sp>
      <p:pic>
        <p:nvPicPr>
          <p:cNvPr id="1026" name="Picture 2" descr="C:\Users\kon\Desktop\работа\3 D\Spectr C\Spectr C mini\Spectr C trans mini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920" y="1700808"/>
            <a:ext cx="2115693" cy="6682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433927" y="1905506"/>
            <a:ext cx="506162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4 производных </a:t>
            </a:r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витамина С 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 </a:t>
            </a:r>
            <a:r>
              <a:rPr lang="ru-RU" sz="2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липосомированной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форме</a:t>
            </a:r>
          </a:p>
          <a:p>
            <a:pPr marL="342900" indent="-342900"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342900" indent="-342900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п</a:t>
            </a:r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ролонгированное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действие </a:t>
            </a:r>
          </a:p>
          <a:p>
            <a:pPr marL="342900" indent="-342900"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342900" indent="-342900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в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ысокая </a:t>
            </a:r>
            <a:r>
              <a:rPr lang="ru-RU" sz="2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биодоступность</a:t>
            </a:r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pPr marL="342900" indent="-342900"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342900" indent="-342900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о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птимальная дозировка </a:t>
            </a: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555776" y="5733256"/>
            <a:ext cx="6450660" cy="792088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err="1" smtClean="0"/>
              <a:t>Липосомированная</a:t>
            </a:r>
            <a:r>
              <a:rPr lang="ru-RU" sz="2200" b="1" dirty="0" smtClean="0"/>
              <a:t> форма – самая </a:t>
            </a:r>
            <a:r>
              <a:rPr lang="ru-RU" sz="2200" b="1" dirty="0" err="1" smtClean="0"/>
              <a:t>биодоступная</a:t>
            </a:r>
            <a:r>
              <a:rPr lang="ru-RU" sz="2200" b="1" dirty="0" smtClean="0"/>
              <a:t> форма витамина С</a:t>
            </a:r>
            <a:endParaRPr lang="ru-RU" sz="2200" b="1" dirty="0"/>
          </a:p>
        </p:txBody>
      </p:sp>
      <p:pic>
        <p:nvPicPr>
          <p:cNvPr id="18" name="Рисунок 17" descr="3-01.jpg">
            <a:extLst>
              <a:ext uri="{FF2B5EF4-FFF2-40B4-BE49-F238E27FC236}">
                <a16:creationId xmlns:a16="http://schemas.microsoft.com/office/drawing/2014/main" id="{298A293E-25BC-439D-B7F5-9B6C9F3CEFAF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180528" y="-25571"/>
            <a:ext cx="9324528" cy="698159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401679" y="3429000"/>
            <a:ext cx="54187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«Спектр - С» - витамин С </a:t>
            </a:r>
            <a:endParaRPr lang="ru-RU" sz="30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ru-RU" sz="3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 </a:t>
            </a:r>
            <a:r>
              <a:rPr lang="ru-RU" sz="30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самой эффективной  форме </a:t>
            </a:r>
            <a:endParaRPr lang="ru-RU" sz="30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535" y="2060847"/>
            <a:ext cx="2227143" cy="703494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1799" y="4035660"/>
            <a:ext cx="2555776" cy="1697596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900084" y="5142086"/>
            <a:ext cx="44279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err="1" smtClean="0"/>
              <a:t>Продакт</a:t>
            </a:r>
            <a:r>
              <a:rPr lang="ru-RU" i="1" dirty="0" smtClean="0"/>
              <a:t>  - менеджер Людмила Насонова</a:t>
            </a:r>
            <a:endParaRPr lang="ru-RU" i="1" dirty="0"/>
          </a:p>
        </p:txBody>
      </p:sp>
      <p:sp>
        <p:nvSpPr>
          <p:cNvPr id="20" name="Номер слайда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E80C8-9E69-4944-9EB7-F6576AA7B9C8}" type="slidenum">
              <a:rPr lang="ru-RU" smtClean="0"/>
              <a:t>1</a:t>
            </a:fld>
            <a:endParaRPr lang="ru-RU"/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6329" y="25540"/>
            <a:ext cx="6509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764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A76A1CD8-17EC-4C4B-9A55-F21A9B70522B}"/>
              </a:ext>
            </a:extLst>
          </p:cNvPr>
          <p:cNvGrpSpPr/>
          <p:nvPr/>
        </p:nvGrpSpPr>
        <p:grpSpPr>
          <a:xfrm>
            <a:off x="-138582" y="0"/>
            <a:ext cx="9422182" cy="6858000"/>
            <a:chOff x="-12452" y="0"/>
            <a:chExt cx="9422182" cy="6858000"/>
          </a:xfrm>
        </p:grpSpPr>
        <p:grpSp>
          <p:nvGrpSpPr>
            <p:cNvPr id="9" name="Группа 8">
              <a:extLst>
                <a:ext uri="{FF2B5EF4-FFF2-40B4-BE49-F238E27FC236}">
                  <a16:creationId xmlns:a16="http://schemas.microsoft.com/office/drawing/2014/main" id="{AE1A9EFA-0DA5-416F-AE71-E8F09BF6B816}"/>
                </a:ext>
              </a:extLst>
            </p:cNvPr>
            <p:cNvGrpSpPr/>
            <p:nvPr/>
          </p:nvGrpSpPr>
          <p:grpSpPr>
            <a:xfrm>
              <a:off x="-12452" y="0"/>
              <a:ext cx="9145018" cy="6858000"/>
              <a:chOff x="-12452" y="0"/>
              <a:chExt cx="9145018" cy="6858000"/>
            </a:xfrm>
          </p:grpSpPr>
          <p:grpSp>
            <p:nvGrpSpPr>
              <p:cNvPr id="11" name="Группа 10">
                <a:extLst>
                  <a:ext uri="{FF2B5EF4-FFF2-40B4-BE49-F238E27FC236}">
                    <a16:creationId xmlns:a16="http://schemas.microsoft.com/office/drawing/2014/main" id="{6E8A7E60-E811-4F4F-8532-3CC05DD19022}"/>
                  </a:ext>
                </a:extLst>
              </p:cNvPr>
              <p:cNvGrpSpPr/>
              <p:nvPr/>
            </p:nvGrpSpPr>
            <p:grpSpPr>
              <a:xfrm>
                <a:off x="-12452" y="0"/>
                <a:ext cx="9145018" cy="6858000"/>
                <a:chOff x="-12452" y="0"/>
                <a:chExt cx="9145018" cy="6858000"/>
              </a:xfrm>
            </p:grpSpPr>
            <p:sp>
              <p:nvSpPr>
                <p:cNvPr id="13" name="Прямоугольник 12">
                  <a:extLst>
                    <a:ext uri="{FF2B5EF4-FFF2-40B4-BE49-F238E27FC236}">
                      <a16:creationId xmlns:a16="http://schemas.microsoft.com/office/drawing/2014/main" id="{73B82B46-4CEA-4157-A1EE-F6D0ED8350BB}"/>
                    </a:ext>
                  </a:extLst>
                </p:cNvPr>
                <p:cNvSpPr/>
                <p:nvPr/>
              </p:nvSpPr>
              <p:spPr>
                <a:xfrm>
                  <a:off x="-12452" y="0"/>
                  <a:ext cx="2496220" cy="6858000"/>
                </a:xfrm>
                <a:prstGeom prst="rect">
                  <a:avLst/>
                </a:prstGeom>
                <a:solidFill>
                  <a:srgbClr val="00B2A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sz="800"/>
                </a:p>
              </p:txBody>
            </p:sp>
            <p:pic>
              <p:nvPicPr>
                <p:cNvPr id="14" name="Рисунок 13">
                  <a:extLst>
                    <a:ext uri="{FF2B5EF4-FFF2-40B4-BE49-F238E27FC236}">
                      <a16:creationId xmlns:a16="http://schemas.microsoft.com/office/drawing/2014/main" id="{363499E2-995D-40E6-B3BD-A33A4F3FBDA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3" cstate="print"/>
                <a:srcRect l="9958" r="5731" b="30021"/>
                <a:stretch/>
              </p:blipFill>
              <p:spPr>
                <a:xfrm>
                  <a:off x="-12451" y="3401616"/>
                  <a:ext cx="9145017" cy="3456384"/>
                </a:xfrm>
                <a:prstGeom prst="rect">
                  <a:avLst/>
                </a:prstGeom>
              </p:spPr>
            </p:pic>
          </p:grpSp>
          <p:pic>
            <p:nvPicPr>
              <p:cNvPr id="12" name="Рисунок 11" descr="log 21 2.png">
                <a:extLst>
                  <a:ext uri="{FF2B5EF4-FFF2-40B4-BE49-F238E27FC236}">
                    <a16:creationId xmlns:a16="http://schemas.microsoft.com/office/drawing/2014/main" id="{19B499CC-843F-4979-AD10-2B095136B54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635850" y="474619"/>
                <a:ext cx="1213988" cy="1359622"/>
              </a:xfrm>
              <a:prstGeom prst="rect">
                <a:avLst/>
              </a:prstGeom>
            </p:spPr>
          </p:pic>
        </p:grpSp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id="{B9DCE2AE-1E3A-4CB7-9A9E-A144210A28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349" r="33862"/>
            <a:stretch/>
          </p:blipFill>
          <p:spPr>
            <a:xfrm rot="20136222">
              <a:off x="6650215" y="39110"/>
              <a:ext cx="2759515" cy="4732057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49488" y="442033"/>
            <a:ext cx="6694512" cy="504056"/>
          </a:xfrm>
        </p:spPr>
        <p:txBody>
          <a:bodyPr>
            <a:noAutofit/>
          </a:bodyPr>
          <a:lstStyle/>
          <a:p>
            <a:pPr algn="l"/>
            <a:r>
              <a:rPr lang="ru-RU" sz="3200" b="1" dirty="0" smtClean="0">
                <a:solidFill>
                  <a:srgbClr val="F4740A"/>
                </a:solidFill>
              </a:rPr>
              <a:t>«Спектр  - С» </a:t>
            </a:r>
            <a:endParaRPr lang="ru-RU" sz="3200" b="1" dirty="0">
              <a:solidFill>
                <a:srgbClr val="F4740A"/>
              </a:solidFill>
            </a:endParaRPr>
          </a:p>
        </p:txBody>
      </p:sp>
      <p:pic>
        <p:nvPicPr>
          <p:cNvPr id="1026" name="Picture 2" descr="C:\Users\kon\Desktop\работа\3 D\Spectr C\Spectr C mini\Spectr C trans mini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8234" y="1988840"/>
            <a:ext cx="2115693" cy="6682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463079" y="3068960"/>
            <a:ext cx="471007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FF0000"/>
              </a:buClr>
            </a:pP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342900" indent="-342900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п</a:t>
            </a:r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ролонгированное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действие </a:t>
            </a:r>
            <a:endParaRPr lang="ru-RU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342900" indent="-342900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о</a:t>
            </a:r>
            <a:r>
              <a:rPr lang="ru-RU" sz="2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птимальная </a:t>
            </a:r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дозировка </a:t>
            </a:r>
            <a:endParaRPr lang="ru-RU" sz="24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342900" indent="-342900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высокая </a:t>
            </a:r>
            <a:r>
              <a:rPr lang="ru-RU" sz="24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биодоступность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pPr>
              <a:buClr>
                <a:srgbClr val="FF0000"/>
              </a:buClr>
            </a:pPr>
            <a:endParaRPr lang="ru-RU" sz="2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555776" y="5733256"/>
            <a:ext cx="6450660" cy="792088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err="1" smtClean="0"/>
              <a:t>Липосомированная</a:t>
            </a:r>
            <a:r>
              <a:rPr lang="ru-RU" sz="2200" b="1" dirty="0" smtClean="0"/>
              <a:t> форма – самая </a:t>
            </a:r>
            <a:r>
              <a:rPr lang="ru-RU" sz="2200" b="1" dirty="0" err="1" smtClean="0"/>
              <a:t>биодоступная</a:t>
            </a:r>
            <a:r>
              <a:rPr lang="ru-RU" sz="2200" b="1" dirty="0" smtClean="0"/>
              <a:t> форма витамина С</a:t>
            </a:r>
            <a:endParaRPr lang="ru-RU" sz="22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2549600" y="1124708"/>
            <a:ext cx="605484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4740A"/>
                </a:solidFill>
              </a:rPr>
              <a:t>3 </a:t>
            </a:r>
            <a:r>
              <a:rPr lang="ru-RU" sz="2400" b="1" dirty="0">
                <a:solidFill>
                  <a:srgbClr val="F4740A"/>
                </a:solidFill>
              </a:rPr>
              <a:t>производных </a:t>
            </a:r>
            <a:r>
              <a:rPr lang="ru-RU" sz="2400" b="1" dirty="0" smtClean="0">
                <a:solidFill>
                  <a:srgbClr val="F4740A"/>
                </a:solidFill>
              </a:rPr>
              <a:t>формы витамина </a:t>
            </a:r>
            <a:r>
              <a:rPr lang="ru-RU" sz="2400" b="1" dirty="0">
                <a:solidFill>
                  <a:srgbClr val="F4740A"/>
                </a:solidFill>
              </a:rPr>
              <a:t>С </a:t>
            </a:r>
            <a:r>
              <a:rPr lang="ru-RU" sz="2400" b="1" dirty="0" smtClean="0">
                <a:solidFill>
                  <a:srgbClr val="F4740A"/>
                </a:solidFill>
              </a:rPr>
              <a:t>в </a:t>
            </a:r>
            <a:r>
              <a:rPr lang="ru-RU" sz="2400" b="1" dirty="0" err="1" smtClean="0">
                <a:solidFill>
                  <a:srgbClr val="F4740A"/>
                </a:solidFill>
              </a:rPr>
              <a:t>липосомированном</a:t>
            </a:r>
            <a:r>
              <a:rPr lang="ru-RU" sz="2400" b="1" dirty="0" smtClean="0">
                <a:solidFill>
                  <a:srgbClr val="F4740A"/>
                </a:solidFill>
              </a:rPr>
              <a:t> виде</a:t>
            </a:r>
            <a:endParaRPr lang="ru-RU" sz="2400" b="1" dirty="0">
              <a:solidFill>
                <a:srgbClr val="F4740A"/>
              </a:solidFill>
            </a:endParaRPr>
          </a:p>
          <a:p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4283968" y="2232704"/>
            <a:ext cx="472270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Ключевые критерии высокого </a:t>
            </a:r>
          </a:p>
          <a:p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качества 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п</a:t>
            </a:r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родукта – </a:t>
            </a:r>
            <a:r>
              <a:rPr lang="ru-RU" sz="2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в</a:t>
            </a:r>
            <a:r>
              <a:rPr lang="ru-RU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итамина </a:t>
            </a:r>
            <a:r>
              <a:rPr lang="ru-RU" sz="2400" b="1" dirty="0" smtClean="0"/>
              <a:t>С: </a:t>
            </a:r>
            <a:endParaRPr lang="ru-RU" sz="2400" b="1" dirty="0"/>
          </a:p>
        </p:txBody>
      </p:sp>
      <p:sp>
        <p:nvSpPr>
          <p:cNvPr id="20" name="Номер слайда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E80C8-9E69-4944-9EB7-F6576AA7B9C8}" type="slidenum">
              <a:rPr lang="ru-RU" smtClean="0"/>
              <a:t>2</a:t>
            </a:fld>
            <a:endParaRPr lang="ru-RU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6329" y="25540"/>
            <a:ext cx="6509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440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A76A1CD8-17EC-4C4B-9A55-F21A9B70522B}"/>
              </a:ext>
            </a:extLst>
          </p:cNvPr>
          <p:cNvGrpSpPr/>
          <p:nvPr/>
        </p:nvGrpSpPr>
        <p:grpSpPr>
          <a:xfrm>
            <a:off x="-138582" y="0"/>
            <a:ext cx="9422182" cy="6858000"/>
            <a:chOff x="-12452" y="0"/>
            <a:chExt cx="9422182" cy="6858000"/>
          </a:xfrm>
        </p:grpSpPr>
        <p:grpSp>
          <p:nvGrpSpPr>
            <p:cNvPr id="6" name="Группа 5">
              <a:extLst>
                <a:ext uri="{FF2B5EF4-FFF2-40B4-BE49-F238E27FC236}">
                  <a16:creationId xmlns:a16="http://schemas.microsoft.com/office/drawing/2014/main" id="{AE1A9EFA-0DA5-416F-AE71-E8F09BF6B816}"/>
                </a:ext>
              </a:extLst>
            </p:cNvPr>
            <p:cNvGrpSpPr/>
            <p:nvPr/>
          </p:nvGrpSpPr>
          <p:grpSpPr>
            <a:xfrm>
              <a:off x="-12452" y="0"/>
              <a:ext cx="9145018" cy="6858000"/>
              <a:chOff x="-12452" y="0"/>
              <a:chExt cx="9145018" cy="6858000"/>
            </a:xfrm>
          </p:grpSpPr>
          <p:grpSp>
            <p:nvGrpSpPr>
              <p:cNvPr id="8" name="Группа 7">
                <a:extLst>
                  <a:ext uri="{FF2B5EF4-FFF2-40B4-BE49-F238E27FC236}">
                    <a16:creationId xmlns:a16="http://schemas.microsoft.com/office/drawing/2014/main" id="{6E8A7E60-E811-4F4F-8532-3CC05DD19022}"/>
                  </a:ext>
                </a:extLst>
              </p:cNvPr>
              <p:cNvGrpSpPr/>
              <p:nvPr/>
            </p:nvGrpSpPr>
            <p:grpSpPr>
              <a:xfrm>
                <a:off x="-12452" y="0"/>
                <a:ext cx="9145018" cy="6858000"/>
                <a:chOff x="-12452" y="0"/>
                <a:chExt cx="9145018" cy="6858000"/>
              </a:xfrm>
            </p:grpSpPr>
            <p:sp>
              <p:nvSpPr>
                <p:cNvPr id="10" name="Прямоугольник 9">
                  <a:extLst>
                    <a:ext uri="{FF2B5EF4-FFF2-40B4-BE49-F238E27FC236}">
                      <a16:creationId xmlns:a16="http://schemas.microsoft.com/office/drawing/2014/main" id="{73B82B46-4CEA-4157-A1EE-F6D0ED8350BB}"/>
                    </a:ext>
                  </a:extLst>
                </p:cNvPr>
                <p:cNvSpPr/>
                <p:nvPr/>
              </p:nvSpPr>
              <p:spPr>
                <a:xfrm>
                  <a:off x="-12452" y="0"/>
                  <a:ext cx="2496220" cy="6858000"/>
                </a:xfrm>
                <a:prstGeom prst="rect">
                  <a:avLst/>
                </a:prstGeom>
                <a:solidFill>
                  <a:srgbClr val="00B2A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sz="800"/>
                </a:p>
              </p:txBody>
            </p:sp>
            <p:pic>
              <p:nvPicPr>
                <p:cNvPr id="11" name="Рисунок 10">
                  <a:extLst>
                    <a:ext uri="{FF2B5EF4-FFF2-40B4-BE49-F238E27FC236}">
                      <a16:creationId xmlns:a16="http://schemas.microsoft.com/office/drawing/2014/main" id="{363499E2-995D-40E6-B3BD-A33A4F3FBDA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3" cstate="print"/>
                <a:srcRect l="9958" r="5731" b="30021"/>
                <a:stretch/>
              </p:blipFill>
              <p:spPr>
                <a:xfrm>
                  <a:off x="-12451" y="3401616"/>
                  <a:ext cx="9145017" cy="3456384"/>
                </a:xfrm>
                <a:prstGeom prst="rect">
                  <a:avLst/>
                </a:prstGeom>
              </p:spPr>
            </p:pic>
          </p:grpSp>
          <p:pic>
            <p:nvPicPr>
              <p:cNvPr id="9" name="Рисунок 8" descr="log 21 2.png">
                <a:extLst>
                  <a:ext uri="{FF2B5EF4-FFF2-40B4-BE49-F238E27FC236}">
                    <a16:creationId xmlns:a16="http://schemas.microsoft.com/office/drawing/2014/main" id="{19B499CC-843F-4979-AD10-2B095136B54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635850" y="474619"/>
                <a:ext cx="1213988" cy="1359622"/>
              </a:xfrm>
              <a:prstGeom prst="rect">
                <a:avLst/>
              </a:prstGeom>
            </p:spPr>
          </p:pic>
        </p:grpSp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B9DCE2AE-1E3A-4CB7-9A9E-A144210A28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349" r="33862"/>
            <a:stretch/>
          </p:blipFill>
          <p:spPr>
            <a:xfrm rot="20136222">
              <a:off x="6650215" y="39110"/>
              <a:ext cx="2759515" cy="4732057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60928" y="382310"/>
            <a:ext cx="6694512" cy="504056"/>
          </a:xfrm>
        </p:spPr>
        <p:txBody>
          <a:bodyPr>
            <a:noAutofit/>
          </a:bodyPr>
          <a:lstStyle/>
          <a:p>
            <a:pPr algn="l"/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Важность витамина С</a:t>
            </a:r>
            <a:b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В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</a:rPr>
              <a:t>итамин ка каждый день</a:t>
            </a:r>
            <a:endParaRPr lang="ru-RU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73624" y="1484784"/>
            <a:ext cx="6454516" cy="4320480"/>
          </a:xfrm>
        </p:spPr>
        <p:txBody>
          <a:bodyPr>
            <a:normAutofit fontScale="25000" lnSpcReduction="20000"/>
          </a:bodyPr>
          <a:lstStyle/>
          <a:p>
            <a:pPr marL="342900" indent="-342900" algn="l">
              <a:lnSpc>
                <a:spcPct val="120000"/>
              </a:lnSpc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8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Благодаря стимуляции </a:t>
            </a:r>
            <a:r>
              <a:rPr lang="ru-RU" sz="8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выработки интерферона </a:t>
            </a:r>
            <a:r>
              <a:rPr lang="ru-RU" sz="8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и накопительному эффекту, </a:t>
            </a:r>
            <a:r>
              <a:rPr lang="ru-RU" sz="8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витамин </a:t>
            </a:r>
            <a:r>
              <a:rPr lang="ru-RU" sz="8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С </a:t>
            </a:r>
            <a:r>
              <a:rPr lang="ru-RU" sz="8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обеспечивает стабильную, длительную поддержку </a:t>
            </a:r>
            <a:r>
              <a:rPr lang="ru-RU" sz="8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иммунитета</a:t>
            </a:r>
            <a:endParaRPr lang="ru-RU" sz="8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342900" indent="-342900" algn="l">
              <a:lnSpc>
                <a:spcPct val="120000"/>
              </a:lnSpc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sz="8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342900" indent="-342900" algn="l">
              <a:lnSpc>
                <a:spcPct val="120000"/>
              </a:lnSpc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8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Витамин С </a:t>
            </a:r>
            <a:r>
              <a:rPr lang="ru-RU" sz="8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активен во всех видах обмена веществ</a:t>
            </a:r>
            <a:r>
              <a:rPr lang="ru-RU" sz="8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ru-RU" sz="8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проникает </a:t>
            </a:r>
            <a:r>
              <a:rPr lang="ru-RU" sz="8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во все ткани, регулирует </a:t>
            </a:r>
            <a:r>
              <a:rPr lang="ru-RU" sz="8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окислительно</a:t>
            </a:r>
            <a:r>
              <a:rPr lang="ru-RU" sz="8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-восстановительные процессы</a:t>
            </a:r>
          </a:p>
          <a:p>
            <a:pPr marL="1143000" indent="-1143000" algn="l">
              <a:lnSpc>
                <a:spcPct val="120000"/>
              </a:lnSpc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sz="8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342900" indent="-342900" algn="l">
              <a:lnSpc>
                <a:spcPct val="120000"/>
              </a:lnSpc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8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Витамин С - </a:t>
            </a:r>
            <a:r>
              <a:rPr lang="ru-RU" sz="8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мощный антиоксидант немедленного действия,</a:t>
            </a:r>
            <a:r>
              <a:rPr lang="ru-RU" sz="8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обеспечивает прямую защиту белков, жиров, ДНК и РНК клеток от негативного влияния свободных радикалов</a:t>
            </a:r>
          </a:p>
          <a:p>
            <a:pPr marL="1143000" indent="-1143000" algn="l">
              <a:lnSpc>
                <a:spcPct val="120000"/>
              </a:lnSpc>
              <a:buFont typeface="Wingdings" panose="05000000000000000000" pitchFamily="2" charset="2"/>
              <a:buChar char="ü"/>
            </a:pPr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8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8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55776" y="5737026"/>
            <a:ext cx="6450660" cy="788318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chemeClr val="bg1"/>
                </a:solidFill>
              </a:rPr>
              <a:t>Оптимальный источник витамина С – </a:t>
            </a:r>
            <a:r>
              <a:rPr lang="ru-RU" sz="2200" b="1" dirty="0" err="1" smtClean="0">
                <a:solidFill>
                  <a:schemeClr val="bg1"/>
                </a:solidFill>
              </a:rPr>
              <a:t>липосомированная</a:t>
            </a:r>
            <a:r>
              <a:rPr lang="ru-RU" sz="2200" b="1" dirty="0" smtClean="0">
                <a:solidFill>
                  <a:schemeClr val="bg1"/>
                </a:solidFill>
              </a:rPr>
              <a:t> форма в составе БАД</a:t>
            </a:r>
            <a:endParaRPr lang="ru-RU" sz="2200" b="1" dirty="0">
              <a:solidFill>
                <a:schemeClr val="bg1"/>
              </a:solidFill>
            </a:endParaRPr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E80C8-9E69-4944-9EB7-F6576AA7B9C8}" type="slidenum">
              <a:rPr lang="ru-RU" smtClean="0"/>
              <a:t>3</a:t>
            </a:fld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6329" y="25540"/>
            <a:ext cx="6509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779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Группа 18">
            <a:extLst>
              <a:ext uri="{FF2B5EF4-FFF2-40B4-BE49-F238E27FC236}">
                <a16:creationId xmlns:a16="http://schemas.microsoft.com/office/drawing/2014/main" id="{A76A1CD8-17EC-4C4B-9A55-F21A9B70522B}"/>
              </a:ext>
            </a:extLst>
          </p:cNvPr>
          <p:cNvGrpSpPr/>
          <p:nvPr/>
        </p:nvGrpSpPr>
        <p:grpSpPr>
          <a:xfrm>
            <a:off x="-138582" y="0"/>
            <a:ext cx="9422182" cy="6858000"/>
            <a:chOff x="-12452" y="0"/>
            <a:chExt cx="9422182" cy="6858000"/>
          </a:xfrm>
        </p:grpSpPr>
        <p:grpSp>
          <p:nvGrpSpPr>
            <p:cNvPr id="20" name="Группа 19">
              <a:extLst>
                <a:ext uri="{FF2B5EF4-FFF2-40B4-BE49-F238E27FC236}">
                  <a16:creationId xmlns:a16="http://schemas.microsoft.com/office/drawing/2014/main" id="{AE1A9EFA-0DA5-416F-AE71-E8F09BF6B816}"/>
                </a:ext>
              </a:extLst>
            </p:cNvPr>
            <p:cNvGrpSpPr/>
            <p:nvPr/>
          </p:nvGrpSpPr>
          <p:grpSpPr>
            <a:xfrm>
              <a:off x="-12452" y="0"/>
              <a:ext cx="2496220" cy="6858000"/>
              <a:chOff x="-12452" y="0"/>
              <a:chExt cx="2496220" cy="6858000"/>
            </a:xfrm>
          </p:grpSpPr>
          <p:sp>
            <p:nvSpPr>
              <p:cNvPr id="24" name="Прямоугольник 23">
                <a:extLst>
                  <a:ext uri="{FF2B5EF4-FFF2-40B4-BE49-F238E27FC236}">
                    <a16:creationId xmlns:a16="http://schemas.microsoft.com/office/drawing/2014/main" id="{73B82B46-4CEA-4157-A1EE-F6D0ED8350BB}"/>
                  </a:ext>
                </a:extLst>
              </p:cNvPr>
              <p:cNvSpPr/>
              <p:nvPr/>
            </p:nvSpPr>
            <p:spPr>
              <a:xfrm>
                <a:off x="-12452" y="0"/>
                <a:ext cx="2496220" cy="6858000"/>
              </a:xfrm>
              <a:prstGeom prst="rect">
                <a:avLst/>
              </a:prstGeom>
              <a:solidFill>
                <a:srgbClr val="00B2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800"/>
              </a:p>
            </p:txBody>
          </p:sp>
          <p:pic>
            <p:nvPicPr>
              <p:cNvPr id="23" name="Рисунок 22" descr="log 21 2.png">
                <a:extLst>
                  <a:ext uri="{FF2B5EF4-FFF2-40B4-BE49-F238E27FC236}">
                    <a16:creationId xmlns:a16="http://schemas.microsoft.com/office/drawing/2014/main" id="{19B499CC-843F-4979-AD10-2B095136B54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635850" y="474619"/>
                <a:ext cx="1213988" cy="1359622"/>
              </a:xfrm>
              <a:prstGeom prst="rect">
                <a:avLst/>
              </a:prstGeom>
            </p:spPr>
          </p:pic>
        </p:grpSp>
        <p:pic>
          <p:nvPicPr>
            <p:cNvPr id="21" name="Рисунок 20">
              <a:extLst>
                <a:ext uri="{FF2B5EF4-FFF2-40B4-BE49-F238E27FC236}">
                  <a16:creationId xmlns:a16="http://schemas.microsoft.com/office/drawing/2014/main" id="{B9DCE2AE-1E3A-4CB7-9A9E-A144210A28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349" r="33862"/>
            <a:stretch/>
          </p:blipFill>
          <p:spPr>
            <a:xfrm rot="20136222">
              <a:off x="6650215" y="39110"/>
              <a:ext cx="2759515" cy="4732057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30084" y="222591"/>
            <a:ext cx="6694512" cy="504056"/>
          </a:xfrm>
        </p:spPr>
        <p:txBody>
          <a:bodyPr>
            <a:noAutofit/>
          </a:bodyPr>
          <a:lstStyle/>
          <a:p>
            <a:pPr algn="l"/>
            <a:r>
              <a:rPr lang="ru-RU" sz="3200" b="1" dirty="0" smtClean="0">
                <a:solidFill>
                  <a:srgbClr val="F4740A"/>
                </a:solidFill>
              </a:rPr>
              <a:t>Важность витамина С</a:t>
            </a:r>
            <a:br>
              <a:rPr lang="ru-RU" sz="3200" b="1" dirty="0" smtClean="0">
                <a:solidFill>
                  <a:srgbClr val="F4740A"/>
                </a:solidFill>
              </a:rPr>
            </a:br>
            <a:r>
              <a:rPr lang="ru-RU" sz="3200" b="1" dirty="0" smtClean="0">
                <a:solidFill>
                  <a:srgbClr val="F4740A"/>
                </a:solidFill>
              </a:rPr>
              <a:t>В</a:t>
            </a:r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</a:rPr>
              <a:t>итамин </a:t>
            </a: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</a:rPr>
              <a:t>ка каждый день</a:t>
            </a:r>
            <a:endParaRPr lang="ru-RU" sz="2400" b="1" dirty="0">
              <a:solidFill>
                <a:srgbClr val="F4740A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81723" y="1154430"/>
            <a:ext cx="6376564" cy="1368152"/>
          </a:xfrm>
        </p:spPr>
        <p:txBody>
          <a:bodyPr>
            <a:normAutofit/>
          </a:bodyPr>
          <a:lstStyle/>
          <a:p>
            <a:pPr algn="l"/>
            <a:r>
              <a:rPr lang="ru-RU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Витамин С </a:t>
            </a:r>
            <a:r>
              <a:rPr lang="ru-RU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исключительно важен в </a:t>
            </a:r>
            <a:r>
              <a:rPr lang="ru-RU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регуляции синтеза коллагена</a:t>
            </a:r>
            <a:r>
              <a:rPr lang="ru-RU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- главного </a:t>
            </a:r>
            <a:r>
              <a:rPr lang="ru-RU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компонента </a:t>
            </a:r>
            <a:r>
              <a:rPr lang="ru-RU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соединительных </a:t>
            </a:r>
            <a:r>
              <a:rPr lang="ru-RU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тканей</a:t>
            </a:r>
          </a:p>
          <a:p>
            <a:pPr algn="l"/>
            <a:endParaRPr lang="ru-RU" sz="2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2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232" y="3208993"/>
            <a:ext cx="6550232" cy="166016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84045" y="2646050"/>
            <a:ext cx="43865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B2A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Виды соединительной ткани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62663" y="5032776"/>
            <a:ext cx="15264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/>
              <a:t>р</a:t>
            </a:r>
            <a:r>
              <a:rPr lang="ru-RU" sz="1600" b="1" dirty="0" smtClean="0"/>
              <a:t>ыхлая</a:t>
            </a:r>
          </a:p>
          <a:p>
            <a:pPr algn="ctr"/>
            <a:r>
              <a:rPr lang="ru-RU" sz="1600" dirty="0" smtClean="0"/>
              <a:t>(сосуды, </a:t>
            </a:r>
            <a:r>
              <a:rPr lang="ru-RU" sz="1600" dirty="0" err="1" smtClean="0"/>
              <a:t>внутр</a:t>
            </a:r>
            <a:r>
              <a:rPr lang="ru-RU" sz="1600" dirty="0" smtClean="0"/>
              <a:t>. </a:t>
            </a:r>
            <a:r>
              <a:rPr lang="ru-RU" sz="1600" dirty="0"/>
              <a:t>о</a:t>
            </a:r>
            <a:r>
              <a:rPr lang="ru-RU" sz="1600" dirty="0" smtClean="0"/>
              <a:t>рганы)</a:t>
            </a:r>
            <a:endParaRPr lang="ru-RU" sz="1600" dirty="0"/>
          </a:p>
        </p:txBody>
      </p:sp>
      <p:sp>
        <p:nvSpPr>
          <p:cNvPr id="14" name="TextBox 13"/>
          <p:cNvSpPr txBox="1"/>
          <p:nvPr/>
        </p:nvSpPr>
        <p:spPr>
          <a:xfrm>
            <a:off x="5045999" y="5018062"/>
            <a:ext cx="1526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/>
              <a:t>х</a:t>
            </a:r>
            <a:r>
              <a:rPr lang="ru-RU" sz="1600" b="1" dirty="0" smtClean="0"/>
              <a:t>рящевая</a:t>
            </a:r>
          </a:p>
          <a:p>
            <a:pPr algn="ctr"/>
            <a:endParaRPr lang="ru-RU" sz="1600" dirty="0"/>
          </a:p>
        </p:txBody>
      </p:sp>
      <p:sp>
        <p:nvSpPr>
          <p:cNvPr id="15" name="TextBox 14"/>
          <p:cNvSpPr txBox="1"/>
          <p:nvPr/>
        </p:nvSpPr>
        <p:spPr>
          <a:xfrm>
            <a:off x="3633609" y="5018062"/>
            <a:ext cx="15264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/>
              <a:t>п</a:t>
            </a:r>
            <a:r>
              <a:rPr lang="ru-RU" sz="1600" b="1" dirty="0" smtClean="0"/>
              <a:t>лотная</a:t>
            </a:r>
          </a:p>
          <a:p>
            <a:pPr algn="ctr"/>
            <a:r>
              <a:rPr lang="ru-RU" sz="1600" dirty="0" smtClean="0"/>
              <a:t>(кожа, связки, сухожилия)</a:t>
            </a:r>
            <a:endParaRPr lang="ru-RU" sz="1600" dirty="0"/>
          </a:p>
        </p:txBody>
      </p:sp>
      <p:sp>
        <p:nvSpPr>
          <p:cNvPr id="17" name="TextBox 16"/>
          <p:cNvSpPr txBox="1"/>
          <p:nvPr/>
        </p:nvSpPr>
        <p:spPr>
          <a:xfrm>
            <a:off x="6352018" y="5032776"/>
            <a:ext cx="1526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/>
              <a:t>к</a:t>
            </a:r>
            <a:r>
              <a:rPr lang="ru-RU" sz="1600" b="1" dirty="0" smtClean="0"/>
              <a:t>остная</a:t>
            </a:r>
          </a:p>
          <a:p>
            <a:pPr algn="ctr"/>
            <a:endParaRPr lang="ru-RU" sz="1600" dirty="0"/>
          </a:p>
        </p:txBody>
      </p:sp>
      <p:sp>
        <p:nvSpPr>
          <p:cNvPr id="18" name="TextBox 17"/>
          <p:cNvSpPr txBox="1"/>
          <p:nvPr/>
        </p:nvSpPr>
        <p:spPr>
          <a:xfrm>
            <a:off x="7617548" y="5032775"/>
            <a:ext cx="1526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/>
              <a:t>к</a:t>
            </a:r>
            <a:r>
              <a:rPr lang="ru-RU" sz="1600" b="1" dirty="0" smtClean="0"/>
              <a:t>ровь</a:t>
            </a:r>
          </a:p>
          <a:p>
            <a:pPr algn="ctr"/>
            <a:endParaRPr lang="ru-RU" sz="16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E80C8-9E69-4944-9EB7-F6576AA7B9C8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1052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512676"/>
            <a:ext cx="6694512" cy="504056"/>
          </a:xfrm>
        </p:spPr>
        <p:txBody>
          <a:bodyPr>
            <a:normAutofit fontScale="90000"/>
          </a:bodyPr>
          <a:lstStyle/>
          <a:p>
            <a:pPr algn="l" fontAlgn="ctr"/>
            <a:r>
              <a:rPr lang="ru-RU" sz="3600" b="1" dirty="0" err="1" smtClean="0">
                <a:solidFill>
                  <a:schemeClr val="accent6">
                    <a:lumMod val="75000"/>
                  </a:schemeClr>
                </a:solidFill>
              </a:rPr>
              <a:t>Липосомированный</a:t>
            </a:r>
            <a:r>
              <a:rPr lang="ru-RU" sz="3600" b="1" dirty="0" smtClean="0">
                <a:solidFill>
                  <a:schemeClr val="accent6">
                    <a:lumMod val="75000"/>
                  </a:schemeClr>
                </a:solidFill>
              </a:rPr>
              <a:t>  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>витамин С</a:t>
            </a:r>
            <a:b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27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Биодоступность</a:t>
            </a:r>
            <a:r>
              <a:rPr lang="ru-RU" sz="27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sz="27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до  </a:t>
            </a:r>
            <a:r>
              <a:rPr lang="ru-RU" sz="27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90%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7245" y="1862758"/>
            <a:ext cx="8541518" cy="1656184"/>
          </a:xfrm>
        </p:spPr>
        <p:txBody>
          <a:bodyPr>
            <a:noAutofit/>
          </a:bodyPr>
          <a:lstStyle/>
          <a:p>
            <a:pPr algn="l"/>
            <a:r>
              <a:rPr lang="ru-RU" sz="2200" b="1" dirty="0" err="1" smtClean="0">
                <a:solidFill>
                  <a:schemeClr val="accent6">
                    <a:lumMod val="75000"/>
                  </a:schemeClr>
                </a:solidFill>
              </a:rPr>
              <a:t>Липосомальный</a:t>
            </a:r>
            <a:r>
              <a:rPr lang="ru-RU" sz="2200" b="1" dirty="0" smtClean="0">
                <a:solidFill>
                  <a:schemeClr val="accent6">
                    <a:lumMod val="75000"/>
                  </a:schemeClr>
                </a:solidFill>
              </a:rPr>
              <a:t> витамин С </a:t>
            </a:r>
            <a:r>
              <a:rPr lang="ru-RU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- витамин </a:t>
            </a:r>
            <a:r>
              <a:rPr lang="ru-RU" sz="2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 в усовершенствованной </a:t>
            </a:r>
            <a:r>
              <a:rPr lang="ru-RU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форме </a:t>
            </a:r>
            <a:r>
              <a:rPr lang="ru-RU" sz="2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максимально </a:t>
            </a:r>
            <a:r>
              <a:rPr lang="ru-RU" sz="2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высокой </a:t>
            </a:r>
            <a:r>
              <a:rPr lang="ru-RU" sz="22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биодоступности</a:t>
            </a:r>
            <a:r>
              <a:rPr lang="ru-RU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</a:p>
          <a:p>
            <a:pPr algn="l"/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20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20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20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20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20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20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61513"/>
            <a:ext cx="2952328" cy="2710206"/>
          </a:xfrm>
          <a:prstGeom prst="rect">
            <a:avLst/>
          </a:prstGeom>
          <a:effectLst>
            <a:softEdge rad="279400"/>
          </a:effectLst>
        </p:spPr>
      </p:pic>
      <p:sp>
        <p:nvSpPr>
          <p:cNvPr id="6" name="TextBox 5"/>
          <p:cNvSpPr txBox="1"/>
          <p:nvPr/>
        </p:nvSpPr>
        <p:spPr>
          <a:xfrm>
            <a:off x="2913848" y="3356992"/>
            <a:ext cx="616763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err="1">
                <a:solidFill>
                  <a:srgbClr val="00B2A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Липосомальная</a:t>
            </a:r>
            <a:r>
              <a:rPr lang="ru-RU" sz="2000" b="1" dirty="0">
                <a:solidFill>
                  <a:srgbClr val="00B2A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технология  </a:t>
            </a:r>
            <a:r>
              <a:rPr lang="ru-RU" sz="2000" b="1" dirty="0" smtClean="0"/>
              <a:t>-  современная </a:t>
            </a:r>
            <a:r>
              <a:rPr lang="ru-RU" sz="2000" b="1" dirty="0"/>
              <a:t>форма доставки активных веществ прямо в </a:t>
            </a:r>
            <a:r>
              <a:rPr lang="ru-RU" sz="2000" b="1" dirty="0" smtClean="0"/>
              <a:t>клетку</a:t>
            </a:r>
            <a:r>
              <a:rPr lang="ru-RU" sz="2000" b="1" dirty="0"/>
              <a:t>.</a:t>
            </a:r>
            <a:endParaRPr lang="ru-RU" sz="2000" b="1" dirty="0" smtClean="0"/>
          </a:p>
          <a:p>
            <a:endParaRPr lang="ru-RU" sz="2000" b="1" dirty="0" smtClean="0"/>
          </a:p>
          <a:p>
            <a:r>
              <a:rPr lang="ru-RU" sz="2000" b="1" dirty="0" err="1">
                <a:solidFill>
                  <a:srgbClr val="00B2A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Липосома</a:t>
            </a:r>
            <a:r>
              <a:rPr lang="ru-RU" sz="2000" b="1" dirty="0">
                <a:solidFill>
                  <a:srgbClr val="00B2A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en-US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r>
              <a:rPr lang="ru-RU" sz="20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000" b="1" dirty="0" smtClean="0"/>
              <a:t>это </a:t>
            </a:r>
            <a:r>
              <a:rPr lang="ru-RU" sz="2000" b="1" dirty="0"/>
              <a:t>сферическая микрочастица из </a:t>
            </a:r>
            <a:r>
              <a:rPr lang="ru-RU" sz="2000" b="1" dirty="0" smtClean="0"/>
              <a:t>фосфолипидов</a:t>
            </a:r>
            <a:endParaRPr lang="ru-RU" sz="20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23528" y="6009670"/>
            <a:ext cx="8568952" cy="692696"/>
          </a:xfrm>
          <a:prstGeom prst="rect">
            <a:avLst/>
          </a:prstGeom>
          <a:solidFill>
            <a:srgbClr val="F474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200" b="1" dirty="0" smtClean="0"/>
              <a:t>Доставка витаминов без потерь!</a:t>
            </a:r>
            <a:endParaRPr lang="ru-RU" sz="2200" b="1" dirty="0"/>
          </a:p>
        </p:txBody>
      </p:sp>
      <p:pic>
        <p:nvPicPr>
          <p:cNvPr id="10" name="Рисунок 9" descr="log 21 4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38401" y="260648"/>
            <a:ext cx="1417373" cy="1008112"/>
          </a:xfrm>
          <a:prstGeom prst="rect">
            <a:avLst/>
          </a:prstGeom>
        </p:spPr>
      </p:pic>
      <p:sp>
        <p:nvSpPr>
          <p:cNvPr id="17" name="Овал 16"/>
          <p:cNvSpPr/>
          <p:nvPr/>
        </p:nvSpPr>
        <p:spPr>
          <a:xfrm>
            <a:off x="558316" y="3356992"/>
            <a:ext cx="1997460" cy="194421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E80C8-9E69-4944-9EB7-F6576AA7B9C8}" type="slidenum">
              <a:rPr lang="ru-RU" smtClean="0"/>
              <a:t>5</a:t>
            </a:fld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6329" y="25540"/>
            <a:ext cx="6509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1747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512676"/>
            <a:ext cx="6694512" cy="504056"/>
          </a:xfrm>
        </p:spPr>
        <p:txBody>
          <a:bodyPr>
            <a:normAutofit fontScale="90000"/>
          </a:bodyPr>
          <a:lstStyle/>
          <a:p>
            <a:pPr algn="l" fontAlgn="ctr"/>
            <a:r>
              <a:rPr lang="ru-RU" sz="3600" b="1" dirty="0" err="1">
                <a:solidFill>
                  <a:schemeClr val="accent6">
                    <a:lumMod val="75000"/>
                  </a:schemeClr>
                </a:solidFill>
              </a:rPr>
              <a:t>Липосомальный</a:t>
            </a: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> витамин С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b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27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Биодоступность</a:t>
            </a:r>
            <a:r>
              <a:rPr lang="ru-RU" sz="27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sz="27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до  </a:t>
            </a:r>
            <a:r>
              <a:rPr lang="ru-RU" sz="27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90%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1184" y="1700808"/>
            <a:ext cx="8324401" cy="2448272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ru-RU" sz="2000" b="1" dirty="0" smtClean="0">
                <a:solidFill>
                  <a:srgbClr val="FF6600"/>
                </a:solidFill>
              </a:rPr>
              <a:t>1</a:t>
            </a:r>
            <a:r>
              <a:rPr lang="ru-RU" sz="2400" b="1" dirty="0" smtClean="0">
                <a:solidFill>
                  <a:srgbClr val="FF6600"/>
                </a:solidFill>
              </a:rPr>
              <a:t>. </a:t>
            </a:r>
            <a:r>
              <a:rPr lang="ru-RU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Активное </a:t>
            </a:r>
            <a:r>
              <a:rPr lang="ru-RU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вещество заключают в </a:t>
            </a:r>
            <a:r>
              <a:rPr lang="ru-RU" sz="2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липосомальную</a:t>
            </a:r>
            <a:r>
              <a:rPr lang="ru-RU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оболочку</a:t>
            </a:r>
          </a:p>
          <a:p>
            <a:pPr algn="l"/>
            <a:endParaRPr lang="ru-RU" sz="2400" b="1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r>
              <a:rPr lang="ru-RU" sz="2400" b="1" dirty="0" smtClean="0">
                <a:solidFill>
                  <a:srgbClr val="FF6600"/>
                </a:solidFill>
              </a:rPr>
              <a:t>2. </a:t>
            </a:r>
            <a:r>
              <a:rPr lang="ru-RU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Сблизившись </a:t>
            </a:r>
            <a:r>
              <a:rPr lang="ru-RU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 </a:t>
            </a:r>
            <a:r>
              <a:rPr lang="ru-RU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клеткой,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липосома</a:t>
            </a:r>
            <a:r>
              <a:rPr lang="ru-RU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сливается с клеточной мембраной </a:t>
            </a:r>
            <a:r>
              <a:rPr lang="ru-RU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и высвобождает активное вещество</a:t>
            </a:r>
            <a:r>
              <a:rPr lang="ru-RU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  <a:p>
            <a:pPr algn="l"/>
            <a:endParaRPr lang="ru-RU" sz="24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r>
              <a:rPr lang="ru-RU" sz="2400" b="1" dirty="0" smtClean="0">
                <a:solidFill>
                  <a:srgbClr val="FF6600"/>
                </a:solidFill>
              </a:rPr>
              <a:t>3. </a:t>
            </a:r>
            <a:r>
              <a:rPr lang="ru-RU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Активное вещество попадает в клетку </a:t>
            </a:r>
            <a:r>
              <a:rPr lang="ru-RU" sz="2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и усваивается организмом в максимально доступной концентрации.</a:t>
            </a:r>
          </a:p>
          <a:p>
            <a:pPr algn="l">
              <a:lnSpc>
                <a:spcPct val="120000"/>
              </a:lnSpc>
            </a:pPr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8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8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568" y="3933056"/>
            <a:ext cx="3449634" cy="2685521"/>
          </a:xfrm>
          <a:prstGeom prst="rect">
            <a:avLst/>
          </a:prstGeom>
          <a:effectLst>
            <a:softEdge rad="279400"/>
          </a:effectLst>
        </p:spPr>
      </p:pic>
      <p:pic>
        <p:nvPicPr>
          <p:cNvPr id="7" name="Рисунок 6" descr="log 21 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38401" y="260648"/>
            <a:ext cx="1417373" cy="1008112"/>
          </a:xfrm>
          <a:prstGeom prst="rect">
            <a:avLst/>
          </a:prstGeom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E80C8-9E69-4944-9EB7-F6576AA7B9C8}" type="slidenum">
              <a:rPr lang="ru-RU" smtClean="0"/>
              <a:t>6</a:t>
            </a:fld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6329" y="25540"/>
            <a:ext cx="6509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449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A76A1CD8-17EC-4C4B-9A55-F21A9B70522B}"/>
              </a:ext>
            </a:extLst>
          </p:cNvPr>
          <p:cNvGrpSpPr/>
          <p:nvPr/>
        </p:nvGrpSpPr>
        <p:grpSpPr>
          <a:xfrm>
            <a:off x="-138582" y="0"/>
            <a:ext cx="9422182" cy="6858000"/>
            <a:chOff x="-12452" y="0"/>
            <a:chExt cx="9422182" cy="6858000"/>
          </a:xfrm>
        </p:grpSpPr>
        <p:grpSp>
          <p:nvGrpSpPr>
            <p:cNvPr id="6" name="Группа 5">
              <a:extLst>
                <a:ext uri="{FF2B5EF4-FFF2-40B4-BE49-F238E27FC236}">
                  <a16:creationId xmlns:a16="http://schemas.microsoft.com/office/drawing/2014/main" id="{AE1A9EFA-0DA5-416F-AE71-E8F09BF6B816}"/>
                </a:ext>
              </a:extLst>
            </p:cNvPr>
            <p:cNvGrpSpPr/>
            <p:nvPr/>
          </p:nvGrpSpPr>
          <p:grpSpPr>
            <a:xfrm>
              <a:off x="-12452" y="0"/>
              <a:ext cx="9145018" cy="6858000"/>
              <a:chOff x="-12452" y="0"/>
              <a:chExt cx="9145018" cy="6858000"/>
            </a:xfrm>
          </p:grpSpPr>
          <p:grpSp>
            <p:nvGrpSpPr>
              <p:cNvPr id="8" name="Группа 7">
                <a:extLst>
                  <a:ext uri="{FF2B5EF4-FFF2-40B4-BE49-F238E27FC236}">
                    <a16:creationId xmlns:a16="http://schemas.microsoft.com/office/drawing/2014/main" id="{6E8A7E60-E811-4F4F-8532-3CC05DD19022}"/>
                  </a:ext>
                </a:extLst>
              </p:cNvPr>
              <p:cNvGrpSpPr/>
              <p:nvPr/>
            </p:nvGrpSpPr>
            <p:grpSpPr>
              <a:xfrm>
                <a:off x="-12452" y="0"/>
                <a:ext cx="9145018" cy="6858000"/>
                <a:chOff x="-12452" y="0"/>
                <a:chExt cx="9145018" cy="6858000"/>
              </a:xfrm>
            </p:grpSpPr>
            <p:sp>
              <p:nvSpPr>
                <p:cNvPr id="10" name="Прямоугольник 9">
                  <a:extLst>
                    <a:ext uri="{FF2B5EF4-FFF2-40B4-BE49-F238E27FC236}">
                      <a16:creationId xmlns:a16="http://schemas.microsoft.com/office/drawing/2014/main" id="{73B82B46-4CEA-4157-A1EE-F6D0ED8350BB}"/>
                    </a:ext>
                  </a:extLst>
                </p:cNvPr>
                <p:cNvSpPr/>
                <p:nvPr/>
              </p:nvSpPr>
              <p:spPr>
                <a:xfrm>
                  <a:off x="-12452" y="0"/>
                  <a:ext cx="2496220" cy="6858000"/>
                </a:xfrm>
                <a:prstGeom prst="rect">
                  <a:avLst/>
                </a:prstGeom>
                <a:solidFill>
                  <a:srgbClr val="00B2A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sz="800"/>
                </a:p>
              </p:txBody>
            </p:sp>
            <p:pic>
              <p:nvPicPr>
                <p:cNvPr id="11" name="Рисунок 10">
                  <a:extLst>
                    <a:ext uri="{FF2B5EF4-FFF2-40B4-BE49-F238E27FC236}">
                      <a16:creationId xmlns:a16="http://schemas.microsoft.com/office/drawing/2014/main" id="{363499E2-995D-40E6-B3BD-A33A4F3FBDA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3" cstate="print"/>
                <a:srcRect l="9958" r="5731" b="30021"/>
                <a:stretch/>
              </p:blipFill>
              <p:spPr>
                <a:xfrm>
                  <a:off x="-12451" y="3401616"/>
                  <a:ext cx="9145017" cy="3456384"/>
                </a:xfrm>
                <a:prstGeom prst="rect">
                  <a:avLst/>
                </a:prstGeom>
              </p:spPr>
            </p:pic>
          </p:grpSp>
          <p:pic>
            <p:nvPicPr>
              <p:cNvPr id="9" name="Рисунок 8" descr="log 21 2.png">
                <a:extLst>
                  <a:ext uri="{FF2B5EF4-FFF2-40B4-BE49-F238E27FC236}">
                    <a16:creationId xmlns:a16="http://schemas.microsoft.com/office/drawing/2014/main" id="{19B499CC-843F-4979-AD10-2B095136B54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635850" y="474619"/>
                <a:ext cx="1213988" cy="1359622"/>
              </a:xfrm>
              <a:prstGeom prst="rect">
                <a:avLst/>
              </a:prstGeom>
            </p:spPr>
          </p:pic>
        </p:grpSp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B9DCE2AE-1E3A-4CB7-9A9E-A144210A28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349" r="33862"/>
            <a:stretch/>
          </p:blipFill>
          <p:spPr>
            <a:xfrm rot="20136222">
              <a:off x="6650215" y="39110"/>
              <a:ext cx="2759515" cy="4732057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34258" y="415838"/>
            <a:ext cx="6694512" cy="504056"/>
          </a:xfrm>
        </p:spPr>
        <p:txBody>
          <a:bodyPr>
            <a:noAutofit/>
          </a:bodyPr>
          <a:lstStyle/>
          <a:p>
            <a:pPr algn="l" fontAlgn="ctr"/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Преимущества</a:t>
            </a:r>
            <a:r>
              <a:rPr lang="ru-RU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/>
            </a:r>
            <a:br>
              <a:rPr lang="ru-RU" sz="3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ru-RU" sz="3200" b="1" dirty="0" err="1" smtClean="0">
                <a:solidFill>
                  <a:schemeClr val="accent6">
                    <a:lumMod val="75000"/>
                  </a:schemeClr>
                </a:solidFill>
              </a:rPr>
              <a:t>липосомированной</a:t>
            </a: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 формы</a:t>
            </a:r>
            <a:endParaRPr lang="ru-RU" sz="32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57638" y="1916832"/>
            <a:ext cx="6228691" cy="4536504"/>
          </a:xfrm>
        </p:spPr>
        <p:txBody>
          <a:bodyPr>
            <a:normAutofit lnSpcReduction="10000"/>
          </a:bodyPr>
          <a:lstStyle/>
          <a:p>
            <a:pPr marL="342900" lvl="0" indent="-342900" algn="l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800" b="1" dirty="0" err="1">
                <a:solidFill>
                  <a:srgbClr val="00B2A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Биодоступность</a:t>
            </a:r>
            <a:r>
              <a:rPr lang="ru-RU" sz="2200" b="1" dirty="0">
                <a:solidFill>
                  <a:srgbClr val="0070C0"/>
                </a:solidFill>
              </a:rPr>
              <a:t>: </a:t>
            </a:r>
            <a:r>
              <a:rPr lang="ru-RU" sz="2200" b="1" dirty="0" smtClean="0">
                <a:solidFill>
                  <a:srgbClr val="0070C0"/>
                </a:solidFill>
              </a:rPr>
              <a:t> </a:t>
            </a:r>
            <a:r>
              <a:rPr lang="ru-RU" sz="2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усвояемость</a:t>
            </a:r>
            <a:r>
              <a:rPr lang="ru-RU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sz="2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витамина С  в </a:t>
            </a:r>
            <a:r>
              <a:rPr lang="ru-RU" sz="22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липосомальной</a:t>
            </a:r>
            <a:r>
              <a:rPr lang="ru-RU" sz="2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форме значительно </a:t>
            </a:r>
            <a:r>
              <a:rPr lang="ru-RU" sz="2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выше   </a:t>
            </a:r>
            <a:r>
              <a:rPr lang="ru-RU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sz="2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(до 90%), </a:t>
            </a:r>
            <a:r>
              <a:rPr lang="ru-RU" sz="2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чем у </a:t>
            </a:r>
            <a:r>
              <a:rPr lang="ru-RU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витамина С </a:t>
            </a:r>
            <a:r>
              <a:rPr lang="ru-RU" sz="2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в водорастворимой </a:t>
            </a:r>
            <a:r>
              <a:rPr lang="ru-RU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форме</a:t>
            </a:r>
          </a:p>
          <a:p>
            <a:pPr lvl="0" algn="l">
              <a:buClr>
                <a:srgbClr val="FF0000"/>
              </a:buClr>
            </a:pPr>
            <a:endParaRPr lang="ru-RU" sz="2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342900" lvl="0" indent="-342900" algn="l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800" b="1" dirty="0">
                <a:solidFill>
                  <a:srgbClr val="00B2A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Безопасность</a:t>
            </a:r>
            <a:r>
              <a:rPr lang="ru-RU" sz="2200" b="1" dirty="0">
                <a:solidFill>
                  <a:srgbClr val="0070C0"/>
                </a:solidFill>
              </a:rPr>
              <a:t>: </a:t>
            </a:r>
            <a:r>
              <a:rPr lang="ru-RU" sz="2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эффективная дозировка </a:t>
            </a:r>
            <a:r>
              <a:rPr lang="ru-RU" sz="2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не создает переизбытка</a:t>
            </a:r>
            <a:r>
              <a:rPr lang="ru-RU" sz="2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витамина С в организме и, как следствие, риска образования камней в </a:t>
            </a:r>
            <a:r>
              <a:rPr lang="ru-RU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почках</a:t>
            </a:r>
          </a:p>
          <a:p>
            <a:pPr marL="342900" lvl="0" indent="-342900" algn="l"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sz="2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342900" lvl="0" indent="-342900" algn="l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1800" b="1" dirty="0">
                <a:solidFill>
                  <a:srgbClr val="00B2A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 оказывает негативного воздействия на ЖКТ, </a:t>
            </a:r>
            <a:r>
              <a:rPr lang="ru-RU" sz="2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имеет </a:t>
            </a:r>
            <a:r>
              <a:rPr lang="en-US" sz="2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pH</a:t>
            </a:r>
            <a:r>
              <a:rPr lang="ru-RU" sz="2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близкий к нейтральному</a:t>
            </a:r>
          </a:p>
          <a:p>
            <a:pPr algn="l">
              <a:buClr>
                <a:srgbClr val="FF0000"/>
              </a:buClr>
            </a:pPr>
            <a:r>
              <a:rPr lang="ru-RU" sz="20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  <a:p>
            <a:pPr algn="l"/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20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8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8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E80C8-9E69-4944-9EB7-F6576AA7B9C8}" type="slidenum">
              <a:rPr lang="ru-RU" smtClean="0"/>
              <a:t>7</a:t>
            </a:fld>
            <a:endParaRPr lang="ru-RU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6329" y="25540"/>
            <a:ext cx="6509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963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A76A1CD8-17EC-4C4B-9A55-F21A9B70522B}"/>
              </a:ext>
            </a:extLst>
          </p:cNvPr>
          <p:cNvGrpSpPr/>
          <p:nvPr/>
        </p:nvGrpSpPr>
        <p:grpSpPr>
          <a:xfrm>
            <a:off x="-138582" y="0"/>
            <a:ext cx="9422182" cy="6858000"/>
            <a:chOff x="-12452" y="0"/>
            <a:chExt cx="9422182" cy="6858000"/>
          </a:xfrm>
        </p:grpSpPr>
        <p:grpSp>
          <p:nvGrpSpPr>
            <p:cNvPr id="6" name="Группа 5">
              <a:extLst>
                <a:ext uri="{FF2B5EF4-FFF2-40B4-BE49-F238E27FC236}">
                  <a16:creationId xmlns:a16="http://schemas.microsoft.com/office/drawing/2014/main" id="{AE1A9EFA-0DA5-416F-AE71-E8F09BF6B816}"/>
                </a:ext>
              </a:extLst>
            </p:cNvPr>
            <p:cNvGrpSpPr/>
            <p:nvPr/>
          </p:nvGrpSpPr>
          <p:grpSpPr>
            <a:xfrm>
              <a:off x="-12452" y="0"/>
              <a:ext cx="9145018" cy="6858000"/>
              <a:chOff x="-12452" y="0"/>
              <a:chExt cx="9145018" cy="6858000"/>
            </a:xfrm>
          </p:grpSpPr>
          <p:grpSp>
            <p:nvGrpSpPr>
              <p:cNvPr id="8" name="Группа 7">
                <a:extLst>
                  <a:ext uri="{FF2B5EF4-FFF2-40B4-BE49-F238E27FC236}">
                    <a16:creationId xmlns:a16="http://schemas.microsoft.com/office/drawing/2014/main" id="{6E8A7E60-E811-4F4F-8532-3CC05DD19022}"/>
                  </a:ext>
                </a:extLst>
              </p:cNvPr>
              <p:cNvGrpSpPr/>
              <p:nvPr/>
            </p:nvGrpSpPr>
            <p:grpSpPr>
              <a:xfrm>
                <a:off x="-12452" y="0"/>
                <a:ext cx="9145018" cy="6858000"/>
                <a:chOff x="-12452" y="0"/>
                <a:chExt cx="9145018" cy="6858000"/>
              </a:xfrm>
            </p:grpSpPr>
            <p:sp>
              <p:nvSpPr>
                <p:cNvPr id="10" name="Прямоугольник 9">
                  <a:extLst>
                    <a:ext uri="{FF2B5EF4-FFF2-40B4-BE49-F238E27FC236}">
                      <a16:creationId xmlns:a16="http://schemas.microsoft.com/office/drawing/2014/main" id="{73B82B46-4CEA-4157-A1EE-F6D0ED8350BB}"/>
                    </a:ext>
                  </a:extLst>
                </p:cNvPr>
                <p:cNvSpPr/>
                <p:nvPr/>
              </p:nvSpPr>
              <p:spPr>
                <a:xfrm>
                  <a:off x="-12452" y="0"/>
                  <a:ext cx="2496220" cy="6858000"/>
                </a:xfrm>
                <a:prstGeom prst="rect">
                  <a:avLst/>
                </a:prstGeom>
                <a:solidFill>
                  <a:srgbClr val="00B2A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sz="800"/>
                </a:p>
              </p:txBody>
            </p:sp>
            <p:pic>
              <p:nvPicPr>
                <p:cNvPr id="11" name="Рисунок 10">
                  <a:extLst>
                    <a:ext uri="{FF2B5EF4-FFF2-40B4-BE49-F238E27FC236}">
                      <a16:creationId xmlns:a16="http://schemas.microsoft.com/office/drawing/2014/main" id="{363499E2-995D-40E6-B3BD-A33A4F3FBDA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4" cstate="print"/>
                <a:srcRect l="9958" r="5731" b="30021"/>
                <a:stretch/>
              </p:blipFill>
              <p:spPr>
                <a:xfrm>
                  <a:off x="-12451" y="3401616"/>
                  <a:ext cx="9145017" cy="3456384"/>
                </a:xfrm>
                <a:prstGeom prst="rect">
                  <a:avLst/>
                </a:prstGeom>
              </p:spPr>
            </p:pic>
          </p:grpSp>
          <p:pic>
            <p:nvPicPr>
              <p:cNvPr id="9" name="Рисунок 8" descr="log 21 2.png">
                <a:extLst>
                  <a:ext uri="{FF2B5EF4-FFF2-40B4-BE49-F238E27FC236}">
                    <a16:creationId xmlns:a16="http://schemas.microsoft.com/office/drawing/2014/main" id="{19B499CC-843F-4979-AD10-2B095136B54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635850" y="474619"/>
                <a:ext cx="1213988" cy="1359622"/>
              </a:xfrm>
              <a:prstGeom prst="rect">
                <a:avLst/>
              </a:prstGeom>
            </p:spPr>
          </p:pic>
        </p:grpSp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B9DCE2AE-1E3A-4CB7-9A9E-A144210A28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349" r="33862"/>
            <a:stretch/>
          </p:blipFill>
          <p:spPr>
            <a:xfrm rot="20136222">
              <a:off x="6650215" y="39110"/>
              <a:ext cx="2759515" cy="4732057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83768" y="563232"/>
            <a:ext cx="7056784" cy="590329"/>
          </a:xfrm>
        </p:spPr>
        <p:txBody>
          <a:bodyPr>
            <a:noAutofit/>
          </a:bodyPr>
          <a:lstStyle/>
          <a:p>
            <a:pPr algn="l" fontAlgn="ctr"/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Производные витамина С</a:t>
            </a:r>
            <a:b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в составе «Спектр  - С»</a:t>
            </a:r>
            <a:r>
              <a:rPr lang="ru-RU" sz="3200" b="1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sz="3200" b="1" dirty="0">
                <a:solidFill>
                  <a:schemeClr val="accent6">
                    <a:lumMod val="75000"/>
                  </a:schemeClr>
                </a:solidFill>
              </a:rPr>
            </a:br>
            <a:endParaRPr lang="ru-RU" sz="3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83768" y="1340768"/>
            <a:ext cx="6480720" cy="4824536"/>
          </a:xfrm>
        </p:spPr>
        <p:txBody>
          <a:bodyPr>
            <a:normAutofit fontScale="25000" lnSpcReduction="20000"/>
          </a:bodyPr>
          <a:lstStyle/>
          <a:p>
            <a:pPr algn="l">
              <a:lnSpc>
                <a:spcPct val="120000"/>
              </a:lnSpc>
            </a:pPr>
            <a:r>
              <a:rPr lang="ru-RU" sz="7200" b="1" dirty="0" err="1">
                <a:solidFill>
                  <a:srgbClr val="00B2A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Аскорбил</a:t>
            </a:r>
            <a:r>
              <a:rPr lang="ru-RU" sz="7200" b="1" dirty="0">
                <a:solidFill>
                  <a:srgbClr val="00B2A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7200" b="1" dirty="0" err="1">
                <a:solidFill>
                  <a:srgbClr val="00B2A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пальминат</a:t>
            </a:r>
            <a:r>
              <a:rPr lang="ru-RU" sz="7200" b="1" dirty="0">
                <a:solidFill>
                  <a:srgbClr val="00B2A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8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– </a:t>
            </a:r>
            <a:r>
              <a:rPr lang="ru-RU" sz="8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жирорастворимая форма Витамина С</a:t>
            </a:r>
            <a:r>
              <a:rPr lang="ru-RU" sz="8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(печеночная). Поддерживает его уровень внутри клеток, подавляет окислительный стресс, препятствует </a:t>
            </a:r>
            <a:r>
              <a:rPr lang="ru-RU" sz="88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гликированию</a:t>
            </a:r>
            <a:r>
              <a:rPr lang="ru-RU" sz="8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белков в клетках</a:t>
            </a:r>
          </a:p>
          <a:p>
            <a:pPr algn="l">
              <a:lnSpc>
                <a:spcPct val="120000"/>
              </a:lnSpc>
            </a:pPr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r>
              <a:rPr lang="ru-RU" sz="7200" b="1" dirty="0">
                <a:solidFill>
                  <a:srgbClr val="00B2A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Кальциевая соль витамина С – </a:t>
            </a:r>
            <a:r>
              <a:rPr lang="ru-RU" sz="8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буферизированная минеральная форма</a:t>
            </a:r>
            <a:r>
              <a:rPr lang="ru-RU" sz="8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, соединение кальция с аскорбиновой кислотой.  </a:t>
            </a:r>
            <a:r>
              <a:rPr lang="ru-RU" sz="8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Участвует в синтезе коллагена, его стабилизации и защите</a:t>
            </a:r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r>
              <a:rPr lang="ru-RU" sz="7200" b="1" dirty="0">
                <a:solidFill>
                  <a:srgbClr val="00B2A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Экстракт </a:t>
            </a:r>
            <a:r>
              <a:rPr lang="ru-RU" sz="7200" b="1" dirty="0" err="1">
                <a:solidFill>
                  <a:srgbClr val="00B2A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ацеролы</a:t>
            </a:r>
            <a:r>
              <a:rPr lang="ru-RU" sz="7200" b="1" dirty="0">
                <a:solidFill>
                  <a:srgbClr val="00B2A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8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содержит </a:t>
            </a:r>
            <a:r>
              <a:rPr lang="ru-RU" sz="8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натуральный витамин С</a:t>
            </a:r>
            <a:r>
              <a:rPr lang="ru-RU" sz="88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 Благотворно влияет на организм при усталости, стрессе, нарушениях сна, режимах снижения веса, инфекционных, вирусных заболеваниях и простудных заболеваниях. </a:t>
            </a:r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20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8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8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E80C8-9E69-4944-9EB7-F6576AA7B9C8}" type="slidenum">
              <a:rPr lang="ru-RU" smtClean="0"/>
              <a:t>8</a:t>
            </a:fld>
            <a:endParaRPr lang="ru-RU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6329" y="25540"/>
            <a:ext cx="6509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5391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A76A1CD8-17EC-4C4B-9A55-F21A9B70522B}"/>
              </a:ext>
            </a:extLst>
          </p:cNvPr>
          <p:cNvGrpSpPr/>
          <p:nvPr/>
        </p:nvGrpSpPr>
        <p:grpSpPr>
          <a:xfrm>
            <a:off x="-138582" y="0"/>
            <a:ext cx="9422182" cy="6858000"/>
            <a:chOff x="-12452" y="0"/>
            <a:chExt cx="9422182" cy="6858000"/>
          </a:xfrm>
        </p:grpSpPr>
        <p:grpSp>
          <p:nvGrpSpPr>
            <p:cNvPr id="6" name="Группа 5">
              <a:extLst>
                <a:ext uri="{FF2B5EF4-FFF2-40B4-BE49-F238E27FC236}">
                  <a16:creationId xmlns:a16="http://schemas.microsoft.com/office/drawing/2014/main" id="{AE1A9EFA-0DA5-416F-AE71-E8F09BF6B816}"/>
                </a:ext>
              </a:extLst>
            </p:cNvPr>
            <p:cNvGrpSpPr/>
            <p:nvPr/>
          </p:nvGrpSpPr>
          <p:grpSpPr>
            <a:xfrm>
              <a:off x="-12452" y="0"/>
              <a:ext cx="9145018" cy="6858000"/>
              <a:chOff x="-12452" y="0"/>
              <a:chExt cx="9145018" cy="6858000"/>
            </a:xfrm>
          </p:grpSpPr>
          <p:grpSp>
            <p:nvGrpSpPr>
              <p:cNvPr id="8" name="Группа 7">
                <a:extLst>
                  <a:ext uri="{FF2B5EF4-FFF2-40B4-BE49-F238E27FC236}">
                    <a16:creationId xmlns:a16="http://schemas.microsoft.com/office/drawing/2014/main" id="{6E8A7E60-E811-4F4F-8532-3CC05DD19022}"/>
                  </a:ext>
                </a:extLst>
              </p:cNvPr>
              <p:cNvGrpSpPr/>
              <p:nvPr/>
            </p:nvGrpSpPr>
            <p:grpSpPr>
              <a:xfrm>
                <a:off x="-12452" y="0"/>
                <a:ext cx="9145018" cy="6858000"/>
                <a:chOff x="-12452" y="0"/>
                <a:chExt cx="9145018" cy="6858000"/>
              </a:xfrm>
            </p:grpSpPr>
            <p:sp>
              <p:nvSpPr>
                <p:cNvPr id="10" name="Прямоугольник 9">
                  <a:extLst>
                    <a:ext uri="{FF2B5EF4-FFF2-40B4-BE49-F238E27FC236}">
                      <a16:creationId xmlns:a16="http://schemas.microsoft.com/office/drawing/2014/main" id="{73B82B46-4CEA-4157-A1EE-F6D0ED8350BB}"/>
                    </a:ext>
                  </a:extLst>
                </p:cNvPr>
                <p:cNvSpPr/>
                <p:nvPr/>
              </p:nvSpPr>
              <p:spPr>
                <a:xfrm>
                  <a:off x="-12452" y="0"/>
                  <a:ext cx="2496220" cy="6858000"/>
                </a:xfrm>
                <a:prstGeom prst="rect">
                  <a:avLst/>
                </a:prstGeom>
                <a:solidFill>
                  <a:srgbClr val="00B2A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 sz="800"/>
                </a:p>
              </p:txBody>
            </p:sp>
            <p:pic>
              <p:nvPicPr>
                <p:cNvPr id="11" name="Рисунок 10">
                  <a:extLst>
                    <a:ext uri="{FF2B5EF4-FFF2-40B4-BE49-F238E27FC236}">
                      <a16:creationId xmlns:a16="http://schemas.microsoft.com/office/drawing/2014/main" id="{363499E2-995D-40E6-B3BD-A33A4F3FBDA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3" cstate="print"/>
                <a:srcRect l="9958" r="5731" b="30021"/>
                <a:stretch/>
              </p:blipFill>
              <p:spPr>
                <a:xfrm>
                  <a:off x="-12451" y="3401616"/>
                  <a:ext cx="9145017" cy="3456384"/>
                </a:xfrm>
                <a:prstGeom prst="rect">
                  <a:avLst/>
                </a:prstGeom>
              </p:spPr>
            </p:pic>
          </p:grpSp>
          <p:pic>
            <p:nvPicPr>
              <p:cNvPr id="9" name="Рисунок 8" descr="log 21 2.png">
                <a:extLst>
                  <a:ext uri="{FF2B5EF4-FFF2-40B4-BE49-F238E27FC236}">
                    <a16:creationId xmlns:a16="http://schemas.microsoft.com/office/drawing/2014/main" id="{19B499CC-843F-4979-AD10-2B095136B54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635850" y="474619"/>
                <a:ext cx="1213988" cy="1359622"/>
              </a:xfrm>
              <a:prstGeom prst="rect">
                <a:avLst/>
              </a:prstGeom>
            </p:spPr>
          </p:pic>
        </p:grpSp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B9DCE2AE-1E3A-4CB7-9A9E-A144210A28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349" r="33862"/>
            <a:stretch/>
          </p:blipFill>
          <p:spPr>
            <a:xfrm rot="20136222">
              <a:off x="6650215" y="39110"/>
              <a:ext cx="2759515" cy="4732057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83768" y="650374"/>
            <a:ext cx="7056784" cy="504056"/>
          </a:xfrm>
        </p:spPr>
        <p:txBody>
          <a:bodyPr>
            <a:noAutofit/>
          </a:bodyPr>
          <a:lstStyle/>
          <a:p>
            <a:pPr algn="l" fontAlgn="ctr"/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Состав «Спектр – С»</a:t>
            </a:r>
            <a:r>
              <a:rPr lang="ru-RU" sz="3200" b="1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sz="3200" b="1" dirty="0">
                <a:solidFill>
                  <a:schemeClr val="accent6">
                    <a:lumMod val="75000"/>
                  </a:schemeClr>
                </a:solidFill>
              </a:rPr>
            </a:br>
            <a:endParaRPr lang="ru-RU" sz="3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25716" y="1484784"/>
            <a:ext cx="6060613" cy="4614929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ru-RU" sz="2200" b="1" dirty="0" smtClean="0">
                <a:solidFill>
                  <a:srgbClr val="00B2A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Рутин </a:t>
            </a:r>
            <a:r>
              <a:rPr lang="ru-RU" sz="2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поддерживает структуру, эластичность и проницаемость кровеносных сосудов, предупреждает склеротическое </a:t>
            </a:r>
            <a:r>
              <a:rPr lang="ru-RU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повреждение. Антиоксидант.</a:t>
            </a:r>
            <a:endParaRPr lang="ru-RU" sz="2200" b="1" dirty="0" smtClean="0">
              <a:solidFill>
                <a:srgbClr val="00B2AD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ru-RU" sz="2200" b="1" dirty="0">
              <a:solidFill>
                <a:srgbClr val="00B2AD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r>
              <a:rPr lang="ru-RU" sz="2200" b="1" dirty="0" err="1" smtClean="0">
                <a:solidFill>
                  <a:srgbClr val="00B2A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Фульвовые</a:t>
            </a:r>
            <a:r>
              <a:rPr lang="ru-RU" sz="2200" b="1" dirty="0" smtClean="0">
                <a:solidFill>
                  <a:srgbClr val="00B2A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2200" b="1" dirty="0">
                <a:solidFill>
                  <a:srgbClr val="00B2A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кислоты </a:t>
            </a:r>
            <a:r>
              <a:rPr lang="ru-RU" sz="2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в составе запатентованной комбинации «</a:t>
            </a:r>
            <a:r>
              <a:rPr lang="ru-RU" sz="22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Эндофульвин</a:t>
            </a:r>
            <a:r>
              <a:rPr lang="ru-RU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»  - самые эффективные природные </a:t>
            </a:r>
            <a:r>
              <a:rPr lang="ru-RU" sz="22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детоксиканты</a:t>
            </a:r>
            <a:r>
              <a:rPr lang="ru-RU" sz="2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ru-RU" sz="2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 высоким связывающим потенциалом. </a:t>
            </a:r>
            <a:endParaRPr lang="ru-RU" sz="2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2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r>
              <a:rPr lang="ru-RU" sz="2200" b="1" dirty="0" err="1" smtClean="0">
                <a:solidFill>
                  <a:srgbClr val="00B2A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Бифлаваноиды</a:t>
            </a:r>
            <a:r>
              <a:rPr lang="ru-RU" sz="2200" b="1" dirty="0" smtClean="0">
                <a:solidFill>
                  <a:srgbClr val="00B2AD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ru-RU" sz="2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в комплексе с витамином С </a:t>
            </a:r>
            <a:r>
              <a:rPr lang="ru-RU" sz="2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повышают прочность капилляров</a:t>
            </a:r>
            <a:r>
              <a:rPr lang="ru-RU" sz="2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стимулируют тканевое дыхание, </a:t>
            </a:r>
            <a:r>
              <a:rPr lang="ru-RU" sz="2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способствуют накоплению витамина С</a:t>
            </a:r>
            <a:r>
              <a:rPr lang="ru-RU" sz="2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создают мощный антиоксидантный комплекс. </a:t>
            </a:r>
          </a:p>
          <a:p>
            <a:pPr algn="l"/>
            <a:endParaRPr lang="ru-RU" sz="2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22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8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8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E80C8-9E69-4944-9EB7-F6576AA7B9C8}" type="slidenum">
              <a:rPr lang="ru-RU" smtClean="0"/>
              <a:t>9</a:t>
            </a:fld>
            <a:endParaRPr lang="ru-RU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6329" y="25540"/>
            <a:ext cx="6509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053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1-01.jpg">
            <a:extLst>
              <a:ext uri="{FF2B5EF4-FFF2-40B4-BE49-F238E27FC236}">
                <a16:creationId xmlns:a16="http://schemas.microsoft.com/office/drawing/2014/main" id="{A4C395ED-C6E5-4C7C-BFA0-4A1994A9A76A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785"/>
            <a:ext cx="9144000" cy="6846430"/>
          </a:xfrm>
          <a:prstGeom prst="rect">
            <a:avLst/>
          </a:prstGeom>
        </p:spPr>
      </p:pic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A76A1CD8-17EC-4C4B-9A55-F21A9B70522B}"/>
              </a:ext>
            </a:extLst>
          </p:cNvPr>
          <p:cNvGrpSpPr/>
          <p:nvPr/>
        </p:nvGrpSpPr>
        <p:grpSpPr>
          <a:xfrm>
            <a:off x="6679556" y="94805"/>
            <a:ext cx="2759515" cy="5035003"/>
            <a:chOff x="6650215" y="-263836"/>
            <a:chExt cx="2759515" cy="5035003"/>
          </a:xfrm>
        </p:grpSpPr>
        <p:pic>
          <p:nvPicPr>
            <p:cNvPr id="9" name="Рисунок 8" descr="log 21 2.png">
              <a:extLst>
                <a:ext uri="{FF2B5EF4-FFF2-40B4-BE49-F238E27FC236}">
                  <a16:creationId xmlns:a16="http://schemas.microsoft.com/office/drawing/2014/main" id="{19B499CC-843F-4979-AD10-2B095136B54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578450" y="-263836"/>
              <a:ext cx="1213988" cy="1359622"/>
            </a:xfrm>
            <a:prstGeom prst="rect">
              <a:avLst/>
            </a:prstGeom>
          </p:spPr>
        </p:pic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B9DCE2AE-1E3A-4CB7-9A9E-A144210A28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349" r="33862"/>
            <a:stretch/>
          </p:blipFill>
          <p:spPr>
            <a:xfrm rot="20136222">
              <a:off x="6650215" y="39110"/>
              <a:ext cx="2759515" cy="4732057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774616"/>
            <a:ext cx="7056784" cy="504056"/>
          </a:xfrm>
        </p:spPr>
        <p:txBody>
          <a:bodyPr>
            <a:noAutofit/>
          </a:bodyPr>
          <a:lstStyle/>
          <a:p>
            <a:pPr algn="l" fontAlgn="ctr"/>
            <a:r>
              <a:rPr lang="ru-RU" sz="3200" b="1" dirty="0" smtClean="0">
                <a:solidFill>
                  <a:schemeClr val="accent6">
                    <a:lumMod val="75000"/>
                  </a:schemeClr>
                </a:solidFill>
              </a:rPr>
              <a:t>Показания к применению</a:t>
            </a:r>
            <a:r>
              <a:rPr lang="ru-RU" sz="3200" b="1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sz="3200" b="1" dirty="0">
                <a:solidFill>
                  <a:schemeClr val="accent6">
                    <a:lumMod val="75000"/>
                  </a:schemeClr>
                </a:solidFill>
              </a:rPr>
            </a:br>
            <a:endParaRPr lang="ru-RU" sz="3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1271062"/>
            <a:ext cx="8304982" cy="5586938"/>
          </a:xfrm>
        </p:spPr>
        <p:txBody>
          <a:bodyPr>
            <a:normAutofit/>
          </a:bodyPr>
          <a:lstStyle/>
          <a:p>
            <a:pPr marL="342900" lvl="0" indent="-342900" algn="l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заболевания соединительной ткани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остеопороз, переломы</a:t>
            </a:r>
          </a:p>
          <a:p>
            <a:pPr marL="342900" lvl="0" indent="-342900" algn="l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при общем </a:t>
            </a:r>
            <a:r>
              <a:rPr lang="ru-RU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ослаблении иммунитета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для профилактики, при затяжном и остром течении болезни</a:t>
            </a:r>
          </a:p>
          <a:p>
            <a:pPr marL="342900" lvl="0" indent="-342900" algn="l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склонность к </a:t>
            </a:r>
            <a:r>
              <a:rPr lang="ru-RU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частым вирусным инфекциям </a:t>
            </a: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(вирус гриппа, герпес)</a:t>
            </a:r>
          </a:p>
          <a:p>
            <a:pPr marL="342900" lvl="0" indent="-342900" algn="l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косметологический комплекс и </a:t>
            </a:r>
            <a:r>
              <a:rPr lang="en-US" sz="2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anti-age </a:t>
            </a:r>
            <a:r>
              <a:rPr lang="ru-RU" sz="2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программы</a:t>
            </a:r>
            <a:endParaRPr lang="ru-RU" sz="2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342900" lvl="0" indent="-342900" algn="l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при отравлениях и </a:t>
            </a:r>
            <a:r>
              <a:rPr lang="ru-RU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интоксикациях</a:t>
            </a:r>
          </a:p>
          <a:p>
            <a:pPr marL="342900" lvl="0" indent="-342900" algn="l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железодефицитная </a:t>
            </a:r>
            <a:r>
              <a:rPr lang="ru-RU" sz="2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анемия (!)</a:t>
            </a:r>
            <a:endParaRPr lang="ru-RU" sz="2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342900" lvl="0" indent="-342900" algn="l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при повышенном уровне холестерина</a:t>
            </a:r>
          </a:p>
          <a:p>
            <a:pPr marL="342900" lvl="0" indent="-342900" algn="l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после тяжелых или продолжительных болезней</a:t>
            </a:r>
          </a:p>
          <a:p>
            <a:pPr marL="342900" lvl="0" indent="-342900" algn="l"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при повышенных физических, эмоциональных нагрузках и синдроме хронической усталости</a:t>
            </a:r>
          </a:p>
          <a:p>
            <a:pPr algn="l"/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20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8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8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6093296"/>
            <a:ext cx="7603225" cy="576064"/>
          </a:xfrm>
          <a:prstGeom prst="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«Спектр – С» - витамин на каждый день !</a:t>
            </a:r>
            <a:endParaRPr lang="ru-RU" sz="2800" b="1" dirty="0"/>
          </a:p>
        </p:txBody>
      </p:sp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E80C8-9E69-4944-9EB7-F6576AA7B9C8}" type="slidenum">
              <a:rPr lang="ru-RU" smtClean="0"/>
              <a:t>10</a:t>
            </a:fld>
            <a:endParaRPr lang="ru-RU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6329" y="25540"/>
            <a:ext cx="6509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870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1-01.jpg">
            <a:extLst>
              <a:ext uri="{FF2B5EF4-FFF2-40B4-BE49-F238E27FC236}">
                <a16:creationId xmlns:a16="http://schemas.microsoft.com/office/drawing/2014/main" id="{A4C395ED-C6E5-4C7C-BFA0-4A1994A9A76A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785"/>
            <a:ext cx="9144000" cy="6846430"/>
          </a:xfrm>
          <a:prstGeom prst="rect">
            <a:avLst/>
          </a:prstGeom>
        </p:spPr>
      </p:pic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A76A1CD8-17EC-4C4B-9A55-F21A9B70522B}"/>
              </a:ext>
            </a:extLst>
          </p:cNvPr>
          <p:cNvGrpSpPr/>
          <p:nvPr/>
        </p:nvGrpSpPr>
        <p:grpSpPr>
          <a:xfrm>
            <a:off x="6679554" y="331950"/>
            <a:ext cx="2759515" cy="5035003"/>
            <a:chOff x="6650215" y="-263836"/>
            <a:chExt cx="2759515" cy="5035003"/>
          </a:xfrm>
        </p:grpSpPr>
        <p:pic>
          <p:nvPicPr>
            <p:cNvPr id="9" name="Рисунок 8" descr="log 21 2.png">
              <a:extLst>
                <a:ext uri="{FF2B5EF4-FFF2-40B4-BE49-F238E27FC236}">
                  <a16:creationId xmlns:a16="http://schemas.microsoft.com/office/drawing/2014/main" id="{19B499CC-843F-4979-AD10-2B095136B54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578450" y="-263836"/>
              <a:ext cx="1213988" cy="1359622"/>
            </a:xfrm>
            <a:prstGeom prst="rect">
              <a:avLst/>
            </a:prstGeom>
          </p:spPr>
        </p:pic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B9DCE2AE-1E3A-4CB7-9A9E-A144210A28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349" r="33862"/>
            <a:stretch/>
          </p:blipFill>
          <p:spPr>
            <a:xfrm rot="20136222">
              <a:off x="6650215" y="39110"/>
              <a:ext cx="2759515" cy="4732057"/>
            </a:xfrm>
            <a:prstGeom prst="rect">
              <a:avLst/>
            </a:prstGeom>
          </p:spPr>
        </p:pic>
      </p:grp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1520" y="1271062"/>
            <a:ext cx="8304982" cy="5586938"/>
          </a:xfrm>
        </p:spPr>
        <p:txBody>
          <a:bodyPr>
            <a:normAutofit/>
          </a:bodyPr>
          <a:lstStyle/>
          <a:p>
            <a:pPr algn="l"/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20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8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>
              <a:lnSpc>
                <a:spcPct val="120000"/>
              </a:lnSpc>
            </a:pPr>
            <a:endParaRPr lang="ru-RU" sz="8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8800" dirty="0" smtClean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algn="l"/>
            <a:endParaRPr lang="ru-RU" sz="20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6600"/>
                </a:solidFill>
              </a:rPr>
              <a:t>Спасибо за внимание! </a:t>
            </a:r>
            <a:endParaRPr lang="ru-RU" b="1" dirty="0">
              <a:solidFill>
                <a:srgbClr val="FF66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1E80C8-9E69-4944-9EB7-F6576AA7B9C8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700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17513</TotalTime>
  <Words>1024</Words>
  <Application>Microsoft Office PowerPoint</Application>
  <PresentationFormat>Экран (4:3)</PresentationFormat>
  <Paragraphs>237</Paragraphs>
  <Slides>11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6" baseType="lpstr">
      <vt:lpstr>Arial</vt:lpstr>
      <vt:lpstr>Calibri</vt:lpstr>
      <vt:lpstr>Tahoma</vt:lpstr>
      <vt:lpstr>Wingdings</vt:lpstr>
      <vt:lpstr>Тема Office</vt:lpstr>
      <vt:lpstr>«Спектр  - С» </vt:lpstr>
      <vt:lpstr>«Спектр  - С» </vt:lpstr>
      <vt:lpstr>Важность витамина С Витамин ка каждый день</vt:lpstr>
      <vt:lpstr>Важность витамина С Витамин ка каждый день</vt:lpstr>
      <vt:lpstr>Липосомированный  витамин С Биодоступность  до  90%</vt:lpstr>
      <vt:lpstr>Липосомальный витамин С Биодоступность  до  90%</vt:lpstr>
      <vt:lpstr>Преимущества липосомированной формы</vt:lpstr>
      <vt:lpstr>Производные витамина С в составе «Спектр  - С» </vt:lpstr>
      <vt:lpstr>Состав «Спектр – С» </vt:lpstr>
      <vt:lpstr>Показания к применению </vt:lpstr>
      <vt:lpstr>Спасибо за внимание! </vt:lpstr>
    </vt:vector>
  </TitlesOfParts>
  <Company>Артлайф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Ольга Кузнецова</dc:creator>
  <cp:lastModifiedBy>Елена Помигуева</cp:lastModifiedBy>
  <cp:revision>65</cp:revision>
  <cp:lastPrinted>2021-05-28T09:14:45Z</cp:lastPrinted>
  <dcterms:created xsi:type="dcterms:W3CDTF">2021-05-14T04:18:06Z</dcterms:created>
  <dcterms:modified xsi:type="dcterms:W3CDTF">2021-06-01T10:11:11Z</dcterms:modified>
</cp:coreProperties>
</file>